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diagrams/data7.xml" ContentType="application/vnd.openxmlformats-officedocument.drawingml.diagramData+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diagrams/colors6.xml" ContentType="application/vnd.openxmlformats-officedocument.drawingml.diagramColors+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slides/slide139.xml" ContentType="application/vnd.openxmlformats-officedocument.presentationml.slide+xml"/>
  <Override PartName="/ppt/slides/slide157.xml" ContentType="application/vnd.openxmlformats-officedocument.presentationml.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sldIdLst>
    <p:sldId id="256" r:id="rId2"/>
    <p:sldId id="420" r:id="rId3"/>
    <p:sldId id="427" r:id="rId4"/>
    <p:sldId id="422" r:id="rId5"/>
    <p:sldId id="423" r:id="rId6"/>
    <p:sldId id="424" r:id="rId7"/>
    <p:sldId id="425" r:id="rId8"/>
    <p:sldId id="428" r:id="rId9"/>
    <p:sldId id="419" r:id="rId10"/>
    <p:sldId id="421" r:id="rId11"/>
    <p:sldId id="426" r:id="rId12"/>
    <p:sldId id="463" r:id="rId13"/>
    <p:sldId id="464" r:id="rId14"/>
    <p:sldId id="429" r:id="rId15"/>
    <p:sldId id="430" r:id="rId16"/>
    <p:sldId id="431" r:id="rId17"/>
    <p:sldId id="432" r:id="rId18"/>
    <p:sldId id="433" r:id="rId19"/>
    <p:sldId id="434" r:id="rId20"/>
    <p:sldId id="435" r:id="rId21"/>
    <p:sldId id="436" r:id="rId22"/>
    <p:sldId id="437" r:id="rId23"/>
    <p:sldId id="438" r:id="rId24"/>
    <p:sldId id="439" r:id="rId25"/>
    <p:sldId id="440" r:id="rId26"/>
    <p:sldId id="441" r:id="rId27"/>
    <p:sldId id="442" r:id="rId28"/>
    <p:sldId id="443" r:id="rId29"/>
    <p:sldId id="444" r:id="rId30"/>
    <p:sldId id="445" r:id="rId31"/>
    <p:sldId id="446" r:id="rId32"/>
    <p:sldId id="449" r:id="rId33"/>
    <p:sldId id="450" r:id="rId34"/>
    <p:sldId id="451" r:id="rId35"/>
    <p:sldId id="452" r:id="rId36"/>
    <p:sldId id="453" r:id="rId37"/>
    <p:sldId id="454" r:id="rId38"/>
    <p:sldId id="455" r:id="rId39"/>
    <p:sldId id="456" r:id="rId40"/>
    <p:sldId id="457" r:id="rId41"/>
    <p:sldId id="458" r:id="rId42"/>
    <p:sldId id="459" r:id="rId43"/>
    <p:sldId id="460" r:id="rId44"/>
    <p:sldId id="461" r:id="rId45"/>
    <p:sldId id="462" r:id="rId46"/>
    <p:sldId id="465" r:id="rId47"/>
    <p:sldId id="466" r:id="rId48"/>
    <p:sldId id="467" r:id="rId49"/>
    <p:sldId id="468" r:id="rId50"/>
    <p:sldId id="469" r:id="rId51"/>
    <p:sldId id="470" r:id="rId52"/>
    <p:sldId id="471" r:id="rId53"/>
    <p:sldId id="472" r:id="rId54"/>
    <p:sldId id="473" r:id="rId55"/>
    <p:sldId id="491" r:id="rId56"/>
    <p:sldId id="493" r:id="rId57"/>
    <p:sldId id="494" r:id="rId58"/>
    <p:sldId id="495" r:id="rId59"/>
    <p:sldId id="492" r:id="rId60"/>
    <p:sldId id="478" r:id="rId61"/>
    <p:sldId id="479" r:id="rId62"/>
    <p:sldId id="480" r:id="rId63"/>
    <p:sldId id="481" r:id="rId64"/>
    <p:sldId id="482" r:id="rId65"/>
    <p:sldId id="499" r:id="rId66"/>
    <p:sldId id="500" r:id="rId67"/>
    <p:sldId id="501" r:id="rId68"/>
    <p:sldId id="502" r:id="rId69"/>
    <p:sldId id="488" r:id="rId70"/>
    <p:sldId id="503" r:id="rId71"/>
    <p:sldId id="489" r:id="rId72"/>
    <p:sldId id="490" r:id="rId73"/>
    <p:sldId id="265" r:id="rId74"/>
    <p:sldId id="268" r:id="rId75"/>
    <p:sldId id="285" r:id="rId76"/>
    <p:sldId id="286" r:id="rId77"/>
    <p:sldId id="287" r:id="rId78"/>
    <p:sldId id="288" r:id="rId79"/>
    <p:sldId id="289" r:id="rId80"/>
    <p:sldId id="290" r:id="rId81"/>
    <p:sldId id="291" r:id="rId82"/>
    <p:sldId id="292" r:id="rId83"/>
    <p:sldId id="293" r:id="rId84"/>
    <p:sldId id="294"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93" r:id="rId122"/>
    <p:sldId id="416" r:id="rId123"/>
    <p:sldId id="295" r:id="rId124"/>
    <p:sldId id="296" r:id="rId125"/>
    <p:sldId id="297" r:id="rId126"/>
    <p:sldId id="298" r:id="rId127"/>
    <p:sldId id="299" r:id="rId128"/>
    <p:sldId id="300" r:id="rId129"/>
    <p:sldId id="301" r:id="rId130"/>
    <p:sldId id="302" r:id="rId131"/>
    <p:sldId id="304" r:id="rId132"/>
    <p:sldId id="305" r:id="rId133"/>
    <p:sldId id="306" r:id="rId134"/>
    <p:sldId id="307" r:id="rId135"/>
    <p:sldId id="308" r:id="rId136"/>
    <p:sldId id="309" r:id="rId137"/>
    <p:sldId id="310" r:id="rId138"/>
    <p:sldId id="311" r:id="rId139"/>
    <p:sldId id="312" r:id="rId140"/>
    <p:sldId id="313" r:id="rId141"/>
    <p:sldId id="314" r:id="rId142"/>
    <p:sldId id="315" r:id="rId143"/>
    <p:sldId id="316" r:id="rId144"/>
    <p:sldId id="317" r:id="rId145"/>
    <p:sldId id="318" r:id="rId146"/>
    <p:sldId id="319" r:id="rId147"/>
    <p:sldId id="320" r:id="rId148"/>
    <p:sldId id="321" r:id="rId149"/>
    <p:sldId id="322" r:id="rId150"/>
    <p:sldId id="323" r:id="rId151"/>
    <p:sldId id="324" r:id="rId152"/>
    <p:sldId id="325" r:id="rId153"/>
    <p:sldId id="326" r:id="rId154"/>
    <p:sldId id="269" r:id="rId155"/>
    <p:sldId id="270" r:id="rId156"/>
    <p:sldId id="271" r:id="rId157"/>
    <p:sldId id="272" r:id="rId158"/>
    <p:sldId id="273" r:id="rId159"/>
    <p:sldId id="303" r:id="rId160"/>
    <p:sldId id="274" r:id="rId161"/>
    <p:sldId id="275" r:id="rId162"/>
    <p:sldId id="276" r:id="rId163"/>
    <p:sldId id="277" r:id="rId164"/>
    <p:sldId id="278" r:id="rId165"/>
    <p:sldId id="279" r:id="rId166"/>
    <p:sldId id="280" r:id="rId167"/>
    <p:sldId id="281" r:id="rId168"/>
    <p:sldId id="282" r:id="rId169"/>
    <p:sldId id="283" r:id="rId170"/>
    <p:sldId id="284" r:id="rId171"/>
    <p:sldId id="496" r:id="rId172"/>
    <p:sldId id="497" r:id="rId173"/>
    <p:sldId id="498" r:id="rId174"/>
    <p:sldId id="504" r:id="rId175"/>
    <p:sldId id="505" r:id="rId176"/>
    <p:sldId id="506" r:id="rId177"/>
    <p:sldId id="507" r:id="rId178"/>
    <p:sldId id="508" r:id="rId179"/>
    <p:sldId id="509" r:id="rId180"/>
    <p:sldId id="510"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994"/>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image" Target="../media/image162.jpeg"/><Relationship Id="rId6" Type="http://schemas.openxmlformats.org/officeDocument/2006/relationships/image" Target="../media/image167.jpeg"/><Relationship Id="rId5" Type="http://schemas.openxmlformats.org/officeDocument/2006/relationships/image" Target="../media/image166.jpeg"/><Relationship Id="rId4" Type="http://schemas.openxmlformats.org/officeDocument/2006/relationships/image" Target="../media/image165.jpeg"/></Relationships>
</file>

<file path=ppt/diagrams/_rels/data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image" Target="../media/image168.jpeg"/></Relationships>
</file>

<file path=ppt/diagrams/_rels/data3.xml.rels><?xml version="1.0" encoding="UTF-8" standalone="yes"?>
<Relationships xmlns="http://schemas.openxmlformats.org/package/2006/relationships"><Relationship Id="rId1" Type="http://schemas.openxmlformats.org/officeDocument/2006/relationships/image" Target="../media/image165.jpeg"/></Relationships>
</file>

<file path=ppt/diagrams/_rels/data4.xml.rels><?xml version="1.0" encoding="UTF-8" standalone="yes"?>
<Relationships xmlns="http://schemas.openxmlformats.org/package/2006/relationships"><Relationship Id="rId1" Type="http://schemas.openxmlformats.org/officeDocument/2006/relationships/image" Target="../media/image172.jpeg"/></Relationships>
</file>

<file path=ppt/diagrams/_rels/data5.xml.rels><?xml version="1.0" encoding="UTF-8" standalone="yes"?>
<Relationships xmlns="http://schemas.openxmlformats.org/package/2006/relationships"><Relationship Id="rId1" Type="http://schemas.openxmlformats.org/officeDocument/2006/relationships/image" Target="../media/image173.jpeg"/></Relationships>
</file>

<file path=ppt/diagrams/_rels/data7.xml.rels><?xml version="1.0" encoding="UTF-8" standalone="yes"?>
<Relationships xmlns="http://schemas.openxmlformats.org/package/2006/relationships"><Relationship Id="rId1" Type="http://schemas.openxmlformats.org/officeDocument/2006/relationships/image" Target="../media/image16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814F94-B92E-485E-8EF0-403E9F73958D}" type="doc">
      <dgm:prSet loTypeId="urn:microsoft.com/office/officeart/2005/8/layout/vList3#2" loCatId="list" qsTypeId="urn:microsoft.com/office/officeart/2005/8/quickstyle/3d3" qsCatId="3D" csTypeId="urn:microsoft.com/office/officeart/2005/8/colors/accent1_2" csCatId="accent1" phldr="1"/>
      <dgm:spPr/>
      <dgm:t>
        <a:bodyPr/>
        <a:lstStyle/>
        <a:p>
          <a:endParaRPr lang="en-US"/>
        </a:p>
      </dgm:t>
    </dgm:pt>
    <dgm:pt modelId="{16EEE024-7004-492C-94FD-3C80A905B79A}">
      <dgm:prSet phldrT="[Text]" custT="1"/>
      <dgm:spPr>
        <a:solidFill>
          <a:schemeClr val="accent2">
            <a:lumMod val="75000"/>
          </a:schemeClr>
        </a:solidFill>
      </dgm:spPr>
      <dgm:t>
        <a:bodyPr/>
        <a:lstStyle/>
        <a:p>
          <a:r>
            <a:rPr lang="en-US" sz="2800" b="0" i="0" dirty="0" smtClean="0">
              <a:solidFill>
                <a:schemeClr val="bg1"/>
              </a:solidFill>
              <a:latin typeface="Sylfaen" pitchFamily="18" charset="0"/>
            </a:rPr>
            <a:t>Built in-compensation abilities of the plants</a:t>
          </a:r>
          <a:r>
            <a:rPr lang="en-US" sz="2200" b="0" i="0" dirty="0" smtClean="0">
              <a:solidFill>
                <a:schemeClr val="bg1"/>
              </a:solidFill>
            </a:rPr>
            <a:t>.</a:t>
          </a:r>
          <a:endParaRPr lang="en-US" sz="2200" dirty="0">
            <a:solidFill>
              <a:schemeClr val="bg1"/>
            </a:solidFill>
          </a:endParaRPr>
        </a:p>
      </dgm:t>
    </dgm:pt>
    <dgm:pt modelId="{AE25F0F1-DF7A-46CC-972E-0592680230FA}" type="parTrans" cxnId="{1DE5F22D-2D33-476F-8A67-884122FCCD7F}">
      <dgm:prSet/>
      <dgm:spPr/>
      <dgm:t>
        <a:bodyPr/>
        <a:lstStyle/>
        <a:p>
          <a:endParaRPr lang="en-US">
            <a:solidFill>
              <a:srgbClr val="FF0000"/>
            </a:solidFill>
          </a:endParaRPr>
        </a:p>
      </dgm:t>
    </dgm:pt>
    <dgm:pt modelId="{DB351B39-A84D-4C63-95B4-82DB7C04B184}" type="sibTrans" cxnId="{1DE5F22D-2D33-476F-8A67-884122FCCD7F}">
      <dgm:prSet/>
      <dgm:spPr/>
      <dgm:t>
        <a:bodyPr/>
        <a:lstStyle/>
        <a:p>
          <a:endParaRPr lang="en-US">
            <a:solidFill>
              <a:srgbClr val="FF0000"/>
            </a:solidFill>
          </a:endParaRPr>
        </a:p>
      </dgm:t>
    </dgm:pt>
    <dgm:pt modelId="{F7F0F5E5-4BF4-48E8-B49D-F3DC356AB0CF}">
      <dgm:prSet phldrT="[Text]" custT="1"/>
      <dgm:spPr>
        <a:solidFill>
          <a:schemeClr val="accent5">
            <a:lumMod val="50000"/>
          </a:schemeClr>
        </a:solidFill>
      </dgm:spPr>
      <dgm:t>
        <a:bodyPr/>
        <a:lstStyle/>
        <a:p>
          <a:r>
            <a:rPr lang="en-US" sz="2800" b="0" i="0" dirty="0" smtClean="0">
              <a:solidFill>
                <a:srgbClr val="FF0000"/>
              </a:solidFill>
              <a:latin typeface="Sylfaen" pitchFamily="18" charset="0"/>
            </a:rPr>
            <a:t>Soil conditions.</a:t>
          </a:r>
          <a:endParaRPr lang="en-US" sz="2800" dirty="0">
            <a:solidFill>
              <a:srgbClr val="FF0000"/>
            </a:solidFill>
            <a:latin typeface="Sylfaen" pitchFamily="18" charset="0"/>
          </a:endParaRPr>
        </a:p>
      </dgm:t>
    </dgm:pt>
    <dgm:pt modelId="{8E5CE604-4703-4985-88AE-83D8DD51BE61}" type="parTrans" cxnId="{71964095-47D4-49E8-BB8C-CC3724F92902}">
      <dgm:prSet/>
      <dgm:spPr/>
      <dgm:t>
        <a:bodyPr/>
        <a:lstStyle/>
        <a:p>
          <a:endParaRPr lang="en-US">
            <a:solidFill>
              <a:srgbClr val="FF0000"/>
            </a:solidFill>
          </a:endParaRPr>
        </a:p>
      </dgm:t>
    </dgm:pt>
    <dgm:pt modelId="{88ED342B-933A-48FF-BCB7-E4CA67024B38}" type="sibTrans" cxnId="{71964095-47D4-49E8-BB8C-CC3724F92902}">
      <dgm:prSet/>
      <dgm:spPr/>
      <dgm:t>
        <a:bodyPr/>
        <a:lstStyle/>
        <a:p>
          <a:endParaRPr lang="en-US">
            <a:solidFill>
              <a:srgbClr val="FF0000"/>
            </a:solidFill>
          </a:endParaRPr>
        </a:p>
      </dgm:t>
    </dgm:pt>
    <dgm:pt modelId="{5FAFF8DA-1CAA-413C-8636-57B98D6FF55B}">
      <dgm:prSet phldrT="[Text]" custT="1"/>
      <dgm:spPr>
        <a:solidFill>
          <a:srgbClr val="00B050"/>
        </a:solidFill>
      </dgm:spPr>
      <dgm:t>
        <a:bodyPr/>
        <a:lstStyle/>
        <a:p>
          <a:r>
            <a:rPr lang="en-US" sz="2800" b="0" i="0" dirty="0" smtClean="0">
              <a:solidFill>
                <a:schemeClr val="bg1"/>
              </a:solidFill>
              <a:latin typeface="Sylfaen" pitchFamily="18" charset="0"/>
            </a:rPr>
            <a:t>Climatic factors.</a:t>
          </a:r>
          <a:endParaRPr lang="en-US" sz="2800" dirty="0">
            <a:solidFill>
              <a:schemeClr val="bg1"/>
            </a:solidFill>
            <a:latin typeface="Sylfaen" pitchFamily="18" charset="0"/>
          </a:endParaRPr>
        </a:p>
      </dgm:t>
    </dgm:pt>
    <dgm:pt modelId="{6A37CD00-206B-4553-B34C-88B1618F9BFB}" type="parTrans" cxnId="{BDE9EDE8-5531-4D83-9225-5E89A3E35C61}">
      <dgm:prSet/>
      <dgm:spPr/>
      <dgm:t>
        <a:bodyPr/>
        <a:lstStyle/>
        <a:p>
          <a:endParaRPr lang="en-US">
            <a:solidFill>
              <a:srgbClr val="FF0000"/>
            </a:solidFill>
          </a:endParaRPr>
        </a:p>
      </dgm:t>
    </dgm:pt>
    <dgm:pt modelId="{20DCFA1C-DBA9-4570-864D-4E1EE49BD93D}" type="sibTrans" cxnId="{BDE9EDE8-5531-4D83-9225-5E89A3E35C61}">
      <dgm:prSet/>
      <dgm:spPr/>
      <dgm:t>
        <a:bodyPr/>
        <a:lstStyle/>
        <a:p>
          <a:endParaRPr lang="en-US">
            <a:solidFill>
              <a:srgbClr val="FF0000"/>
            </a:solidFill>
          </a:endParaRPr>
        </a:p>
      </dgm:t>
    </dgm:pt>
    <dgm:pt modelId="{96C12BCB-788B-4F30-B2A8-E30B24151537}">
      <dgm:prSet phldrT="[Text]" custT="1"/>
      <dgm:spPr>
        <a:solidFill>
          <a:srgbClr val="00B0F0"/>
        </a:solidFill>
      </dgm:spPr>
      <dgm:t>
        <a:bodyPr/>
        <a:lstStyle/>
        <a:p>
          <a:r>
            <a:rPr lang="en-US" sz="2800" b="0" i="0" dirty="0" smtClean="0">
              <a:solidFill>
                <a:srgbClr val="FF0000"/>
              </a:solidFill>
              <a:latin typeface="Sylfaen" pitchFamily="18" charset="0"/>
            </a:rPr>
            <a:t>Farmers past experience.</a:t>
          </a:r>
          <a:endParaRPr lang="en-US" sz="2800" dirty="0">
            <a:solidFill>
              <a:srgbClr val="FF0000"/>
            </a:solidFill>
            <a:latin typeface="Sylfaen" pitchFamily="18" charset="0"/>
          </a:endParaRPr>
        </a:p>
      </dgm:t>
    </dgm:pt>
    <dgm:pt modelId="{DE858409-DF45-4FB5-B8FD-212135F6524C}" type="parTrans" cxnId="{C4EEDEED-37C8-476B-87FB-E46E619F8C85}">
      <dgm:prSet/>
      <dgm:spPr/>
      <dgm:t>
        <a:bodyPr/>
        <a:lstStyle/>
        <a:p>
          <a:endParaRPr lang="en-US">
            <a:solidFill>
              <a:srgbClr val="FF0000"/>
            </a:solidFill>
          </a:endParaRPr>
        </a:p>
      </dgm:t>
    </dgm:pt>
    <dgm:pt modelId="{13649E10-623A-46ED-9792-562DE5652952}" type="sibTrans" cxnId="{C4EEDEED-37C8-476B-87FB-E46E619F8C85}">
      <dgm:prSet/>
      <dgm:spPr/>
      <dgm:t>
        <a:bodyPr/>
        <a:lstStyle/>
        <a:p>
          <a:endParaRPr lang="en-US">
            <a:solidFill>
              <a:srgbClr val="FF0000"/>
            </a:solidFill>
          </a:endParaRPr>
        </a:p>
      </dgm:t>
    </dgm:pt>
    <dgm:pt modelId="{D2CD89BD-A90B-4B69-9EB4-2D22356FF4F5}">
      <dgm:prSet custT="1"/>
      <dgm:spPr>
        <a:solidFill>
          <a:schemeClr val="accent1"/>
        </a:solidFill>
      </dgm:spPr>
      <dgm:t>
        <a:bodyPr/>
        <a:lstStyle/>
        <a:p>
          <a:r>
            <a:rPr lang="en-US" sz="2800" b="0" i="0" dirty="0" smtClean="0">
              <a:solidFill>
                <a:srgbClr val="FF0000"/>
              </a:solidFill>
              <a:latin typeface="Sylfaen" pitchFamily="18" charset="0"/>
            </a:rPr>
            <a:t>Plants health at different stages.</a:t>
          </a:r>
          <a:endParaRPr lang="en-US" sz="2800" dirty="0">
            <a:solidFill>
              <a:srgbClr val="FF0000"/>
            </a:solidFill>
            <a:latin typeface="Sylfaen" pitchFamily="18" charset="0"/>
          </a:endParaRPr>
        </a:p>
      </dgm:t>
    </dgm:pt>
    <dgm:pt modelId="{C332A8DD-4278-4B42-8DCE-1E847A070D2F}" type="parTrans" cxnId="{BEA43E5A-CF46-474C-98C5-B27F23170FF4}">
      <dgm:prSet/>
      <dgm:spPr/>
      <dgm:t>
        <a:bodyPr/>
        <a:lstStyle/>
        <a:p>
          <a:endParaRPr lang="en-US">
            <a:solidFill>
              <a:srgbClr val="FF0000"/>
            </a:solidFill>
          </a:endParaRPr>
        </a:p>
      </dgm:t>
    </dgm:pt>
    <dgm:pt modelId="{BEA4168B-41D2-4FB7-9075-1EE9587258A9}" type="sibTrans" cxnId="{BEA43E5A-CF46-474C-98C5-B27F23170FF4}">
      <dgm:prSet/>
      <dgm:spPr/>
      <dgm:t>
        <a:bodyPr/>
        <a:lstStyle/>
        <a:p>
          <a:endParaRPr lang="en-US">
            <a:solidFill>
              <a:srgbClr val="FF0000"/>
            </a:solidFill>
          </a:endParaRPr>
        </a:p>
      </dgm:t>
    </dgm:pt>
    <dgm:pt modelId="{0453EAC9-8B51-408A-B535-FAF3100C2C14}">
      <dgm:prSet custT="1"/>
      <dgm:spPr>
        <a:solidFill>
          <a:schemeClr val="accent4">
            <a:lumMod val="50000"/>
          </a:schemeClr>
        </a:solidFill>
      </dgm:spPr>
      <dgm:t>
        <a:bodyPr/>
        <a:lstStyle/>
        <a:p>
          <a:r>
            <a:rPr lang="en-US" sz="2800" b="0" i="0" dirty="0" smtClean="0">
              <a:solidFill>
                <a:schemeClr val="bg1"/>
              </a:solidFill>
              <a:latin typeface="Sylfaen" pitchFamily="18" charset="0"/>
            </a:rPr>
            <a:t>Pest and defender population dynamics</a:t>
          </a:r>
          <a:endParaRPr lang="en-US" sz="2800" dirty="0">
            <a:solidFill>
              <a:schemeClr val="bg1"/>
            </a:solidFill>
            <a:latin typeface="Sylfaen" pitchFamily="18" charset="0"/>
          </a:endParaRPr>
        </a:p>
      </dgm:t>
    </dgm:pt>
    <dgm:pt modelId="{C56E817C-80E9-4FD4-9924-064457566C85}" type="parTrans" cxnId="{C812BCE8-ACBE-4748-A5B2-19719D9F59D8}">
      <dgm:prSet/>
      <dgm:spPr/>
      <dgm:t>
        <a:bodyPr/>
        <a:lstStyle/>
        <a:p>
          <a:endParaRPr lang="en-US">
            <a:solidFill>
              <a:srgbClr val="FF0000"/>
            </a:solidFill>
          </a:endParaRPr>
        </a:p>
      </dgm:t>
    </dgm:pt>
    <dgm:pt modelId="{1F0D276E-495F-480D-BA34-4CD05F9D0CDF}" type="sibTrans" cxnId="{C812BCE8-ACBE-4748-A5B2-19719D9F59D8}">
      <dgm:prSet/>
      <dgm:spPr/>
      <dgm:t>
        <a:bodyPr/>
        <a:lstStyle/>
        <a:p>
          <a:endParaRPr lang="en-US">
            <a:solidFill>
              <a:srgbClr val="FF0000"/>
            </a:solidFill>
          </a:endParaRPr>
        </a:p>
      </dgm:t>
    </dgm:pt>
    <dgm:pt modelId="{40A6C935-5420-4CF5-8A37-EFB0CE5B0202}" type="pres">
      <dgm:prSet presAssocID="{51814F94-B92E-485E-8EF0-403E9F73958D}" presName="linearFlow" presStyleCnt="0">
        <dgm:presLayoutVars>
          <dgm:dir/>
          <dgm:resizeHandles val="exact"/>
        </dgm:presLayoutVars>
      </dgm:prSet>
      <dgm:spPr/>
      <dgm:t>
        <a:bodyPr/>
        <a:lstStyle/>
        <a:p>
          <a:endParaRPr lang="en-US"/>
        </a:p>
      </dgm:t>
    </dgm:pt>
    <dgm:pt modelId="{3B489987-3742-4C0D-B576-6C381F6F8526}" type="pres">
      <dgm:prSet presAssocID="{16EEE024-7004-492C-94FD-3C80A905B79A}" presName="composite" presStyleCnt="0"/>
      <dgm:spPr/>
    </dgm:pt>
    <dgm:pt modelId="{C808B1A8-AE17-4C17-9FFD-0D3BB7489223}" type="pres">
      <dgm:prSet presAssocID="{16EEE024-7004-492C-94FD-3C80A905B79A}" presName="imgShp" presStyleLbl="fgImgPlace1" presStyleIdx="0" presStyleCnt="6" custLinFactY="26216" custLinFactNeighborX="11070" custLinFactNeighborY="100000"/>
      <dgm:spPr>
        <a:blipFill rotWithShape="0">
          <a:blip xmlns:r="http://schemas.openxmlformats.org/officeDocument/2006/relationships" r:embed="rId1"/>
          <a:stretch>
            <a:fillRect/>
          </a:stretch>
        </a:blipFill>
        <a:ln>
          <a:noFill/>
        </a:ln>
      </dgm:spPr>
      <dgm:t>
        <a:bodyPr/>
        <a:lstStyle/>
        <a:p>
          <a:endParaRPr lang="en-US"/>
        </a:p>
      </dgm:t>
    </dgm:pt>
    <dgm:pt modelId="{9AD1B4C8-78AF-4DA7-90E4-47D7675C4F99}" type="pres">
      <dgm:prSet presAssocID="{16EEE024-7004-492C-94FD-3C80A905B79A}" presName="txShp" presStyleLbl="node1" presStyleIdx="0" presStyleCnt="6" custLinFactY="26216" custLinFactNeighborX="1301" custLinFactNeighborY="100000">
        <dgm:presLayoutVars>
          <dgm:bulletEnabled val="1"/>
        </dgm:presLayoutVars>
      </dgm:prSet>
      <dgm:spPr/>
      <dgm:t>
        <a:bodyPr/>
        <a:lstStyle/>
        <a:p>
          <a:endParaRPr lang="en-US"/>
        </a:p>
      </dgm:t>
    </dgm:pt>
    <dgm:pt modelId="{BAA98D67-DAB6-48EF-A82C-7F6FFB29A40D}" type="pres">
      <dgm:prSet presAssocID="{DB351B39-A84D-4C63-95B4-82DB7C04B184}" presName="spacing" presStyleCnt="0"/>
      <dgm:spPr/>
    </dgm:pt>
    <dgm:pt modelId="{E44A97ED-1370-406E-A104-2D4CE0480BD7}" type="pres">
      <dgm:prSet presAssocID="{D2CD89BD-A90B-4B69-9EB4-2D22356FF4F5}" presName="composite" presStyleCnt="0"/>
      <dgm:spPr/>
    </dgm:pt>
    <dgm:pt modelId="{27AE26D7-275D-4FFD-9EB8-5243B6B13837}" type="pres">
      <dgm:prSet presAssocID="{D2CD89BD-A90B-4B69-9EB4-2D22356FF4F5}" presName="imgShp" presStyleLbl="fgImgPlace1" presStyleIdx="1" presStyleCnt="6" custLinFactY="-30275" custLinFactNeighborX="11070" custLinFactNeighborY="-100000"/>
      <dgm:spPr>
        <a:blipFill rotWithShape="0">
          <a:blip xmlns:r="http://schemas.openxmlformats.org/officeDocument/2006/relationships" r:embed="rId2"/>
          <a:stretch>
            <a:fillRect/>
          </a:stretch>
        </a:blipFill>
        <a:ln>
          <a:noFill/>
        </a:ln>
      </dgm:spPr>
      <dgm:t>
        <a:bodyPr/>
        <a:lstStyle/>
        <a:p>
          <a:endParaRPr lang="en-US"/>
        </a:p>
      </dgm:t>
    </dgm:pt>
    <dgm:pt modelId="{20D77212-69F4-4B9D-9404-CCBD16B8EACC}" type="pres">
      <dgm:prSet presAssocID="{D2CD89BD-A90B-4B69-9EB4-2D22356FF4F5}" presName="txShp" presStyleLbl="node1" presStyleIdx="1" presStyleCnt="6" custLinFactY="-30275" custLinFactNeighborX="1120" custLinFactNeighborY="-100000">
        <dgm:presLayoutVars>
          <dgm:bulletEnabled val="1"/>
        </dgm:presLayoutVars>
      </dgm:prSet>
      <dgm:spPr/>
      <dgm:t>
        <a:bodyPr/>
        <a:lstStyle/>
        <a:p>
          <a:endParaRPr lang="en-US"/>
        </a:p>
      </dgm:t>
    </dgm:pt>
    <dgm:pt modelId="{7F1601A9-6A3F-47E1-8199-DE0502AB9947}" type="pres">
      <dgm:prSet presAssocID="{BEA4168B-41D2-4FB7-9075-1EE9587258A9}" presName="spacing" presStyleCnt="0"/>
      <dgm:spPr/>
    </dgm:pt>
    <dgm:pt modelId="{B1469026-4771-49F1-B8B7-4ADA7CC5B85B}" type="pres">
      <dgm:prSet presAssocID="{0453EAC9-8B51-408A-B535-FAF3100C2C14}" presName="composite" presStyleCnt="0"/>
      <dgm:spPr/>
    </dgm:pt>
    <dgm:pt modelId="{8806FE8E-B614-48F3-BD2B-7C67F7F5D603}" type="pres">
      <dgm:prSet presAssocID="{0453EAC9-8B51-408A-B535-FAF3100C2C14}" presName="imgShp" presStyleLbl="fgImgPlace1" presStyleIdx="2" presStyleCnt="6"/>
      <dgm:spPr>
        <a:blipFill rotWithShape="0">
          <a:blip xmlns:r="http://schemas.openxmlformats.org/officeDocument/2006/relationships" r:embed="rId3"/>
          <a:stretch>
            <a:fillRect/>
          </a:stretch>
        </a:blipFill>
        <a:ln>
          <a:noFill/>
        </a:ln>
      </dgm:spPr>
      <dgm:t>
        <a:bodyPr/>
        <a:lstStyle/>
        <a:p>
          <a:endParaRPr lang="en-US"/>
        </a:p>
      </dgm:t>
    </dgm:pt>
    <dgm:pt modelId="{9D323621-6F0B-4922-AB2F-DDD582FF7B96}" type="pres">
      <dgm:prSet presAssocID="{0453EAC9-8B51-408A-B535-FAF3100C2C14}" presName="txShp" presStyleLbl="node1" presStyleIdx="2" presStyleCnt="6">
        <dgm:presLayoutVars>
          <dgm:bulletEnabled val="1"/>
        </dgm:presLayoutVars>
      </dgm:prSet>
      <dgm:spPr/>
      <dgm:t>
        <a:bodyPr/>
        <a:lstStyle/>
        <a:p>
          <a:endParaRPr lang="en-US"/>
        </a:p>
      </dgm:t>
    </dgm:pt>
    <dgm:pt modelId="{B9954336-2BD9-4044-AC31-72BDD5530B03}" type="pres">
      <dgm:prSet presAssocID="{1F0D276E-495F-480D-BA34-4CD05F9D0CDF}" presName="spacing" presStyleCnt="0"/>
      <dgm:spPr/>
    </dgm:pt>
    <dgm:pt modelId="{EF02410A-6074-4585-A10C-FA975686FC6C}" type="pres">
      <dgm:prSet presAssocID="{F7F0F5E5-4BF4-48E8-B49D-F3DC356AB0CF}" presName="composite" presStyleCnt="0"/>
      <dgm:spPr/>
    </dgm:pt>
    <dgm:pt modelId="{CFDEEBAE-424C-4570-834B-FBA8952A88B4}" type="pres">
      <dgm:prSet presAssocID="{F7F0F5E5-4BF4-48E8-B49D-F3DC356AB0CF}" presName="imgShp" presStyleLbl="fgImgPlace1" presStyleIdx="3" presStyleCnt="6"/>
      <dgm:spPr>
        <a:blipFill rotWithShape="0">
          <a:blip xmlns:r="http://schemas.openxmlformats.org/officeDocument/2006/relationships" r:embed="rId4"/>
          <a:stretch>
            <a:fillRect/>
          </a:stretch>
        </a:blipFill>
        <a:ln>
          <a:noFill/>
        </a:ln>
      </dgm:spPr>
      <dgm:t>
        <a:bodyPr/>
        <a:lstStyle/>
        <a:p>
          <a:endParaRPr lang="en-US"/>
        </a:p>
      </dgm:t>
    </dgm:pt>
    <dgm:pt modelId="{5EC86C17-5152-4255-9253-D34EBD361306}" type="pres">
      <dgm:prSet presAssocID="{F7F0F5E5-4BF4-48E8-B49D-F3DC356AB0CF}" presName="txShp" presStyleLbl="node1" presStyleIdx="3" presStyleCnt="6">
        <dgm:presLayoutVars>
          <dgm:bulletEnabled val="1"/>
        </dgm:presLayoutVars>
      </dgm:prSet>
      <dgm:spPr/>
      <dgm:t>
        <a:bodyPr/>
        <a:lstStyle/>
        <a:p>
          <a:endParaRPr lang="en-US"/>
        </a:p>
      </dgm:t>
    </dgm:pt>
    <dgm:pt modelId="{DC236F02-EBD6-4FDB-8A01-796A366B6532}" type="pres">
      <dgm:prSet presAssocID="{88ED342B-933A-48FF-BCB7-E4CA67024B38}" presName="spacing" presStyleCnt="0"/>
      <dgm:spPr/>
    </dgm:pt>
    <dgm:pt modelId="{7B39B2D6-8904-4D3C-9A0C-AB9FA0F59F3F}" type="pres">
      <dgm:prSet presAssocID="{5FAFF8DA-1CAA-413C-8636-57B98D6FF55B}" presName="composite" presStyleCnt="0"/>
      <dgm:spPr/>
    </dgm:pt>
    <dgm:pt modelId="{69BE0709-695E-4F7B-A301-2B953CF79E52}" type="pres">
      <dgm:prSet presAssocID="{5FAFF8DA-1CAA-413C-8636-57B98D6FF55B}" presName="imgShp" presStyleLbl="fgImgPlace1" presStyleIdx="4" presStyleCnt="6"/>
      <dgm:spPr>
        <a:blipFill rotWithShape="0">
          <a:blip xmlns:r="http://schemas.openxmlformats.org/officeDocument/2006/relationships" r:embed="rId5"/>
          <a:stretch>
            <a:fillRect/>
          </a:stretch>
        </a:blipFill>
        <a:ln>
          <a:noFill/>
        </a:ln>
      </dgm:spPr>
      <dgm:t>
        <a:bodyPr/>
        <a:lstStyle/>
        <a:p>
          <a:endParaRPr lang="en-US"/>
        </a:p>
      </dgm:t>
    </dgm:pt>
    <dgm:pt modelId="{2743A44C-87B9-41CB-A2B0-BD8990836B8B}" type="pres">
      <dgm:prSet presAssocID="{5FAFF8DA-1CAA-413C-8636-57B98D6FF55B}" presName="txShp" presStyleLbl="node1" presStyleIdx="4" presStyleCnt="6">
        <dgm:presLayoutVars>
          <dgm:bulletEnabled val="1"/>
        </dgm:presLayoutVars>
      </dgm:prSet>
      <dgm:spPr/>
      <dgm:t>
        <a:bodyPr/>
        <a:lstStyle/>
        <a:p>
          <a:endParaRPr lang="en-US"/>
        </a:p>
      </dgm:t>
    </dgm:pt>
    <dgm:pt modelId="{EADF2B77-A53F-4E2B-AD18-0772E92F9E12}" type="pres">
      <dgm:prSet presAssocID="{20DCFA1C-DBA9-4570-864D-4E1EE49BD93D}" presName="spacing" presStyleCnt="0"/>
      <dgm:spPr/>
    </dgm:pt>
    <dgm:pt modelId="{F984613C-1840-4541-8D7B-12C7DA9B4E6C}" type="pres">
      <dgm:prSet presAssocID="{96C12BCB-788B-4F30-B2A8-E30B24151537}" presName="composite" presStyleCnt="0"/>
      <dgm:spPr/>
    </dgm:pt>
    <dgm:pt modelId="{3ECAD0E5-31CC-482A-B7FE-3B6D2527D66E}" type="pres">
      <dgm:prSet presAssocID="{96C12BCB-788B-4F30-B2A8-E30B24151537}" presName="imgShp" presStyleLbl="fgImgPlace1" presStyleIdx="5" presStyleCnt="6"/>
      <dgm:spPr>
        <a:blipFill rotWithShape="0">
          <a:blip xmlns:r="http://schemas.openxmlformats.org/officeDocument/2006/relationships" r:embed="rId6"/>
          <a:stretch>
            <a:fillRect/>
          </a:stretch>
        </a:blipFill>
        <a:ln>
          <a:noFill/>
        </a:ln>
      </dgm:spPr>
      <dgm:t>
        <a:bodyPr/>
        <a:lstStyle/>
        <a:p>
          <a:endParaRPr lang="en-US"/>
        </a:p>
      </dgm:t>
    </dgm:pt>
    <dgm:pt modelId="{BF796F74-55A6-4647-BA58-9EFC72B3CCAC}" type="pres">
      <dgm:prSet presAssocID="{96C12BCB-788B-4F30-B2A8-E30B24151537}" presName="txShp" presStyleLbl="node1" presStyleIdx="5" presStyleCnt="6">
        <dgm:presLayoutVars>
          <dgm:bulletEnabled val="1"/>
        </dgm:presLayoutVars>
      </dgm:prSet>
      <dgm:spPr/>
      <dgm:t>
        <a:bodyPr/>
        <a:lstStyle/>
        <a:p>
          <a:endParaRPr lang="en-US"/>
        </a:p>
      </dgm:t>
    </dgm:pt>
  </dgm:ptLst>
  <dgm:cxnLst>
    <dgm:cxn modelId="{C5F96062-A079-4C58-A5CB-9845C15C07BD}" type="presOf" srcId="{51814F94-B92E-485E-8EF0-403E9F73958D}" destId="{40A6C935-5420-4CF5-8A37-EFB0CE5B0202}" srcOrd="0" destOrd="0" presId="urn:microsoft.com/office/officeart/2005/8/layout/vList3#2"/>
    <dgm:cxn modelId="{71964095-47D4-49E8-BB8C-CC3724F92902}" srcId="{51814F94-B92E-485E-8EF0-403E9F73958D}" destId="{F7F0F5E5-4BF4-48E8-B49D-F3DC356AB0CF}" srcOrd="3" destOrd="0" parTransId="{8E5CE604-4703-4985-88AE-83D8DD51BE61}" sibTransId="{88ED342B-933A-48FF-BCB7-E4CA67024B38}"/>
    <dgm:cxn modelId="{3DE93DFF-4E36-4E95-8C9D-268FA364C1D8}" type="presOf" srcId="{5FAFF8DA-1CAA-413C-8636-57B98D6FF55B}" destId="{2743A44C-87B9-41CB-A2B0-BD8990836B8B}" srcOrd="0" destOrd="0" presId="urn:microsoft.com/office/officeart/2005/8/layout/vList3#2"/>
    <dgm:cxn modelId="{A182A40D-2DF7-4342-A55C-8C0B6CD6D38E}" type="presOf" srcId="{16EEE024-7004-492C-94FD-3C80A905B79A}" destId="{9AD1B4C8-78AF-4DA7-90E4-47D7675C4F99}" srcOrd="0" destOrd="0" presId="urn:microsoft.com/office/officeart/2005/8/layout/vList3#2"/>
    <dgm:cxn modelId="{20334661-ADB8-44DD-96CD-BF847E20BBC4}" type="presOf" srcId="{0453EAC9-8B51-408A-B535-FAF3100C2C14}" destId="{9D323621-6F0B-4922-AB2F-DDD582FF7B96}" srcOrd="0" destOrd="0" presId="urn:microsoft.com/office/officeart/2005/8/layout/vList3#2"/>
    <dgm:cxn modelId="{8CB3CDFB-7625-4F75-807E-E54758C8A3C3}" type="presOf" srcId="{96C12BCB-788B-4F30-B2A8-E30B24151537}" destId="{BF796F74-55A6-4647-BA58-9EFC72B3CCAC}" srcOrd="0" destOrd="0" presId="urn:microsoft.com/office/officeart/2005/8/layout/vList3#2"/>
    <dgm:cxn modelId="{BEA43E5A-CF46-474C-98C5-B27F23170FF4}" srcId="{51814F94-B92E-485E-8EF0-403E9F73958D}" destId="{D2CD89BD-A90B-4B69-9EB4-2D22356FF4F5}" srcOrd="1" destOrd="0" parTransId="{C332A8DD-4278-4B42-8DCE-1E847A070D2F}" sibTransId="{BEA4168B-41D2-4FB7-9075-1EE9587258A9}"/>
    <dgm:cxn modelId="{C812BCE8-ACBE-4748-A5B2-19719D9F59D8}" srcId="{51814F94-B92E-485E-8EF0-403E9F73958D}" destId="{0453EAC9-8B51-408A-B535-FAF3100C2C14}" srcOrd="2" destOrd="0" parTransId="{C56E817C-80E9-4FD4-9924-064457566C85}" sibTransId="{1F0D276E-495F-480D-BA34-4CD05F9D0CDF}"/>
    <dgm:cxn modelId="{BDE9EDE8-5531-4D83-9225-5E89A3E35C61}" srcId="{51814F94-B92E-485E-8EF0-403E9F73958D}" destId="{5FAFF8DA-1CAA-413C-8636-57B98D6FF55B}" srcOrd="4" destOrd="0" parTransId="{6A37CD00-206B-4553-B34C-88B1618F9BFB}" sibTransId="{20DCFA1C-DBA9-4570-864D-4E1EE49BD93D}"/>
    <dgm:cxn modelId="{57523DC4-A424-468C-9059-43CB9C7DABF8}" type="presOf" srcId="{F7F0F5E5-4BF4-48E8-B49D-F3DC356AB0CF}" destId="{5EC86C17-5152-4255-9253-D34EBD361306}" srcOrd="0" destOrd="0" presId="urn:microsoft.com/office/officeart/2005/8/layout/vList3#2"/>
    <dgm:cxn modelId="{671F0DC4-7EE8-40B6-9271-9CA78374E810}" type="presOf" srcId="{D2CD89BD-A90B-4B69-9EB4-2D22356FF4F5}" destId="{20D77212-69F4-4B9D-9404-CCBD16B8EACC}" srcOrd="0" destOrd="0" presId="urn:microsoft.com/office/officeart/2005/8/layout/vList3#2"/>
    <dgm:cxn modelId="{C4EEDEED-37C8-476B-87FB-E46E619F8C85}" srcId="{51814F94-B92E-485E-8EF0-403E9F73958D}" destId="{96C12BCB-788B-4F30-B2A8-E30B24151537}" srcOrd="5" destOrd="0" parTransId="{DE858409-DF45-4FB5-B8FD-212135F6524C}" sibTransId="{13649E10-623A-46ED-9792-562DE5652952}"/>
    <dgm:cxn modelId="{1DE5F22D-2D33-476F-8A67-884122FCCD7F}" srcId="{51814F94-B92E-485E-8EF0-403E9F73958D}" destId="{16EEE024-7004-492C-94FD-3C80A905B79A}" srcOrd="0" destOrd="0" parTransId="{AE25F0F1-DF7A-46CC-972E-0592680230FA}" sibTransId="{DB351B39-A84D-4C63-95B4-82DB7C04B184}"/>
    <dgm:cxn modelId="{A9228648-7ECA-4F5A-A343-C09BB517EB44}" type="presParOf" srcId="{40A6C935-5420-4CF5-8A37-EFB0CE5B0202}" destId="{3B489987-3742-4C0D-B576-6C381F6F8526}" srcOrd="0" destOrd="0" presId="urn:microsoft.com/office/officeart/2005/8/layout/vList3#2"/>
    <dgm:cxn modelId="{7C71921B-A682-4B3D-A186-A4F07AA4B276}" type="presParOf" srcId="{3B489987-3742-4C0D-B576-6C381F6F8526}" destId="{C808B1A8-AE17-4C17-9FFD-0D3BB7489223}" srcOrd="0" destOrd="0" presId="urn:microsoft.com/office/officeart/2005/8/layout/vList3#2"/>
    <dgm:cxn modelId="{ED3EBA25-F127-4A29-A7BB-37C0A021448D}" type="presParOf" srcId="{3B489987-3742-4C0D-B576-6C381F6F8526}" destId="{9AD1B4C8-78AF-4DA7-90E4-47D7675C4F99}" srcOrd="1" destOrd="0" presId="urn:microsoft.com/office/officeart/2005/8/layout/vList3#2"/>
    <dgm:cxn modelId="{A0B5BCDC-2CFB-4E4F-B56F-C38B7053F315}" type="presParOf" srcId="{40A6C935-5420-4CF5-8A37-EFB0CE5B0202}" destId="{BAA98D67-DAB6-48EF-A82C-7F6FFB29A40D}" srcOrd="1" destOrd="0" presId="urn:microsoft.com/office/officeart/2005/8/layout/vList3#2"/>
    <dgm:cxn modelId="{4D3FD544-C393-493E-B42E-F70068338571}" type="presParOf" srcId="{40A6C935-5420-4CF5-8A37-EFB0CE5B0202}" destId="{E44A97ED-1370-406E-A104-2D4CE0480BD7}" srcOrd="2" destOrd="0" presId="urn:microsoft.com/office/officeart/2005/8/layout/vList3#2"/>
    <dgm:cxn modelId="{B8385DC6-A533-4241-B5DE-683939F4CEFA}" type="presParOf" srcId="{E44A97ED-1370-406E-A104-2D4CE0480BD7}" destId="{27AE26D7-275D-4FFD-9EB8-5243B6B13837}" srcOrd="0" destOrd="0" presId="urn:microsoft.com/office/officeart/2005/8/layout/vList3#2"/>
    <dgm:cxn modelId="{2635246E-77E7-4280-AC5B-D426045CF024}" type="presParOf" srcId="{E44A97ED-1370-406E-A104-2D4CE0480BD7}" destId="{20D77212-69F4-4B9D-9404-CCBD16B8EACC}" srcOrd="1" destOrd="0" presId="urn:microsoft.com/office/officeart/2005/8/layout/vList3#2"/>
    <dgm:cxn modelId="{CAD8BC19-1918-48A5-A792-C8D5946EF32A}" type="presParOf" srcId="{40A6C935-5420-4CF5-8A37-EFB0CE5B0202}" destId="{7F1601A9-6A3F-47E1-8199-DE0502AB9947}" srcOrd="3" destOrd="0" presId="urn:microsoft.com/office/officeart/2005/8/layout/vList3#2"/>
    <dgm:cxn modelId="{AD15B0A8-695C-4AF9-95EE-2DD4F64E9591}" type="presParOf" srcId="{40A6C935-5420-4CF5-8A37-EFB0CE5B0202}" destId="{B1469026-4771-49F1-B8B7-4ADA7CC5B85B}" srcOrd="4" destOrd="0" presId="urn:microsoft.com/office/officeart/2005/8/layout/vList3#2"/>
    <dgm:cxn modelId="{B71E3C2B-6C8F-4533-AC73-367DBF36D2FE}" type="presParOf" srcId="{B1469026-4771-49F1-B8B7-4ADA7CC5B85B}" destId="{8806FE8E-B614-48F3-BD2B-7C67F7F5D603}" srcOrd="0" destOrd="0" presId="urn:microsoft.com/office/officeart/2005/8/layout/vList3#2"/>
    <dgm:cxn modelId="{BB6360D5-55A1-4AA1-82BB-07C3093A95E3}" type="presParOf" srcId="{B1469026-4771-49F1-B8B7-4ADA7CC5B85B}" destId="{9D323621-6F0B-4922-AB2F-DDD582FF7B96}" srcOrd="1" destOrd="0" presId="urn:microsoft.com/office/officeart/2005/8/layout/vList3#2"/>
    <dgm:cxn modelId="{D534CD13-4233-4AAC-96E0-D779620040DF}" type="presParOf" srcId="{40A6C935-5420-4CF5-8A37-EFB0CE5B0202}" destId="{B9954336-2BD9-4044-AC31-72BDD5530B03}" srcOrd="5" destOrd="0" presId="urn:microsoft.com/office/officeart/2005/8/layout/vList3#2"/>
    <dgm:cxn modelId="{DFBCD103-22E9-49E0-9616-80CA06A98F60}" type="presParOf" srcId="{40A6C935-5420-4CF5-8A37-EFB0CE5B0202}" destId="{EF02410A-6074-4585-A10C-FA975686FC6C}" srcOrd="6" destOrd="0" presId="urn:microsoft.com/office/officeart/2005/8/layout/vList3#2"/>
    <dgm:cxn modelId="{1A343605-306C-4A60-8722-0EAD4A0BB245}" type="presParOf" srcId="{EF02410A-6074-4585-A10C-FA975686FC6C}" destId="{CFDEEBAE-424C-4570-834B-FBA8952A88B4}" srcOrd="0" destOrd="0" presId="urn:microsoft.com/office/officeart/2005/8/layout/vList3#2"/>
    <dgm:cxn modelId="{967B881B-6091-4436-8345-EC5E0C633ED8}" type="presParOf" srcId="{EF02410A-6074-4585-A10C-FA975686FC6C}" destId="{5EC86C17-5152-4255-9253-D34EBD361306}" srcOrd="1" destOrd="0" presId="urn:microsoft.com/office/officeart/2005/8/layout/vList3#2"/>
    <dgm:cxn modelId="{9706C4AA-559D-4155-9EAE-28D5253C6C91}" type="presParOf" srcId="{40A6C935-5420-4CF5-8A37-EFB0CE5B0202}" destId="{DC236F02-EBD6-4FDB-8A01-796A366B6532}" srcOrd="7" destOrd="0" presId="urn:microsoft.com/office/officeart/2005/8/layout/vList3#2"/>
    <dgm:cxn modelId="{25FE733F-FEEF-4F88-86A1-EEAD656B6A49}" type="presParOf" srcId="{40A6C935-5420-4CF5-8A37-EFB0CE5B0202}" destId="{7B39B2D6-8904-4D3C-9A0C-AB9FA0F59F3F}" srcOrd="8" destOrd="0" presId="urn:microsoft.com/office/officeart/2005/8/layout/vList3#2"/>
    <dgm:cxn modelId="{C789F71F-05FA-483E-9DCE-943043823588}" type="presParOf" srcId="{7B39B2D6-8904-4D3C-9A0C-AB9FA0F59F3F}" destId="{69BE0709-695E-4F7B-A301-2B953CF79E52}" srcOrd="0" destOrd="0" presId="urn:microsoft.com/office/officeart/2005/8/layout/vList3#2"/>
    <dgm:cxn modelId="{914F9624-73FD-4FD7-9ECA-45C3F721A521}" type="presParOf" srcId="{7B39B2D6-8904-4D3C-9A0C-AB9FA0F59F3F}" destId="{2743A44C-87B9-41CB-A2B0-BD8990836B8B}" srcOrd="1" destOrd="0" presId="urn:microsoft.com/office/officeart/2005/8/layout/vList3#2"/>
    <dgm:cxn modelId="{9A89B791-724B-48A1-AD4A-8113277AAE09}" type="presParOf" srcId="{40A6C935-5420-4CF5-8A37-EFB0CE5B0202}" destId="{EADF2B77-A53F-4E2B-AD18-0772E92F9E12}" srcOrd="9" destOrd="0" presId="urn:microsoft.com/office/officeart/2005/8/layout/vList3#2"/>
    <dgm:cxn modelId="{E7B3B29C-BEC1-4B57-B98C-7BEFD5B6069A}" type="presParOf" srcId="{40A6C935-5420-4CF5-8A37-EFB0CE5B0202}" destId="{F984613C-1840-4541-8D7B-12C7DA9B4E6C}" srcOrd="10" destOrd="0" presId="urn:microsoft.com/office/officeart/2005/8/layout/vList3#2"/>
    <dgm:cxn modelId="{5DF60001-AC2B-4CDA-9D57-2EBFE5F500D6}" type="presParOf" srcId="{F984613C-1840-4541-8D7B-12C7DA9B4E6C}" destId="{3ECAD0E5-31CC-482A-B7FE-3B6D2527D66E}" srcOrd="0" destOrd="0" presId="urn:microsoft.com/office/officeart/2005/8/layout/vList3#2"/>
    <dgm:cxn modelId="{6F69C2E0-27C6-4678-8CDC-75264ED87B99}" type="presParOf" srcId="{F984613C-1840-4541-8D7B-12C7DA9B4E6C}" destId="{BF796F74-55A6-4647-BA58-9EFC72B3CCAC}" srcOrd="1" destOrd="0" presId="urn:microsoft.com/office/officeart/2005/8/layout/vList3#2"/>
  </dgm:cxnLst>
  <dgm:bg>
    <a:solidFill>
      <a:schemeClr val="bg1"/>
    </a:solidFill>
  </dgm:bg>
  <dgm:whole/>
</dgm:dataModel>
</file>

<file path=ppt/diagrams/data2.xml><?xml version="1.0" encoding="utf-8"?>
<dgm:dataModel xmlns:dgm="http://schemas.openxmlformats.org/drawingml/2006/diagram" xmlns:a="http://schemas.openxmlformats.org/drawingml/2006/main">
  <dgm:ptLst>
    <dgm:pt modelId="{507D06B2-AB3F-45E0-BA6E-76D8593E891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3C99E4CA-033E-477C-9F5F-C9D7E8AC4397}">
      <dgm:prSet phldrT="[Text]" phldr="1"/>
      <dgm:spPr>
        <a:blipFill rotWithShape="0">
          <a:blip xmlns:r="http://schemas.openxmlformats.org/officeDocument/2006/relationships" r:embed="rId1"/>
          <a:stretch>
            <a:fillRect/>
          </a:stretch>
        </a:blipFill>
        <a:ln>
          <a:noFill/>
        </a:ln>
      </dgm:spPr>
      <dgm:t>
        <a:bodyPr/>
        <a:lstStyle/>
        <a:p>
          <a:endParaRPr lang="en-US" dirty="0">
            <a:latin typeface="Sylfaen" pitchFamily="18" charset="0"/>
          </a:endParaRPr>
        </a:p>
      </dgm:t>
    </dgm:pt>
    <dgm:pt modelId="{AE6BD71C-6916-452D-ABAF-3017FC296D63}" type="parTrans" cxnId="{C19AA164-5626-483A-9AC1-F2028A36FC62}">
      <dgm:prSet/>
      <dgm:spPr/>
      <dgm:t>
        <a:bodyPr/>
        <a:lstStyle/>
        <a:p>
          <a:endParaRPr lang="en-US">
            <a:latin typeface="Sylfaen" pitchFamily="18" charset="0"/>
          </a:endParaRPr>
        </a:p>
      </dgm:t>
    </dgm:pt>
    <dgm:pt modelId="{8A896AC0-DBDA-407D-9A65-935685CE3016}" type="sibTrans" cxnId="{C19AA164-5626-483A-9AC1-F2028A36FC62}">
      <dgm:prSet/>
      <dgm:spPr/>
      <dgm:t>
        <a:bodyPr/>
        <a:lstStyle/>
        <a:p>
          <a:endParaRPr lang="en-US">
            <a:latin typeface="Sylfaen" pitchFamily="18" charset="0"/>
          </a:endParaRPr>
        </a:p>
      </dgm:t>
    </dgm:pt>
    <dgm:pt modelId="{7850DC9F-BB43-40BA-9CDB-1B28F63CC5D7}">
      <dgm:prSet phldrT="[Text]">
        <dgm:style>
          <a:lnRef idx="0">
            <a:schemeClr val="accent2"/>
          </a:lnRef>
          <a:fillRef idx="3">
            <a:schemeClr val="accent2"/>
          </a:fillRef>
          <a:effectRef idx="3">
            <a:schemeClr val="accent2"/>
          </a:effectRef>
          <a:fontRef idx="minor">
            <a:schemeClr val="lt1"/>
          </a:fontRef>
        </dgm:style>
      </dgm:prSet>
      <dgm:spPr>
        <a:solidFill>
          <a:schemeClr val="bg1"/>
        </a:solidFill>
        <a:ln>
          <a:noFill/>
        </a:ln>
      </dgm:spPr>
      <dgm:t>
        <a:bodyPr/>
        <a:lstStyle/>
        <a:p>
          <a:r>
            <a:rPr lang="en-US" dirty="0" smtClean="0">
              <a:latin typeface="Sylfaen" pitchFamily="18" charset="0"/>
            </a:rPr>
            <a:t>Field observation </a:t>
          </a:r>
          <a:endParaRPr lang="en-US" dirty="0">
            <a:latin typeface="Sylfaen" pitchFamily="18" charset="0"/>
          </a:endParaRPr>
        </a:p>
      </dgm:t>
    </dgm:pt>
    <dgm:pt modelId="{140F97E2-8875-4483-A63D-54B15D6F9939}" type="parTrans" cxnId="{24D74921-81CE-4BAF-8439-29471141A51E}">
      <dgm:prSet/>
      <dgm:spPr/>
      <dgm:t>
        <a:bodyPr/>
        <a:lstStyle/>
        <a:p>
          <a:endParaRPr lang="en-US">
            <a:latin typeface="Sylfaen" pitchFamily="18" charset="0"/>
          </a:endParaRPr>
        </a:p>
      </dgm:t>
    </dgm:pt>
    <dgm:pt modelId="{23EB0A4F-A04D-4840-B4F7-F8B6348025A2}" type="sibTrans" cxnId="{24D74921-81CE-4BAF-8439-29471141A51E}">
      <dgm:prSet/>
      <dgm:spPr/>
      <dgm:t>
        <a:bodyPr/>
        <a:lstStyle/>
        <a:p>
          <a:endParaRPr lang="en-US">
            <a:latin typeface="Sylfaen" pitchFamily="18" charset="0"/>
          </a:endParaRPr>
        </a:p>
      </dgm:t>
    </dgm:pt>
    <dgm:pt modelId="{0AFFA056-2010-4E23-AF0B-765E97D6EDB7}">
      <dgm:prSet phldrT="[Text]" phldr="1"/>
      <dgm:spPr>
        <a:blipFill rotWithShape="0">
          <a:blip xmlns:r="http://schemas.openxmlformats.org/officeDocument/2006/relationships" r:embed="rId2"/>
          <a:stretch>
            <a:fillRect/>
          </a:stretch>
        </a:blipFill>
        <a:ln>
          <a:noFill/>
        </a:ln>
      </dgm:spPr>
      <dgm:t>
        <a:bodyPr/>
        <a:lstStyle/>
        <a:p>
          <a:endParaRPr lang="en-US" dirty="0">
            <a:latin typeface="Sylfaen" pitchFamily="18" charset="0"/>
          </a:endParaRPr>
        </a:p>
      </dgm:t>
    </dgm:pt>
    <dgm:pt modelId="{A6511B49-F325-4E99-9A0A-B5A184A50D2E}" type="parTrans" cxnId="{BD344841-845D-4E59-BDEE-01618D98A955}">
      <dgm:prSet/>
      <dgm:spPr/>
      <dgm:t>
        <a:bodyPr/>
        <a:lstStyle/>
        <a:p>
          <a:endParaRPr lang="en-US">
            <a:latin typeface="Sylfaen" pitchFamily="18" charset="0"/>
          </a:endParaRPr>
        </a:p>
      </dgm:t>
    </dgm:pt>
    <dgm:pt modelId="{442C8717-EA3B-4D5E-B800-523BB72F7B16}" type="sibTrans" cxnId="{BD344841-845D-4E59-BDEE-01618D98A955}">
      <dgm:prSet/>
      <dgm:spPr/>
      <dgm:t>
        <a:bodyPr/>
        <a:lstStyle/>
        <a:p>
          <a:endParaRPr lang="en-US">
            <a:latin typeface="Sylfaen" pitchFamily="18" charset="0"/>
          </a:endParaRPr>
        </a:p>
      </dgm:t>
    </dgm:pt>
    <dgm:pt modelId="{9B92221C-DB73-47C6-9B15-7BA87FB8744B}">
      <dgm:prSet phldrT="[Text]">
        <dgm:style>
          <a:lnRef idx="0">
            <a:schemeClr val="accent3"/>
          </a:lnRef>
          <a:fillRef idx="3">
            <a:schemeClr val="accent3"/>
          </a:fillRef>
          <a:effectRef idx="3">
            <a:schemeClr val="accent3"/>
          </a:effectRef>
          <a:fontRef idx="minor">
            <a:schemeClr val="lt1"/>
          </a:fontRef>
        </dgm:style>
      </dgm:prSet>
      <dgm:spPr>
        <a:ln>
          <a:noFill/>
        </a:ln>
      </dgm:spPr>
      <dgm:t>
        <a:bodyPr/>
        <a:lstStyle/>
        <a:p>
          <a:r>
            <a:rPr lang="en-US" dirty="0" smtClean="0">
              <a:latin typeface="Sylfaen" pitchFamily="18" charset="0"/>
            </a:rPr>
            <a:t>Chart preparation </a:t>
          </a:r>
          <a:endParaRPr lang="en-US" dirty="0">
            <a:latin typeface="Sylfaen" pitchFamily="18" charset="0"/>
          </a:endParaRPr>
        </a:p>
      </dgm:t>
    </dgm:pt>
    <dgm:pt modelId="{605823D4-A267-4CBA-AC9F-5872DD40F1A2}" type="parTrans" cxnId="{7D6E4B9C-8A6D-4488-BD4E-D48E30220D18}">
      <dgm:prSet/>
      <dgm:spPr/>
      <dgm:t>
        <a:bodyPr/>
        <a:lstStyle/>
        <a:p>
          <a:endParaRPr lang="en-US">
            <a:latin typeface="Sylfaen" pitchFamily="18" charset="0"/>
          </a:endParaRPr>
        </a:p>
      </dgm:t>
    </dgm:pt>
    <dgm:pt modelId="{5F10E2FF-F973-431A-B480-AA0257080F9F}" type="sibTrans" cxnId="{7D6E4B9C-8A6D-4488-BD4E-D48E30220D18}">
      <dgm:prSet/>
      <dgm:spPr/>
      <dgm:t>
        <a:bodyPr/>
        <a:lstStyle/>
        <a:p>
          <a:endParaRPr lang="en-US">
            <a:latin typeface="Sylfaen" pitchFamily="18" charset="0"/>
          </a:endParaRPr>
        </a:p>
      </dgm:t>
    </dgm:pt>
    <dgm:pt modelId="{D93A8EC9-008C-48E9-A8BE-7CEA3F6749DD}">
      <dgm:prSet phldrT="[Text]" phldr="1"/>
      <dgm:spPr>
        <a:blipFill rotWithShape="0">
          <a:blip xmlns:r="http://schemas.openxmlformats.org/officeDocument/2006/relationships" r:embed="rId3"/>
          <a:stretch>
            <a:fillRect/>
          </a:stretch>
        </a:blipFill>
        <a:ln>
          <a:noFill/>
        </a:ln>
      </dgm:spPr>
      <dgm:t>
        <a:bodyPr/>
        <a:lstStyle/>
        <a:p>
          <a:endParaRPr lang="en-US" dirty="0">
            <a:latin typeface="Sylfaen" pitchFamily="18" charset="0"/>
          </a:endParaRPr>
        </a:p>
      </dgm:t>
    </dgm:pt>
    <dgm:pt modelId="{6E9D961C-AED1-42BF-8FA4-0BC075E7E9C1}" type="parTrans" cxnId="{C7AA07D1-CECF-41F2-A998-BC60875B9FE2}">
      <dgm:prSet/>
      <dgm:spPr/>
      <dgm:t>
        <a:bodyPr/>
        <a:lstStyle/>
        <a:p>
          <a:endParaRPr lang="en-US">
            <a:latin typeface="Sylfaen" pitchFamily="18" charset="0"/>
          </a:endParaRPr>
        </a:p>
      </dgm:t>
    </dgm:pt>
    <dgm:pt modelId="{274BA59B-02F1-48AE-96E6-357F649CE38C}" type="sibTrans" cxnId="{C7AA07D1-CECF-41F2-A998-BC60875B9FE2}">
      <dgm:prSet/>
      <dgm:spPr/>
      <dgm:t>
        <a:bodyPr/>
        <a:lstStyle/>
        <a:p>
          <a:endParaRPr lang="en-US">
            <a:latin typeface="Sylfaen" pitchFamily="18" charset="0"/>
          </a:endParaRPr>
        </a:p>
      </dgm:t>
    </dgm:pt>
    <dgm:pt modelId="{20FD5860-25EB-449E-AC61-16678B156FD9}">
      <dgm:prSet phldrT="[Text]">
        <dgm:style>
          <a:lnRef idx="0">
            <a:schemeClr val="accent5"/>
          </a:lnRef>
          <a:fillRef idx="3">
            <a:schemeClr val="accent5"/>
          </a:fillRef>
          <a:effectRef idx="3">
            <a:schemeClr val="accent5"/>
          </a:effectRef>
          <a:fontRef idx="minor">
            <a:schemeClr val="lt1"/>
          </a:fontRef>
        </dgm:style>
      </dgm:prSet>
      <dgm:spPr/>
      <dgm:t>
        <a:bodyPr/>
        <a:lstStyle/>
        <a:p>
          <a:r>
            <a:rPr lang="en-US" dirty="0" smtClean="0">
              <a:latin typeface="Sylfaen" pitchFamily="18" charset="0"/>
            </a:rPr>
            <a:t>Group discussion and Decision making </a:t>
          </a:r>
          <a:endParaRPr lang="en-US" dirty="0">
            <a:latin typeface="Sylfaen" pitchFamily="18" charset="0"/>
          </a:endParaRPr>
        </a:p>
      </dgm:t>
    </dgm:pt>
    <dgm:pt modelId="{31139E25-46BB-4A52-AAC9-5D2800F4D1E7}" type="parTrans" cxnId="{5664960B-74CF-4C02-9BBD-8CC4530E9F3C}">
      <dgm:prSet/>
      <dgm:spPr/>
      <dgm:t>
        <a:bodyPr/>
        <a:lstStyle/>
        <a:p>
          <a:endParaRPr lang="en-US">
            <a:latin typeface="Sylfaen" pitchFamily="18" charset="0"/>
          </a:endParaRPr>
        </a:p>
      </dgm:t>
    </dgm:pt>
    <dgm:pt modelId="{A716EFD1-C17D-4133-B5AF-8601D3C32974}" type="sibTrans" cxnId="{5664960B-74CF-4C02-9BBD-8CC4530E9F3C}">
      <dgm:prSet/>
      <dgm:spPr/>
      <dgm:t>
        <a:bodyPr/>
        <a:lstStyle/>
        <a:p>
          <a:endParaRPr lang="en-US">
            <a:latin typeface="Sylfaen" pitchFamily="18" charset="0"/>
          </a:endParaRPr>
        </a:p>
      </dgm:t>
    </dgm:pt>
    <dgm:pt modelId="{C80DAD5E-D9BE-4F27-B118-D9C0B3BA94AB}" type="pres">
      <dgm:prSet presAssocID="{507D06B2-AB3F-45E0-BA6E-76D8593E891C}" presName="linearFlow" presStyleCnt="0">
        <dgm:presLayoutVars>
          <dgm:dir/>
          <dgm:animLvl val="lvl"/>
          <dgm:resizeHandles val="exact"/>
        </dgm:presLayoutVars>
      </dgm:prSet>
      <dgm:spPr/>
      <dgm:t>
        <a:bodyPr/>
        <a:lstStyle/>
        <a:p>
          <a:endParaRPr lang="en-US"/>
        </a:p>
      </dgm:t>
    </dgm:pt>
    <dgm:pt modelId="{0F1B1EF2-BC75-40BC-AF0D-B148E12103AB}" type="pres">
      <dgm:prSet presAssocID="{3C99E4CA-033E-477C-9F5F-C9D7E8AC4397}" presName="composite" presStyleCnt="0"/>
      <dgm:spPr/>
    </dgm:pt>
    <dgm:pt modelId="{7648996E-8003-4833-9B44-27A81E9C3411}" type="pres">
      <dgm:prSet presAssocID="{3C99E4CA-033E-477C-9F5F-C9D7E8AC4397}" presName="parentText" presStyleLbl="alignNode1" presStyleIdx="0" presStyleCnt="3" custLinFactNeighborY="-5213">
        <dgm:presLayoutVars>
          <dgm:chMax val="1"/>
          <dgm:bulletEnabled val="1"/>
        </dgm:presLayoutVars>
      </dgm:prSet>
      <dgm:spPr/>
      <dgm:t>
        <a:bodyPr/>
        <a:lstStyle/>
        <a:p>
          <a:endParaRPr lang="en-US"/>
        </a:p>
      </dgm:t>
    </dgm:pt>
    <dgm:pt modelId="{8B8E46C5-E6A7-4A60-AEEB-3736BC57910E}" type="pres">
      <dgm:prSet presAssocID="{3C99E4CA-033E-477C-9F5F-C9D7E8AC4397}" presName="descendantText" presStyleLbl="alignAcc1" presStyleIdx="0" presStyleCnt="3" custLinFactNeighborX="-957" custLinFactNeighborY="-122">
        <dgm:presLayoutVars>
          <dgm:bulletEnabled val="1"/>
        </dgm:presLayoutVars>
      </dgm:prSet>
      <dgm:spPr/>
      <dgm:t>
        <a:bodyPr/>
        <a:lstStyle/>
        <a:p>
          <a:endParaRPr lang="en-US"/>
        </a:p>
      </dgm:t>
    </dgm:pt>
    <dgm:pt modelId="{E6E5F601-66AC-46DD-A60A-B8F6D64DB277}" type="pres">
      <dgm:prSet presAssocID="{8A896AC0-DBDA-407D-9A65-935685CE3016}" presName="sp" presStyleCnt="0"/>
      <dgm:spPr/>
    </dgm:pt>
    <dgm:pt modelId="{D4172E1E-FE39-44C7-A8B7-0DFB0E8CE7CB}" type="pres">
      <dgm:prSet presAssocID="{0AFFA056-2010-4E23-AF0B-765E97D6EDB7}" presName="composite" presStyleCnt="0"/>
      <dgm:spPr/>
    </dgm:pt>
    <dgm:pt modelId="{67D680B6-0C1E-4ACB-B237-2E3BF5F7BFFA}" type="pres">
      <dgm:prSet presAssocID="{0AFFA056-2010-4E23-AF0B-765E97D6EDB7}" presName="parentText" presStyleLbl="alignNode1" presStyleIdx="1" presStyleCnt="3">
        <dgm:presLayoutVars>
          <dgm:chMax val="1"/>
          <dgm:bulletEnabled val="1"/>
        </dgm:presLayoutVars>
      </dgm:prSet>
      <dgm:spPr/>
      <dgm:t>
        <a:bodyPr/>
        <a:lstStyle/>
        <a:p>
          <a:endParaRPr lang="en-US"/>
        </a:p>
      </dgm:t>
    </dgm:pt>
    <dgm:pt modelId="{8D19EF17-88FE-411D-BB8A-7D3C11B24E5B}" type="pres">
      <dgm:prSet presAssocID="{0AFFA056-2010-4E23-AF0B-765E97D6EDB7}" presName="descendantText" presStyleLbl="alignAcc1" presStyleIdx="1" presStyleCnt="3" custLinFactNeighborY="3250">
        <dgm:presLayoutVars>
          <dgm:bulletEnabled val="1"/>
        </dgm:presLayoutVars>
      </dgm:prSet>
      <dgm:spPr/>
      <dgm:t>
        <a:bodyPr/>
        <a:lstStyle/>
        <a:p>
          <a:endParaRPr lang="en-US"/>
        </a:p>
      </dgm:t>
    </dgm:pt>
    <dgm:pt modelId="{19FD254B-E116-4B38-85B0-D54341C7B372}" type="pres">
      <dgm:prSet presAssocID="{442C8717-EA3B-4D5E-B800-523BB72F7B16}" presName="sp" presStyleCnt="0"/>
      <dgm:spPr/>
    </dgm:pt>
    <dgm:pt modelId="{ECDA6CB4-B5A1-4EC4-929A-B24320CB5C05}" type="pres">
      <dgm:prSet presAssocID="{D93A8EC9-008C-48E9-A8BE-7CEA3F6749DD}" presName="composite" presStyleCnt="0"/>
      <dgm:spPr/>
    </dgm:pt>
    <dgm:pt modelId="{68B32DAF-327B-4680-98BC-F1ACC2A00F7F}" type="pres">
      <dgm:prSet presAssocID="{D93A8EC9-008C-48E9-A8BE-7CEA3F6749DD}" presName="parentText" presStyleLbl="alignNode1" presStyleIdx="2" presStyleCnt="3">
        <dgm:presLayoutVars>
          <dgm:chMax val="1"/>
          <dgm:bulletEnabled val="1"/>
        </dgm:presLayoutVars>
      </dgm:prSet>
      <dgm:spPr/>
      <dgm:t>
        <a:bodyPr/>
        <a:lstStyle/>
        <a:p>
          <a:endParaRPr lang="en-US"/>
        </a:p>
      </dgm:t>
    </dgm:pt>
    <dgm:pt modelId="{1793DBAD-39E7-420D-A260-5F1EA191228E}" type="pres">
      <dgm:prSet presAssocID="{D93A8EC9-008C-48E9-A8BE-7CEA3F6749DD}" presName="descendantText" presStyleLbl="alignAcc1" presStyleIdx="2" presStyleCnt="3" custLinFactNeighborY="3948">
        <dgm:presLayoutVars>
          <dgm:bulletEnabled val="1"/>
        </dgm:presLayoutVars>
      </dgm:prSet>
      <dgm:spPr/>
      <dgm:t>
        <a:bodyPr/>
        <a:lstStyle/>
        <a:p>
          <a:endParaRPr lang="en-US"/>
        </a:p>
      </dgm:t>
    </dgm:pt>
  </dgm:ptLst>
  <dgm:cxnLst>
    <dgm:cxn modelId="{612F2B76-E1F9-4766-A55C-837DFCB603DB}" type="presOf" srcId="{7850DC9F-BB43-40BA-9CDB-1B28F63CC5D7}" destId="{8B8E46C5-E6A7-4A60-AEEB-3736BC57910E}" srcOrd="0" destOrd="0" presId="urn:microsoft.com/office/officeart/2005/8/layout/chevron2"/>
    <dgm:cxn modelId="{5664960B-74CF-4C02-9BBD-8CC4530E9F3C}" srcId="{D93A8EC9-008C-48E9-A8BE-7CEA3F6749DD}" destId="{20FD5860-25EB-449E-AC61-16678B156FD9}" srcOrd="0" destOrd="0" parTransId="{31139E25-46BB-4A52-AAC9-5D2800F4D1E7}" sibTransId="{A716EFD1-C17D-4133-B5AF-8601D3C32974}"/>
    <dgm:cxn modelId="{C7AA07D1-CECF-41F2-A998-BC60875B9FE2}" srcId="{507D06B2-AB3F-45E0-BA6E-76D8593E891C}" destId="{D93A8EC9-008C-48E9-A8BE-7CEA3F6749DD}" srcOrd="2" destOrd="0" parTransId="{6E9D961C-AED1-42BF-8FA4-0BC075E7E9C1}" sibTransId="{274BA59B-02F1-48AE-96E6-357F649CE38C}"/>
    <dgm:cxn modelId="{C19AA164-5626-483A-9AC1-F2028A36FC62}" srcId="{507D06B2-AB3F-45E0-BA6E-76D8593E891C}" destId="{3C99E4CA-033E-477C-9F5F-C9D7E8AC4397}" srcOrd="0" destOrd="0" parTransId="{AE6BD71C-6916-452D-ABAF-3017FC296D63}" sibTransId="{8A896AC0-DBDA-407D-9A65-935685CE3016}"/>
    <dgm:cxn modelId="{24D74921-81CE-4BAF-8439-29471141A51E}" srcId="{3C99E4CA-033E-477C-9F5F-C9D7E8AC4397}" destId="{7850DC9F-BB43-40BA-9CDB-1B28F63CC5D7}" srcOrd="0" destOrd="0" parTransId="{140F97E2-8875-4483-A63D-54B15D6F9939}" sibTransId="{23EB0A4F-A04D-4840-B4F7-F8B6348025A2}"/>
    <dgm:cxn modelId="{A6966D69-6A67-44DD-B2AE-A9691E271D9D}" type="presOf" srcId="{0AFFA056-2010-4E23-AF0B-765E97D6EDB7}" destId="{67D680B6-0C1E-4ACB-B237-2E3BF5F7BFFA}" srcOrd="0" destOrd="0" presId="urn:microsoft.com/office/officeart/2005/8/layout/chevron2"/>
    <dgm:cxn modelId="{7D6E4B9C-8A6D-4488-BD4E-D48E30220D18}" srcId="{0AFFA056-2010-4E23-AF0B-765E97D6EDB7}" destId="{9B92221C-DB73-47C6-9B15-7BA87FB8744B}" srcOrd="0" destOrd="0" parTransId="{605823D4-A267-4CBA-AC9F-5872DD40F1A2}" sibTransId="{5F10E2FF-F973-431A-B480-AA0257080F9F}"/>
    <dgm:cxn modelId="{DE7BA297-75E5-4027-B6A1-7C28D765BBF7}" type="presOf" srcId="{20FD5860-25EB-449E-AC61-16678B156FD9}" destId="{1793DBAD-39E7-420D-A260-5F1EA191228E}" srcOrd="0" destOrd="0" presId="urn:microsoft.com/office/officeart/2005/8/layout/chevron2"/>
    <dgm:cxn modelId="{BD344841-845D-4E59-BDEE-01618D98A955}" srcId="{507D06B2-AB3F-45E0-BA6E-76D8593E891C}" destId="{0AFFA056-2010-4E23-AF0B-765E97D6EDB7}" srcOrd="1" destOrd="0" parTransId="{A6511B49-F325-4E99-9A0A-B5A184A50D2E}" sibTransId="{442C8717-EA3B-4D5E-B800-523BB72F7B16}"/>
    <dgm:cxn modelId="{7A46005A-A501-4C37-ADB0-F424ED6776B3}" type="presOf" srcId="{D93A8EC9-008C-48E9-A8BE-7CEA3F6749DD}" destId="{68B32DAF-327B-4680-98BC-F1ACC2A00F7F}" srcOrd="0" destOrd="0" presId="urn:microsoft.com/office/officeart/2005/8/layout/chevron2"/>
    <dgm:cxn modelId="{9EFBF121-0266-40B3-8793-66981AED2792}" type="presOf" srcId="{507D06B2-AB3F-45E0-BA6E-76D8593E891C}" destId="{C80DAD5E-D9BE-4F27-B118-D9C0B3BA94AB}" srcOrd="0" destOrd="0" presId="urn:microsoft.com/office/officeart/2005/8/layout/chevron2"/>
    <dgm:cxn modelId="{04FA50E1-580E-4429-9495-17F797153065}" type="presOf" srcId="{9B92221C-DB73-47C6-9B15-7BA87FB8744B}" destId="{8D19EF17-88FE-411D-BB8A-7D3C11B24E5B}" srcOrd="0" destOrd="0" presId="urn:microsoft.com/office/officeart/2005/8/layout/chevron2"/>
    <dgm:cxn modelId="{E3B2EDFB-9237-45E3-9281-BF7A04216185}" type="presOf" srcId="{3C99E4CA-033E-477C-9F5F-C9D7E8AC4397}" destId="{7648996E-8003-4833-9B44-27A81E9C3411}" srcOrd="0" destOrd="0" presId="urn:microsoft.com/office/officeart/2005/8/layout/chevron2"/>
    <dgm:cxn modelId="{8FDBD0A4-DF28-4564-A448-3E50F1222498}" type="presParOf" srcId="{C80DAD5E-D9BE-4F27-B118-D9C0B3BA94AB}" destId="{0F1B1EF2-BC75-40BC-AF0D-B148E12103AB}" srcOrd="0" destOrd="0" presId="urn:microsoft.com/office/officeart/2005/8/layout/chevron2"/>
    <dgm:cxn modelId="{ACB189C0-3DBD-43D9-9A42-3C9EF47E416F}" type="presParOf" srcId="{0F1B1EF2-BC75-40BC-AF0D-B148E12103AB}" destId="{7648996E-8003-4833-9B44-27A81E9C3411}" srcOrd="0" destOrd="0" presId="urn:microsoft.com/office/officeart/2005/8/layout/chevron2"/>
    <dgm:cxn modelId="{788690C1-A6DA-491B-8634-FFC9DEA1D312}" type="presParOf" srcId="{0F1B1EF2-BC75-40BC-AF0D-B148E12103AB}" destId="{8B8E46C5-E6A7-4A60-AEEB-3736BC57910E}" srcOrd="1" destOrd="0" presId="urn:microsoft.com/office/officeart/2005/8/layout/chevron2"/>
    <dgm:cxn modelId="{31AAF291-6639-4BE1-A67A-7D2334AF4147}" type="presParOf" srcId="{C80DAD5E-D9BE-4F27-B118-D9C0B3BA94AB}" destId="{E6E5F601-66AC-46DD-A60A-B8F6D64DB277}" srcOrd="1" destOrd="0" presId="urn:microsoft.com/office/officeart/2005/8/layout/chevron2"/>
    <dgm:cxn modelId="{7BE8DDED-1414-4E3F-B547-1845EBDA8EC5}" type="presParOf" srcId="{C80DAD5E-D9BE-4F27-B118-D9C0B3BA94AB}" destId="{D4172E1E-FE39-44C7-A8B7-0DFB0E8CE7CB}" srcOrd="2" destOrd="0" presId="urn:microsoft.com/office/officeart/2005/8/layout/chevron2"/>
    <dgm:cxn modelId="{71281353-4789-4564-9480-A7E4BA2C4E38}" type="presParOf" srcId="{D4172E1E-FE39-44C7-A8B7-0DFB0E8CE7CB}" destId="{67D680B6-0C1E-4ACB-B237-2E3BF5F7BFFA}" srcOrd="0" destOrd="0" presId="urn:microsoft.com/office/officeart/2005/8/layout/chevron2"/>
    <dgm:cxn modelId="{BE01145D-2410-4AC3-9141-813C68F3F0D0}" type="presParOf" srcId="{D4172E1E-FE39-44C7-A8B7-0DFB0E8CE7CB}" destId="{8D19EF17-88FE-411D-BB8A-7D3C11B24E5B}" srcOrd="1" destOrd="0" presId="urn:microsoft.com/office/officeart/2005/8/layout/chevron2"/>
    <dgm:cxn modelId="{8ABF9806-87B3-471C-8C5F-3052087A3B3C}" type="presParOf" srcId="{C80DAD5E-D9BE-4F27-B118-D9C0B3BA94AB}" destId="{19FD254B-E116-4B38-85B0-D54341C7B372}" srcOrd="3" destOrd="0" presId="urn:microsoft.com/office/officeart/2005/8/layout/chevron2"/>
    <dgm:cxn modelId="{5583ADF5-EAE5-4955-A798-65DA6621382D}" type="presParOf" srcId="{C80DAD5E-D9BE-4F27-B118-D9C0B3BA94AB}" destId="{ECDA6CB4-B5A1-4EC4-929A-B24320CB5C05}" srcOrd="4" destOrd="0" presId="urn:microsoft.com/office/officeart/2005/8/layout/chevron2"/>
    <dgm:cxn modelId="{1EEF03FE-0A2C-4AF2-BC2A-A2415EB1AB3C}" type="presParOf" srcId="{ECDA6CB4-B5A1-4EC4-929A-B24320CB5C05}" destId="{68B32DAF-327B-4680-98BC-F1ACC2A00F7F}" srcOrd="0" destOrd="0" presId="urn:microsoft.com/office/officeart/2005/8/layout/chevron2"/>
    <dgm:cxn modelId="{2703BB51-A34E-48CA-B500-DC351796C6AF}" type="presParOf" srcId="{ECDA6CB4-B5A1-4EC4-929A-B24320CB5C05}" destId="{1793DBAD-39E7-420D-A260-5F1EA191228E}" srcOrd="1" destOrd="0" presId="urn:microsoft.com/office/officeart/2005/8/layout/chevron2"/>
  </dgm:cxnLst>
  <dgm:bg/>
  <dgm:whole/>
</dgm:dataModel>
</file>

<file path=ppt/diagrams/data3.xml><?xml version="1.0" encoding="utf-8"?>
<dgm:dataModel xmlns:dgm="http://schemas.openxmlformats.org/drawingml/2006/diagram" xmlns:a="http://schemas.openxmlformats.org/drawingml/2006/main">
  <dgm:ptLst>
    <dgm:pt modelId="{E9550FBD-325B-49D3-AA4D-DF4A1E41214B}"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n-US"/>
        </a:p>
      </dgm:t>
    </dgm:pt>
    <dgm:pt modelId="{8A1E24E9-F64B-477C-93D3-72A7012CEB9A}">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US" sz="2800" dirty="0" smtClean="0">
              <a:solidFill>
                <a:schemeClr val="bg1"/>
              </a:solidFill>
              <a:latin typeface="Sylfaen" pitchFamily="18" charset="0"/>
            </a:rPr>
            <a:t>General  information </a:t>
          </a:r>
          <a:endParaRPr lang="en-US" sz="2800" dirty="0">
            <a:solidFill>
              <a:schemeClr val="bg1"/>
            </a:solidFill>
            <a:latin typeface="Sylfaen" pitchFamily="18" charset="0"/>
          </a:endParaRPr>
        </a:p>
      </dgm:t>
    </dgm:pt>
    <dgm:pt modelId="{B8F32D75-EBDD-43CE-A1BA-23770F3BAB50}" type="parTrans" cxnId="{6C1688F7-6B1F-4AFE-9995-06669CF0381D}">
      <dgm:prSet/>
      <dgm:spPr/>
      <dgm:t>
        <a:bodyPr/>
        <a:lstStyle/>
        <a:p>
          <a:endParaRPr lang="en-US" sz="2800">
            <a:latin typeface="Sylfaen" pitchFamily="18" charset="0"/>
          </a:endParaRPr>
        </a:p>
      </dgm:t>
    </dgm:pt>
    <dgm:pt modelId="{0D6DF757-16BC-4898-BC05-F4AECB93A922}" type="sibTrans" cxnId="{6C1688F7-6B1F-4AFE-9995-06669CF0381D}">
      <dgm:prSet/>
      <dgm:spPr/>
      <dgm:t>
        <a:bodyPr/>
        <a:lstStyle/>
        <a:p>
          <a:endParaRPr lang="en-US" sz="2800">
            <a:latin typeface="Sylfaen" pitchFamily="18" charset="0"/>
          </a:endParaRPr>
        </a:p>
      </dgm:t>
    </dgm:pt>
    <dgm:pt modelId="{F4595A33-7B4A-4E65-A9E5-134559CFEB55}" type="pres">
      <dgm:prSet presAssocID="{E9550FBD-325B-49D3-AA4D-DF4A1E41214B}" presName="linear" presStyleCnt="0">
        <dgm:presLayoutVars>
          <dgm:dir/>
          <dgm:resizeHandles val="exact"/>
        </dgm:presLayoutVars>
      </dgm:prSet>
      <dgm:spPr/>
      <dgm:t>
        <a:bodyPr/>
        <a:lstStyle/>
        <a:p>
          <a:endParaRPr lang="en-US"/>
        </a:p>
      </dgm:t>
    </dgm:pt>
    <dgm:pt modelId="{D2F471E2-F7D6-4113-92A8-75956E571183}" type="pres">
      <dgm:prSet presAssocID="{8A1E24E9-F64B-477C-93D3-72A7012CEB9A}" presName="comp" presStyleCnt="0"/>
      <dgm:spPr/>
    </dgm:pt>
    <dgm:pt modelId="{60772237-6F8C-4396-9BF0-FF798B02560F}" type="pres">
      <dgm:prSet presAssocID="{8A1E24E9-F64B-477C-93D3-72A7012CEB9A}" presName="box" presStyleLbl="node1" presStyleIdx="0" presStyleCnt="1" custLinFactNeighborY="-8333"/>
      <dgm:spPr/>
      <dgm:t>
        <a:bodyPr/>
        <a:lstStyle/>
        <a:p>
          <a:endParaRPr lang="en-US"/>
        </a:p>
      </dgm:t>
    </dgm:pt>
    <dgm:pt modelId="{E755F2BF-9BE3-43AE-AD37-9CA606ED95AC}" type="pres">
      <dgm:prSet presAssocID="{8A1E24E9-F64B-477C-93D3-72A7012CEB9A}" presName="img" presStyleLbl="fgImgPlace1" presStyleIdx="0" presStyleCnt="1"/>
      <dgm:spPr>
        <a:blipFill rotWithShape="0">
          <a:blip xmlns:r="http://schemas.openxmlformats.org/officeDocument/2006/relationships" r:embed="rId1"/>
          <a:stretch>
            <a:fillRect/>
          </a:stretch>
        </a:blipFill>
      </dgm:spPr>
    </dgm:pt>
    <dgm:pt modelId="{534C7DEB-848A-4C5D-BA88-2AEF5FD00B86}" type="pres">
      <dgm:prSet presAssocID="{8A1E24E9-F64B-477C-93D3-72A7012CEB9A}" presName="text" presStyleLbl="node1" presStyleIdx="0" presStyleCnt="1">
        <dgm:presLayoutVars>
          <dgm:bulletEnabled val="1"/>
        </dgm:presLayoutVars>
      </dgm:prSet>
      <dgm:spPr/>
      <dgm:t>
        <a:bodyPr/>
        <a:lstStyle/>
        <a:p>
          <a:endParaRPr lang="en-US"/>
        </a:p>
      </dgm:t>
    </dgm:pt>
  </dgm:ptLst>
  <dgm:cxnLst>
    <dgm:cxn modelId="{98CDA8C7-6305-4309-BE0A-1F7ADD06C837}" type="presOf" srcId="{8A1E24E9-F64B-477C-93D3-72A7012CEB9A}" destId="{534C7DEB-848A-4C5D-BA88-2AEF5FD00B86}" srcOrd="1" destOrd="0" presId="urn:microsoft.com/office/officeart/2005/8/layout/vList4#1"/>
    <dgm:cxn modelId="{6C1688F7-6B1F-4AFE-9995-06669CF0381D}" srcId="{E9550FBD-325B-49D3-AA4D-DF4A1E41214B}" destId="{8A1E24E9-F64B-477C-93D3-72A7012CEB9A}" srcOrd="0" destOrd="0" parTransId="{B8F32D75-EBDD-43CE-A1BA-23770F3BAB50}" sibTransId="{0D6DF757-16BC-4898-BC05-F4AECB93A922}"/>
    <dgm:cxn modelId="{3F80C549-B2D9-45DC-8E3C-5DC5FC17DDA8}" type="presOf" srcId="{E9550FBD-325B-49D3-AA4D-DF4A1E41214B}" destId="{F4595A33-7B4A-4E65-A9E5-134559CFEB55}" srcOrd="0" destOrd="0" presId="urn:microsoft.com/office/officeart/2005/8/layout/vList4#1"/>
    <dgm:cxn modelId="{A27FEA3B-DF4B-4208-A069-9E2081C03407}" type="presOf" srcId="{8A1E24E9-F64B-477C-93D3-72A7012CEB9A}" destId="{60772237-6F8C-4396-9BF0-FF798B02560F}" srcOrd="0" destOrd="0" presId="urn:microsoft.com/office/officeart/2005/8/layout/vList4#1"/>
    <dgm:cxn modelId="{A424B02A-9DB3-44E7-B1D2-BEC53DC887D1}" type="presParOf" srcId="{F4595A33-7B4A-4E65-A9E5-134559CFEB55}" destId="{D2F471E2-F7D6-4113-92A8-75956E571183}" srcOrd="0" destOrd="0" presId="urn:microsoft.com/office/officeart/2005/8/layout/vList4#1"/>
    <dgm:cxn modelId="{1F172B41-19DF-43D7-A125-70081C17EF9E}" type="presParOf" srcId="{D2F471E2-F7D6-4113-92A8-75956E571183}" destId="{60772237-6F8C-4396-9BF0-FF798B02560F}" srcOrd="0" destOrd="0" presId="urn:microsoft.com/office/officeart/2005/8/layout/vList4#1"/>
    <dgm:cxn modelId="{719E5AD8-CFFB-4AA5-9EEB-A505072DB840}" type="presParOf" srcId="{D2F471E2-F7D6-4113-92A8-75956E571183}" destId="{E755F2BF-9BE3-43AE-AD37-9CA606ED95AC}" srcOrd="1" destOrd="0" presId="urn:microsoft.com/office/officeart/2005/8/layout/vList4#1"/>
    <dgm:cxn modelId="{3DDB3F4A-C947-4CF3-824E-220489A22E0D}" type="presParOf" srcId="{D2F471E2-F7D6-4113-92A8-75956E571183}" destId="{534C7DEB-848A-4C5D-BA88-2AEF5FD00B86}" srcOrd="2" destOrd="0" presId="urn:microsoft.com/office/officeart/2005/8/layout/vList4#1"/>
  </dgm:cxnLst>
  <dgm:bg/>
  <dgm:whole/>
</dgm:dataModel>
</file>

<file path=ppt/diagrams/data4.xml><?xml version="1.0" encoding="utf-8"?>
<dgm:dataModel xmlns:dgm="http://schemas.openxmlformats.org/drawingml/2006/diagram" xmlns:a="http://schemas.openxmlformats.org/drawingml/2006/main">
  <dgm:ptLst>
    <dgm:pt modelId="{175194BE-88BA-4550-84B1-2EB64A422C0B}"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0176D667-3D31-4FC8-BA22-B98FA512D588}">
      <dgm:prSet phldrT="[Text]">
        <dgm:style>
          <a:lnRef idx="0">
            <a:schemeClr val="accent6"/>
          </a:lnRef>
          <a:fillRef idx="3">
            <a:schemeClr val="accent6"/>
          </a:fillRef>
          <a:effectRef idx="3">
            <a:schemeClr val="accent6"/>
          </a:effectRef>
          <a:fontRef idx="minor">
            <a:schemeClr val="lt1"/>
          </a:fontRef>
        </dgm:style>
      </dgm:prSet>
      <dgm:spPr>
        <a:solidFill>
          <a:schemeClr val="accent5">
            <a:lumMod val="60000"/>
            <a:lumOff val="40000"/>
          </a:schemeClr>
        </a:solidFill>
      </dgm:spPr>
      <dgm:t>
        <a:bodyPr/>
        <a:lstStyle/>
        <a:p>
          <a:r>
            <a:rPr lang="en-US" dirty="0" smtClean="0">
              <a:latin typeface="Sylfaen" pitchFamily="18" charset="0"/>
            </a:rPr>
            <a:t>Weather  condition </a:t>
          </a:r>
          <a:endParaRPr lang="en-US" dirty="0">
            <a:latin typeface="Sylfaen" pitchFamily="18" charset="0"/>
          </a:endParaRPr>
        </a:p>
      </dgm:t>
    </dgm:pt>
    <dgm:pt modelId="{A198BB74-EDED-450C-A75E-E4A91582E713}" type="parTrans" cxnId="{F07CBAFC-FD75-4546-B406-EFBD0DDD7B79}">
      <dgm:prSet/>
      <dgm:spPr/>
      <dgm:t>
        <a:bodyPr/>
        <a:lstStyle/>
        <a:p>
          <a:endParaRPr lang="en-US"/>
        </a:p>
      </dgm:t>
    </dgm:pt>
    <dgm:pt modelId="{CEDBC1DB-B19B-422D-A10F-B0649183931E}" type="sibTrans" cxnId="{F07CBAFC-FD75-4546-B406-EFBD0DDD7B79}">
      <dgm:prSet/>
      <dgm:spPr/>
      <dgm:t>
        <a:bodyPr/>
        <a:lstStyle/>
        <a:p>
          <a:endParaRPr lang="en-US"/>
        </a:p>
      </dgm:t>
    </dgm:pt>
    <dgm:pt modelId="{38279862-98A2-4335-9A47-2FDA38A05404}">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latin typeface="Sylfaen" pitchFamily="18" charset="0"/>
            </a:rPr>
            <a:t>Soil moisture</a:t>
          </a:r>
          <a:endParaRPr lang="en-US" dirty="0">
            <a:latin typeface="Sylfaen" pitchFamily="18" charset="0"/>
          </a:endParaRPr>
        </a:p>
      </dgm:t>
    </dgm:pt>
    <dgm:pt modelId="{04BD5177-B0D0-41ED-B5E3-6072401D9B69}" type="parTrans" cxnId="{A7830870-098D-482F-AEF4-A10747F88C17}">
      <dgm:prSet/>
      <dgm:spPr/>
      <dgm:t>
        <a:bodyPr/>
        <a:lstStyle/>
        <a:p>
          <a:endParaRPr lang="en-US"/>
        </a:p>
      </dgm:t>
    </dgm:pt>
    <dgm:pt modelId="{8E147D38-8A31-43DD-941F-AFE742728529}" type="sibTrans" cxnId="{A7830870-098D-482F-AEF4-A10747F88C17}">
      <dgm:prSet/>
      <dgm:spPr/>
      <dgm:t>
        <a:bodyPr/>
        <a:lstStyle/>
        <a:p>
          <a:endParaRPr lang="en-US"/>
        </a:p>
      </dgm:t>
    </dgm:pt>
    <dgm:pt modelId="{282621BE-067B-4764-BB42-26BCBA8499CA}">
      <dgm:prSet phldrT="[Text]">
        <dgm:style>
          <a:lnRef idx="0">
            <a:schemeClr val="accent2"/>
          </a:lnRef>
          <a:fillRef idx="3">
            <a:schemeClr val="accent2"/>
          </a:fillRef>
          <a:effectRef idx="3">
            <a:schemeClr val="accent2"/>
          </a:effectRef>
          <a:fontRef idx="minor">
            <a:schemeClr val="lt1"/>
          </a:fontRef>
        </dgm:style>
      </dgm:prSet>
      <dgm:spPr>
        <a:solidFill>
          <a:schemeClr val="accent3">
            <a:lumMod val="75000"/>
          </a:schemeClr>
        </a:solidFill>
      </dgm:spPr>
      <dgm:t>
        <a:bodyPr/>
        <a:lstStyle/>
        <a:p>
          <a:r>
            <a:rPr lang="en-US" dirty="0" smtClean="0">
              <a:latin typeface="Sylfaen" pitchFamily="18" charset="0"/>
            </a:rPr>
            <a:t>Crop appearance.</a:t>
          </a:r>
          <a:endParaRPr lang="en-US" dirty="0">
            <a:latin typeface="Sylfaen" pitchFamily="18" charset="0"/>
          </a:endParaRPr>
        </a:p>
      </dgm:t>
    </dgm:pt>
    <dgm:pt modelId="{D12EAAD6-B440-47A1-8E3F-4DFAECB60D67}" type="parTrans" cxnId="{169E6E97-1B98-48B0-B8BA-900FEB3B7018}">
      <dgm:prSet/>
      <dgm:spPr/>
      <dgm:t>
        <a:bodyPr/>
        <a:lstStyle/>
        <a:p>
          <a:endParaRPr lang="en-US"/>
        </a:p>
      </dgm:t>
    </dgm:pt>
    <dgm:pt modelId="{11C1CC39-17BD-4097-8537-FD8DD000D9D5}" type="sibTrans" cxnId="{169E6E97-1B98-48B0-B8BA-900FEB3B7018}">
      <dgm:prSet/>
      <dgm:spPr/>
      <dgm:t>
        <a:bodyPr/>
        <a:lstStyle/>
        <a:p>
          <a:endParaRPr lang="en-US"/>
        </a:p>
      </dgm:t>
    </dgm:pt>
    <dgm:pt modelId="{597C7AE6-BFBD-49E2-96D1-87AC54F8B569}">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latin typeface="Sylfaen" pitchFamily="18" charset="0"/>
            </a:rPr>
            <a:t>Weeds intensity</a:t>
          </a:r>
          <a:endParaRPr lang="en-US" dirty="0">
            <a:latin typeface="Sylfaen" pitchFamily="18" charset="0"/>
          </a:endParaRPr>
        </a:p>
      </dgm:t>
    </dgm:pt>
    <dgm:pt modelId="{3DFD5887-EA84-421C-BC0D-7D65AF4B852E}" type="parTrans" cxnId="{06C45E6C-9B4F-4D04-A8EF-DBDD4E3608CA}">
      <dgm:prSet/>
      <dgm:spPr/>
      <dgm:t>
        <a:bodyPr/>
        <a:lstStyle/>
        <a:p>
          <a:endParaRPr lang="en-US"/>
        </a:p>
      </dgm:t>
    </dgm:pt>
    <dgm:pt modelId="{A4C749D6-AC68-45DD-88C5-4F33BEF81142}" type="sibTrans" cxnId="{06C45E6C-9B4F-4D04-A8EF-DBDD4E3608CA}">
      <dgm:prSet/>
      <dgm:spPr/>
      <dgm:t>
        <a:bodyPr/>
        <a:lstStyle/>
        <a:p>
          <a:endParaRPr lang="en-US"/>
        </a:p>
      </dgm:t>
    </dgm:pt>
    <dgm:pt modelId="{66E9D30E-CB42-4E14-AE3D-C1E8C071C11A}" type="pres">
      <dgm:prSet presAssocID="{175194BE-88BA-4550-84B1-2EB64A422C0B}" presName="compositeShape" presStyleCnt="0">
        <dgm:presLayoutVars>
          <dgm:dir/>
          <dgm:resizeHandles/>
        </dgm:presLayoutVars>
      </dgm:prSet>
      <dgm:spPr/>
      <dgm:t>
        <a:bodyPr/>
        <a:lstStyle/>
        <a:p>
          <a:endParaRPr lang="en-US"/>
        </a:p>
      </dgm:t>
    </dgm:pt>
    <dgm:pt modelId="{A2B956F6-1F28-4912-85A6-9899C6EE5DC2}" type="pres">
      <dgm:prSet presAssocID="{175194BE-88BA-4550-84B1-2EB64A422C0B}" presName="pyramid" presStyleLbl="node1" presStyleIdx="0" presStyleCnt="1"/>
      <dgm:spPr>
        <a:blipFill rotWithShape="0">
          <a:blip xmlns:r="http://schemas.openxmlformats.org/officeDocument/2006/relationships" r:embed="rId1"/>
          <a:stretch>
            <a:fillRect/>
          </a:stretch>
        </a:blipFill>
      </dgm:spPr>
    </dgm:pt>
    <dgm:pt modelId="{060BFE4A-A944-46B9-BFCA-F12FD47BBD9F}" type="pres">
      <dgm:prSet presAssocID="{175194BE-88BA-4550-84B1-2EB64A422C0B}" presName="theList" presStyleCnt="0"/>
      <dgm:spPr/>
    </dgm:pt>
    <dgm:pt modelId="{C159F4A3-E5FD-4364-960E-F8EB244469BB}" type="pres">
      <dgm:prSet presAssocID="{0176D667-3D31-4FC8-BA22-B98FA512D588}" presName="aNode" presStyleLbl="fgAcc1" presStyleIdx="0" presStyleCnt="4">
        <dgm:presLayoutVars>
          <dgm:bulletEnabled val="1"/>
        </dgm:presLayoutVars>
      </dgm:prSet>
      <dgm:spPr/>
      <dgm:t>
        <a:bodyPr/>
        <a:lstStyle/>
        <a:p>
          <a:endParaRPr lang="en-US"/>
        </a:p>
      </dgm:t>
    </dgm:pt>
    <dgm:pt modelId="{D19F9790-86D1-4C54-9464-174BBE12EC19}" type="pres">
      <dgm:prSet presAssocID="{0176D667-3D31-4FC8-BA22-B98FA512D588}" presName="aSpace" presStyleCnt="0"/>
      <dgm:spPr/>
    </dgm:pt>
    <dgm:pt modelId="{B09361A4-F7FB-4A26-A588-296A43902E20}" type="pres">
      <dgm:prSet presAssocID="{38279862-98A2-4335-9A47-2FDA38A05404}" presName="aNode" presStyleLbl="fgAcc1" presStyleIdx="1" presStyleCnt="4">
        <dgm:presLayoutVars>
          <dgm:bulletEnabled val="1"/>
        </dgm:presLayoutVars>
      </dgm:prSet>
      <dgm:spPr/>
      <dgm:t>
        <a:bodyPr/>
        <a:lstStyle/>
        <a:p>
          <a:endParaRPr lang="en-US"/>
        </a:p>
      </dgm:t>
    </dgm:pt>
    <dgm:pt modelId="{9A8C8BD8-FDD5-44CB-BA35-FC1B03EC58D7}" type="pres">
      <dgm:prSet presAssocID="{38279862-98A2-4335-9A47-2FDA38A05404}" presName="aSpace" presStyleCnt="0"/>
      <dgm:spPr/>
    </dgm:pt>
    <dgm:pt modelId="{6D5FD5FD-6105-4A0F-9C75-68AB2585B731}" type="pres">
      <dgm:prSet presAssocID="{282621BE-067B-4764-BB42-26BCBA8499CA}" presName="aNode" presStyleLbl="fgAcc1" presStyleIdx="2" presStyleCnt="4">
        <dgm:presLayoutVars>
          <dgm:bulletEnabled val="1"/>
        </dgm:presLayoutVars>
      </dgm:prSet>
      <dgm:spPr/>
      <dgm:t>
        <a:bodyPr/>
        <a:lstStyle/>
        <a:p>
          <a:endParaRPr lang="en-US"/>
        </a:p>
      </dgm:t>
    </dgm:pt>
    <dgm:pt modelId="{D2E1ACBF-01FD-4E29-9768-B6935AD1C6BA}" type="pres">
      <dgm:prSet presAssocID="{282621BE-067B-4764-BB42-26BCBA8499CA}" presName="aSpace" presStyleCnt="0"/>
      <dgm:spPr/>
    </dgm:pt>
    <dgm:pt modelId="{9B5AF504-9943-4169-B14C-3AC0EA656054}" type="pres">
      <dgm:prSet presAssocID="{597C7AE6-BFBD-49E2-96D1-87AC54F8B569}" presName="aNode" presStyleLbl="fgAcc1" presStyleIdx="3" presStyleCnt="4">
        <dgm:presLayoutVars>
          <dgm:bulletEnabled val="1"/>
        </dgm:presLayoutVars>
      </dgm:prSet>
      <dgm:spPr/>
      <dgm:t>
        <a:bodyPr/>
        <a:lstStyle/>
        <a:p>
          <a:endParaRPr lang="en-US"/>
        </a:p>
      </dgm:t>
    </dgm:pt>
    <dgm:pt modelId="{23657A7C-532D-422A-BD9F-1FAA645D1449}" type="pres">
      <dgm:prSet presAssocID="{597C7AE6-BFBD-49E2-96D1-87AC54F8B569}" presName="aSpace" presStyleCnt="0"/>
      <dgm:spPr/>
    </dgm:pt>
  </dgm:ptLst>
  <dgm:cxnLst>
    <dgm:cxn modelId="{A7830870-098D-482F-AEF4-A10747F88C17}" srcId="{175194BE-88BA-4550-84B1-2EB64A422C0B}" destId="{38279862-98A2-4335-9A47-2FDA38A05404}" srcOrd="1" destOrd="0" parTransId="{04BD5177-B0D0-41ED-B5E3-6072401D9B69}" sibTransId="{8E147D38-8A31-43DD-941F-AFE742728529}"/>
    <dgm:cxn modelId="{3D4134F0-EA11-464B-9186-D5BC38ABE345}" type="presOf" srcId="{597C7AE6-BFBD-49E2-96D1-87AC54F8B569}" destId="{9B5AF504-9943-4169-B14C-3AC0EA656054}" srcOrd="0" destOrd="0" presId="urn:microsoft.com/office/officeart/2005/8/layout/pyramid2"/>
    <dgm:cxn modelId="{7CCDB8DA-1B1C-4718-90F8-7AA9CB2E952E}" type="presOf" srcId="{0176D667-3D31-4FC8-BA22-B98FA512D588}" destId="{C159F4A3-E5FD-4364-960E-F8EB244469BB}" srcOrd="0" destOrd="0" presId="urn:microsoft.com/office/officeart/2005/8/layout/pyramid2"/>
    <dgm:cxn modelId="{F07CBAFC-FD75-4546-B406-EFBD0DDD7B79}" srcId="{175194BE-88BA-4550-84B1-2EB64A422C0B}" destId="{0176D667-3D31-4FC8-BA22-B98FA512D588}" srcOrd="0" destOrd="0" parTransId="{A198BB74-EDED-450C-A75E-E4A91582E713}" sibTransId="{CEDBC1DB-B19B-422D-A10F-B0649183931E}"/>
    <dgm:cxn modelId="{0FC33A2F-F5E7-4E9F-9829-AA95C0044DA9}" type="presOf" srcId="{175194BE-88BA-4550-84B1-2EB64A422C0B}" destId="{66E9D30E-CB42-4E14-AE3D-C1E8C071C11A}" srcOrd="0" destOrd="0" presId="urn:microsoft.com/office/officeart/2005/8/layout/pyramid2"/>
    <dgm:cxn modelId="{169E6E97-1B98-48B0-B8BA-900FEB3B7018}" srcId="{175194BE-88BA-4550-84B1-2EB64A422C0B}" destId="{282621BE-067B-4764-BB42-26BCBA8499CA}" srcOrd="2" destOrd="0" parTransId="{D12EAAD6-B440-47A1-8E3F-4DFAECB60D67}" sibTransId="{11C1CC39-17BD-4097-8537-FD8DD000D9D5}"/>
    <dgm:cxn modelId="{41220633-1C16-4F05-8661-85009D8F2071}" type="presOf" srcId="{38279862-98A2-4335-9A47-2FDA38A05404}" destId="{B09361A4-F7FB-4A26-A588-296A43902E20}" srcOrd="0" destOrd="0" presId="urn:microsoft.com/office/officeart/2005/8/layout/pyramid2"/>
    <dgm:cxn modelId="{06C45E6C-9B4F-4D04-A8EF-DBDD4E3608CA}" srcId="{175194BE-88BA-4550-84B1-2EB64A422C0B}" destId="{597C7AE6-BFBD-49E2-96D1-87AC54F8B569}" srcOrd="3" destOrd="0" parTransId="{3DFD5887-EA84-421C-BC0D-7D65AF4B852E}" sibTransId="{A4C749D6-AC68-45DD-88C5-4F33BEF81142}"/>
    <dgm:cxn modelId="{A72118C7-16B4-48D1-90A2-BBC234A8711C}" type="presOf" srcId="{282621BE-067B-4764-BB42-26BCBA8499CA}" destId="{6D5FD5FD-6105-4A0F-9C75-68AB2585B731}" srcOrd="0" destOrd="0" presId="urn:microsoft.com/office/officeart/2005/8/layout/pyramid2"/>
    <dgm:cxn modelId="{E6D6ABD8-DD68-429A-A62C-D8974ECEA9D6}" type="presParOf" srcId="{66E9D30E-CB42-4E14-AE3D-C1E8C071C11A}" destId="{A2B956F6-1F28-4912-85A6-9899C6EE5DC2}" srcOrd="0" destOrd="0" presId="urn:microsoft.com/office/officeart/2005/8/layout/pyramid2"/>
    <dgm:cxn modelId="{C4120E85-FA2C-45A1-8755-552CD5B091D2}" type="presParOf" srcId="{66E9D30E-CB42-4E14-AE3D-C1E8C071C11A}" destId="{060BFE4A-A944-46B9-BFCA-F12FD47BBD9F}" srcOrd="1" destOrd="0" presId="urn:microsoft.com/office/officeart/2005/8/layout/pyramid2"/>
    <dgm:cxn modelId="{0B127EF7-7187-4D14-9D38-2E1F74ECC2CF}" type="presParOf" srcId="{060BFE4A-A944-46B9-BFCA-F12FD47BBD9F}" destId="{C159F4A3-E5FD-4364-960E-F8EB244469BB}" srcOrd="0" destOrd="0" presId="urn:microsoft.com/office/officeart/2005/8/layout/pyramid2"/>
    <dgm:cxn modelId="{1716AA84-E58C-448F-8401-6DA4950433CE}" type="presParOf" srcId="{060BFE4A-A944-46B9-BFCA-F12FD47BBD9F}" destId="{D19F9790-86D1-4C54-9464-174BBE12EC19}" srcOrd="1" destOrd="0" presId="urn:microsoft.com/office/officeart/2005/8/layout/pyramid2"/>
    <dgm:cxn modelId="{044CEF42-F492-470F-B812-8ED529376281}" type="presParOf" srcId="{060BFE4A-A944-46B9-BFCA-F12FD47BBD9F}" destId="{B09361A4-F7FB-4A26-A588-296A43902E20}" srcOrd="2" destOrd="0" presId="urn:microsoft.com/office/officeart/2005/8/layout/pyramid2"/>
    <dgm:cxn modelId="{D3BFBBA3-41AE-4C36-AE3C-8FA23EDE8917}" type="presParOf" srcId="{060BFE4A-A944-46B9-BFCA-F12FD47BBD9F}" destId="{9A8C8BD8-FDD5-44CB-BA35-FC1B03EC58D7}" srcOrd="3" destOrd="0" presId="urn:microsoft.com/office/officeart/2005/8/layout/pyramid2"/>
    <dgm:cxn modelId="{97EE2CB6-8BD4-44F7-BB96-2FAE521DC5FB}" type="presParOf" srcId="{060BFE4A-A944-46B9-BFCA-F12FD47BBD9F}" destId="{6D5FD5FD-6105-4A0F-9C75-68AB2585B731}" srcOrd="4" destOrd="0" presId="urn:microsoft.com/office/officeart/2005/8/layout/pyramid2"/>
    <dgm:cxn modelId="{2E028B22-04D0-4AC0-A358-40329E53EB72}" type="presParOf" srcId="{060BFE4A-A944-46B9-BFCA-F12FD47BBD9F}" destId="{D2E1ACBF-01FD-4E29-9768-B6935AD1C6BA}" srcOrd="5" destOrd="0" presId="urn:microsoft.com/office/officeart/2005/8/layout/pyramid2"/>
    <dgm:cxn modelId="{2D972A08-956F-42CF-9D46-2F3D1AD78C3C}" type="presParOf" srcId="{060BFE4A-A944-46B9-BFCA-F12FD47BBD9F}" destId="{9B5AF504-9943-4169-B14C-3AC0EA656054}" srcOrd="6" destOrd="0" presId="urn:microsoft.com/office/officeart/2005/8/layout/pyramid2"/>
    <dgm:cxn modelId="{ADB547F7-28F8-4FCA-87DA-07B76940B570}" type="presParOf" srcId="{060BFE4A-A944-46B9-BFCA-F12FD47BBD9F}" destId="{23657A7C-532D-422A-BD9F-1FAA645D1449}" srcOrd="7" destOrd="0" presId="urn:microsoft.com/office/officeart/2005/8/layout/pyramid2"/>
  </dgm:cxnLst>
  <dgm:bg/>
  <dgm:whole/>
</dgm:dataModel>
</file>

<file path=ppt/diagrams/data5.xml><?xml version="1.0" encoding="utf-8"?>
<dgm:dataModel xmlns:dgm="http://schemas.openxmlformats.org/drawingml/2006/diagram" xmlns:a="http://schemas.openxmlformats.org/drawingml/2006/main">
  <dgm:ptLst>
    <dgm:pt modelId="{E9550FBD-325B-49D3-AA4D-DF4A1E41214B}" type="doc">
      <dgm:prSet loTypeId="urn:microsoft.com/office/officeart/2005/8/layout/vList4#2" loCatId="list" qsTypeId="urn:microsoft.com/office/officeart/2005/8/quickstyle/simple1" qsCatId="simple" csTypeId="urn:microsoft.com/office/officeart/2005/8/colors/accent1_2" csCatId="accent1" phldr="1"/>
      <dgm:spPr/>
      <dgm:t>
        <a:bodyPr/>
        <a:lstStyle/>
        <a:p>
          <a:endParaRPr lang="en-US"/>
        </a:p>
      </dgm:t>
    </dgm:pt>
    <dgm:pt modelId="{D638669A-361D-4F60-8EDD-E5F68D22E188}">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2800" dirty="0" smtClean="0">
              <a:solidFill>
                <a:schemeClr val="bg1"/>
              </a:solidFill>
              <a:latin typeface="Sylfaen" pitchFamily="18" charset="0"/>
            </a:rPr>
            <a:t>Agronomic information on selected plants </a:t>
          </a:r>
          <a:endParaRPr lang="en-US" sz="2800" dirty="0">
            <a:solidFill>
              <a:schemeClr val="bg1"/>
            </a:solidFill>
            <a:latin typeface="Sylfaen" pitchFamily="18" charset="0"/>
          </a:endParaRPr>
        </a:p>
      </dgm:t>
    </dgm:pt>
    <dgm:pt modelId="{80B1FAFE-7D89-4D94-9C95-251F173E8357}" type="parTrans" cxnId="{58CA1FD3-2003-4440-A8D5-B39B57DFF523}">
      <dgm:prSet/>
      <dgm:spPr/>
      <dgm:t>
        <a:bodyPr/>
        <a:lstStyle/>
        <a:p>
          <a:endParaRPr lang="en-US" sz="2800">
            <a:latin typeface="Sylfaen" pitchFamily="18" charset="0"/>
          </a:endParaRPr>
        </a:p>
      </dgm:t>
    </dgm:pt>
    <dgm:pt modelId="{79BF2748-52B6-43A8-9DE9-9466AC75249C}" type="sibTrans" cxnId="{58CA1FD3-2003-4440-A8D5-B39B57DFF523}">
      <dgm:prSet/>
      <dgm:spPr/>
      <dgm:t>
        <a:bodyPr/>
        <a:lstStyle/>
        <a:p>
          <a:endParaRPr lang="en-US" sz="2800">
            <a:latin typeface="Sylfaen" pitchFamily="18" charset="0"/>
          </a:endParaRPr>
        </a:p>
      </dgm:t>
    </dgm:pt>
    <dgm:pt modelId="{F4595A33-7B4A-4E65-A9E5-134559CFEB55}" type="pres">
      <dgm:prSet presAssocID="{E9550FBD-325B-49D3-AA4D-DF4A1E41214B}" presName="linear" presStyleCnt="0">
        <dgm:presLayoutVars>
          <dgm:dir/>
          <dgm:resizeHandles val="exact"/>
        </dgm:presLayoutVars>
      </dgm:prSet>
      <dgm:spPr/>
      <dgm:t>
        <a:bodyPr/>
        <a:lstStyle/>
        <a:p>
          <a:endParaRPr lang="en-US"/>
        </a:p>
      </dgm:t>
    </dgm:pt>
    <dgm:pt modelId="{FDD76C14-0A62-49A6-92BB-A7DD5394FA48}" type="pres">
      <dgm:prSet presAssocID="{D638669A-361D-4F60-8EDD-E5F68D22E188}" presName="comp" presStyleCnt="0"/>
      <dgm:spPr/>
    </dgm:pt>
    <dgm:pt modelId="{0D9583BA-B195-447E-A396-0D3068B16076}" type="pres">
      <dgm:prSet presAssocID="{D638669A-361D-4F60-8EDD-E5F68D22E188}" presName="box" presStyleLbl="node1" presStyleIdx="0" presStyleCnt="1" custLinFactNeighborX="-2778" custLinFactNeighborY="-286"/>
      <dgm:spPr/>
      <dgm:t>
        <a:bodyPr/>
        <a:lstStyle/>
        <a:p>
          <a:endParaRPr lang="en-US"/>
        </a:p>
      </dgm:t>
    </dgm:pt>
    <dgm:pt modelId="{A568CD09-EB5F-4DE9-8BFE-ACBB9C1825DF}" type="pres">
      <dgm:prSet presAssocID="{D638669A-361D-4F60-8EDD-E5F68D22E188}" presName="img" presStyleLbl="fgImgPlace1" presStyleIdx="0" presStyleCnt="1"/>
      <dgm:spPr>
        <a:blipFill rotWithShape="0">
          <a:blip xmlns:r="http://schemas.openxmlformats.org/officeDocument/2006/relationships" r:embed="rId1"/>
          <a:stretch>
            <a:fillRect/>
          </a:stretch>
        </a:blipFill>
      </dgm:spPr>
    </dgm:pt>
    <dgm:pt modelId="{8A2755A6-7637-4941-BE6D-822ECD3A1692}" type="pres">
      <dgm:prSet presAssocID="{D638669A-361D-4F60-8EDD-E5F68D22E188}" presName="text" presStyleLbl="node1" presStyleIdx="0" presStyleCnt="1">
        <dgm:presLayoutVars>
          <dgm:bulletEnabled val="1"/>
        </dgm:presLayoutVars>
      </dgm:prSet>
      <dgm:spPr/>
      <dgm:t>
        <a:bodyPr/>
        <a:lstStyle/>
        <a:p>
          <a:endParaRPr lang="en-US"/>
        </a:p>
      </dgm:t>
    </dgm:pt>
  </dgm:ptLst>
  <dgm:cxnLst>
    <dgm:cxn modelId="{E1652212-F32E-4163-8A22-1B4D0E0C944D}" type="presOf" srcId="{E9550FBD-325B-49D3-AA4D-DF4A1E41214B}" destId="{F4595A33-7B4A-4E65-A9E5-134559CFEB55}" srcOrd="0" destOrd="0" presId="urn:microsoft.com/office/officeart/2005/8/layout/vList4#2"/>
    <dgm:cxn modelId="{58CA1FD3-2003-4440-A8D5-B39B57DFF523}" srcId="{E9550FBD-325B-49D3-AA4D-DF4A1E41214B}" destId="{D638669A-361D-4F60-8EDD-E5F68D22E188}" srcOrd="0" destOrd="0" parTransId="{80B1FAFE-7D89-4D94-9C95-251F173E8357}" sibTransId="{79BF2748-52B6-43A8-9DE9-9466AC75249C}"/>
    <dgm:cxn modelId="{0A07F9B9-A970-407F-8204-C13E42D21852}" type="presOf" srcId="{D638669A-361D-4F60-8EDD-E5F68D22E188}" destId="{8A2755A6-7637-4941-BE6D-822ECD3A1692}" srcOrd="1" destOrd="0" presId="urn:microsoft.com/office/officeart/2005/8/layout/vList4#2"/>
    <dgm:cxn modelId="{B59FF9A2-7B3C-4606-8048-8BDE4B1A054D}" type="presOf" srcId="{D638669A-361D-4F60-8EDD-E5F68D22E188}" destId="{0D9583BA-B195-447E-A396-0D3068B16076}" srcOrd="0" destOrd="0" presId="urn:microsoft.com/office/officeart/2005/8/layout/vList4#2"/>
    <dgm:cxn modelId="{3B297DAA-1621-445E-80FD-5E6F908FD139}" type="presParOf" srcId="{F4595A33-7B4A-4E65-A9E5-134559CFEB55}" destId="{FDD76C14-0A62-49A6-92BB-A7DD5394FA48}" srcOrd="0" destOrd="0" presId="urn:microsoft.com/office/officeart/2005/8/layout/vList4#2"/>
    <dgm:cxn modelId="{10D2C8E0-0BED-4619-A18F-8585815C7909}" type="presParOf" srcId="{FDD76C14-0A62-49A6-92BB-A7DD5394FA48}" destId="{0D9583BA-B195-447E-A396-0D3068B16076}" srcOrd="0" destOrd="0" presId="urn:microsoft.com/office/officeart/2005/8/layout/vList4#2"/>
    <dgm:cxn modelId="{F545F95E-4043-4BD6-B1D7-A5491F7C9A50}" type="presParOf" srcId="{FDD76C14-0A62-49A6-92BB-A7DD5394FA48}" destId="{A568CD09-EB5F-4DE9-8BFE-ACBB9C1825DF}" srcOrd="1" destOrd="0" presId="urn:microsoft.com/office/officeart/2005/8/layout/vList4#2"/>
    <dgm:cxn modelId="{0278C03F-3A4C-493B-B4C4-AD5CBA490A42}" type="presParOf" srcId="{FDD76C14-0A62-49A6-92BB-A7DD5394FA48}" destId="{8A2755A6-7637-4941-BE6D-822ECD3A1692}" srcOrd="2" destOrd="0" presId="urn:microsoft.com/office/officeart/2005/8/layout/vList4#2"/>
  </dgm:cxnLst>
  <dgm:bg/>
  <dgm:whole/>
</dgm:dataModel>
</file>

<file path=ppt/diagrams/data6.xml><?xml version="1.0" encoding="utf-8"?>
<dgm:dataModel xmlns:dgm="http://schemas.openxmlformats.org/drawingml/2006/diagram" xmlns:a="http://schemas.openxmlformats.org/drawingml/2006/main">
  <dgm:ptLst>
    <dgm:pt modelId="{E86F6E55-63A1-4421-961C-407284D39B3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8E0BDF4B-9971-4CC5-949E-D2A563B51D63}">
      <dgm:prSet phldrT="[Text]"/>
      <dgm:spPr/>
      <dgm:t>
        <a:bodyPr/>
        <a:lstStyle/>
        <a:p>
          <a:r>
            <a:rPr lang="en-US" dirty="0" smtClean="0">
              <a:solidFill>
                <a:schemeClr val="bg1"/>
              </a:solidFill>
              <a:latin typeface="Sylfaen" pitchFamily="18" charset="0"/>
            </a:rPr>
            <a:t>1</a:t>
          </a:r>
          <a:r>
            <a:rPr lang="en-US" dirty="0" smtClean="0">
              <a:latin typeface="Sylfaen" pitchFamily="18" charset="0"/>
            </a:rPr>
            <a:t>.</a:t>
          </a:r>
          <a:endParaRPr lang="en-US" dirty="0">
            <a:latin typeface="Sylfaen" pitchFamily="18" charset="0"/>
          </a:endParaRPr>
        </a:p>
      </dgm:t>
    </dgm:pt>
    <dgm:pt modelId="{F5788F08-81A4-47E7-A362-4C4635C99C86}" type="parTrans" cxnId="{6A6EA9FE-D89A-4E7E-9606-F0231D08B5FC}">
      <dgm:prSet/>
      <dgm:spPr/>
      <dgm:t>
        <a:bodyPr/>
        <a:lstStyle/>
        <a:p>
          <a:endParaRPr lang="en-US">
            <a:latin typeface="Sylfaen" pitchFamily="18" charset="0"/>
          </a:endParaRPr>
        </a:p>
      </dgm:t>
    </dgm:pt>
    <dgm:pt modelId="{EA23E15B-D459-4443-B883-358EBFE72884}" type="sibTrans" cxnId="{6A6EA9FE-D89A-4E7E-9606-F0231D08B5FC}">
      <dgm:prSet/>
      <dgm:spPr/>
      <dgm:t>
        <a:bodyPr/>
        <a:lstStyle/>
        <a:p>
          <a:endParaRPr lang="en-US">
            <a:latin typeface="Sylfaen" pitchFamily="18" charset="0"/>
          </a:endParaRPr>
        </a:p>
      </dgm:t>
    </dgm:pt>
    <dgm:pt modelId="{8C8AC7A5-A6B9-48BC-959D-C298EE44F5DE}">
      <dgm:prSet phldrT="[Text]" custT="1">
        <dgm:style>
          <a:lnRef idx="2">
            <a:schemeClr val="accent4">
              <a:shade val="50000"/>
            </a:schemeClr>
          </a:lnRef>
          <a:fillRef idx="1">
            <a:schemeClr val="accent4"/>
          </a:fillRef>
          <a:effectRef idx="0">
            <a:schemeClr val="accent4"/>
          </a:effectRef>
          <a:fontRef idx="minor">
            <a:schemeClr val="lt1"/>
          </a:fontRef>
        </dgm:style>
      </dgm:prSet>
      <dgm:spPr>
        <a:solidFill>
          <a:schemeClr val="accent3"/>
        </a:solidFill>
        <a:ln>
          <a:solidFill>
            <a:schemeClr val="accent1"/>
          </a:solidFill>
        </a:ln>
      </dgm:spPr>
      <dgm:t>
        <a:bodyPr/>
        <a:lstStyle/>
        <a:p>
          <a:r>
            <a:rPr lang="en-US" sz="2400" dirty="0" smtClean="0">
              <a:latin typeface="Sylfaen" pitchFamily="18" charset="0"/>
            </a:rPr>
            <a:t>Plant height/number of    branches </a:t>
          </a:r>
          <a:r>
            <a:rPr lang="en-US" sz="1000" dirty="0" smtClean="0">
              <a:latin typeface="Sylfaen" pitchFamily="18" charset="0"/>
            </a:rPr>
            <a:t>.</a:t>
          </a:r>
          <a:endParaRPr lang="en-US" sz="1000" dirty="0">
            <a:latin typeface="Sylfaen" pitchFamily="18" charset="0"/>
          </a:endParaRPr>
        </a:p>
      </dgm:t>
    </dgm:pt>
    <dgm:pt modelId="{C7776504-1612-470C-8B41-1C0A75354064}" type="parTrans" cxnId="{FDEECBFB-8251-43AF-AF3E-3AA28423EAEB}">
      <dgm:prSet/>
      <dgm:spPr/>
      <dgm:t>
        <a:bodyPr/>
        <a:lstStyle/>
        <a:p>
          <a:endParaRPr lang="en-US">
            <a:latin typeface="Sylfaen" pitchFamily="18" charset="0"/>
          </a:endParaRPr>
        </a:p>
      </dgm:t>
    </dgm:pt>
    <dgm:pt modelId="{A6A530AB-325D-4CCF-93B1-2FF9DB8C0E40}" type="sibTrans" cxnId="{FDEECBFB-8251-43AF-AF3E-3AA28423EAEB}">
      <dgm:prSet/>
      <dgm:spPr/>
      <dgm:t>
        <a:bodyPr/>
        <a:lstStyle/>
        <a:p>
          <a:endParaRPr lang="en-US">
            <a:latin typeface="Sylfaen" pitchFamily="18" charset="0"/>
          </a:endParaRPr>
        </a:p>
      </dgm:t>
    </dgm:pt>
    <dgm:pt modelId="{C78385D5-CA38-4D09-85BF-30DCACD722EE}">
      <dgm:prSet phldrT="[Text]"/>
      <dgm:spPr/>
      <dgm:t>
        <a:bodyPr/>
        <a:lstStyle/>
        <a:p>
          <a:r>
            <a:rPr lang="en-US" dirty="0" smtClean="0">
              <a:solidFill>
                <a:schemeClr val="bg1"/>
              </a:solidFill>
              <a:latin typeface="Sylfaen" pitchFamily="18" charset="0"/>
            </a:rPr>
            <a:t>2.</a:t>
          </a:r>
          <a:endParaRPr lang="en-US" dirty="0">
            <a:solidFill>
              <a:schemeClr val="bg1"/>
            </a:solidFill>
            <a:latin typeface="Sylfaen" pitchFamily="18" charset="0"/>
          </a:endParaRPr>
        </a:p>
      </dgm:t>
    </dgm:pt>
    <dgm:pt modelId="{FAC03F42-8CAF-4EEC-8E91-7B981F769AD0}" type="parTrans" cxnId="{3863BE8A-A4F5-4A29-8460-C8629883B993}">
      <dgm:prSet/>
      <dgm:spPr/>
      <dgm:t>
        <a:bodyPr/>
        <a:lstStyle/>
        <a:p>
          <a:endParaRPr lang="en-US">
            <a:latin typeface="Sylfaen" pitchFamily="18" charset="0"/>
          </a:endParaRPr>
        </a:p>
      </dgm:t>
    </dgm:pt>
    <dgm:pt modelId="{DA8841BF-15C1-4279-AB3B-167BE357732F}" type="sibTrans" cxnId="{3863BE8A-A4F5-4A29-8460-C8629883B993}">
      <dgm:prSet/>
      <dgm:spPr/>
      <dgm:t>
        <a:bodyPr/>
        <a:lstStyle/>
        <a:p>
          <a:endParaRPr lang="en-US">
            <a:latin typeface="Sylfaen" pitchFamily="18" charset="0"/>
          </a:endParaRPr>
        </a:p>
      </dgm:t>
    </dgm:pt>
    <dgm:pt modelId="{EDADF38C-A118-4544-BEFF-81091C0873DA}">
      <dgm:prSet phldrT="[Text]" custT="1">
        <dgm:style>
          <a:lnRef idx="2">
            <a:schemeClr val="accent3">
              <a:shade val="50000"/>
            </a:schemeClr>
          </a:lnRef>
          <a:fillRef idx="1">
            <a:schemeClr val="accent3"/>
          </a:fillRef>
          <a:effectRef idx="0">
            <a:schemeClr val="accent3"/>
          </a:effectRef>
          <a:fontRef idx="minor">
            <a:schemeClr val="lt1"/>
          </a:fontRef>
        </dgm:style>
      </dgm:prSet>
      <dgm:spPr>
        <a:ln>
          <a:solidFill>
            <a:schemeClr val="accent1"/>
          </a:solidFill>
        </a:ln>
      </dgm:spPr>
      <dgm:t>
        <a:bodyPr/>
        <a:lstStyle/>
        <a:p>
          <a:r>
            <a:rPr lang="en-US" sz="2400" dirty="0" smtClean="0">
              <a:latin typeface="Sylfaen" pitchFamily="18" charset="0"/>
            </a:rPr>
            <a:t>Number of leaves/leaflets</a:t>
          </a:r>
          <a:endParaRPr lang="en-US" sz="2400" dirty="0">
            <a:latin typeface="Sylfaen" pitchFamily="18" charset="0"/>
          </a:endParaRPr>
        </a:p>
      </dgm:t>
    </dgm:pt>
    <dgm:pt modelId="{A9DE7573-733E-4918-AF21-32D28AD432BE}" type="parTrans" cxnId="{9AB2BE11-CF12-4309-B3EB-95C9ECB5AD0A}">
      <dgm:prSet/>
      <dgm:spPr/>
      <dgm:t>
        <a:bodyPr/>
        <a:lstStyle/>
        <a:p>
          <a:endParaRPr lang="en-US">
            <a:latin typeface="Sylfaen" pitchFamily="18" charset="0"/>
          </a:endParaRPr>
        </a:p>
      </dgm:t>
    </dgm:pt>
    <dgm:pt modelId="{3A517901-DF45-43D3-AF11-499A901E9466}" type="sibTrans" cxnId="{9AB2BE11-CF12-4309-B3EB-95C9ECB5AD0A}">
      <dgm:prSet/>
      <dgm:spPr/>
      <dgm:t>
        <a:bodyPr/>
        <a:lstStyle/>
        <a:p>
          <a:endParaRPr lang="en-US">
            <a:latin typeface="Sylfaen" pitchFamily="18" charset="0"/>
          </a:endParaRPr>
        </a:p>
      </dgm:t>
    </dgm:pt>
    <dgm:pt modelId="{01E905BA-15D9-42B3-93C9-BAF4623EA88E}">
      <dgm:prSet phldrT="[Text]"/>
      <dgm:spPr/>
      <dgm:t>
        <a:bodyPr/>
        <a:lstStyle/>
        <a:p>
          <a:r>
            <a:rPr lang="en-US" dirty="0" smtClean="0">
              <a:solidFill>
                <a:schemeClr val="bg1"/>
              </a:solidFill>
              <a:latin typeface="Sylfaen" pitchFamily="18" charset="0"/>
            </a:rPr>
            <a:t>3.</a:t>
          </a:r>
          <a:endParaRPr lang="en-US" dirty="0">
            <a:solidFill>
              <a:schemeClr val="bg1"/>
            </a:solidFill>
            <a:latin typeface="Sylfaen" pitchFamily="18" charset="0"/>
          </a:endParaRPr>
        </a:p>
      </dgm:t>
    </dgm:pt>
    <dgm:pt modelId="{E1541778-42AF-455F-A016-A80BAB9968FD}" type="parTrans" cxnId="{59C7216B-7724-40FE-8C92-B4925018E8D5}">
      <dgm:prSet/>
      <dgm:spPr/>
      <dgm:t>
        <a:bodyPr/>
        <a:lstStyle/>
        <a:p>
          <a:endParaRPr lang="en-US">
            <a:latin typeface="Sylfaen" pitchFamily="18" charset="0"/>
          </a:endParaRPr>
        </a:p>
      </dgm:t>
    </dgm:pt>
    <dgm:pt modelId="{F47F0219-1EE6-44B5-BD6C-1DB9ACDBF73A}" type="sibTrans" cxnId="{59C7216B-7724-40FE-8C92-B4925018E8D5}">
      <dgm:prSet/>
      <dgm:spPr/>
      <dgm:t>
        <a:bodyPr/>
        <a:lstStyle/>
        <a:p>
          <a:endParaRPr lang="en-US">
            <a:latin typeface="Sylfaen" pitchFamily="18" charset="0"/>
          </a:endParaRPr>
        </a:p>
      </dgm:t>
    </dgm:pt>
    <dgm:pt modelId="{87FAF231-74F7-45AD-B7F1-5590DE16F9B5}">
      <dgm:prSet phldrT="[Text]" custT="1">
        <dgm:style>
          <a:lnRef idx="2">
            <a:schemeClr val="accent2">
              <a:shade val="50000"/>
            </a:schemeClr>
          </a:lnRef>
          <a:fillRef idx="1">
            <a:schemeClr val="accent2"/>
          </a:fillRef>
          <a:effectRef idx="0">
            <a:schemeClr val="accent2"/>
          </a:effectRef>
          <a:fontRef idx="minor">
            <a:schemeClr val="lt1"/>
          </a:fontRef>
        </dgm:style>
      </dgm:prSet>
      <dgm:spPr>
        <a:ln>
          <a:solidFill>
            <a:schemeClr val="accent1"/>
          </a:solidFill>
        </a:ln>
      </dgm:spPr>
      <dgm:t>
        <a:bodyPr/>
        <a:lstStyle/>
        <a:p>
          <a:r>
            <a:rPr lang="en-US" sz="2400" dirty="0" smtClean="0">
              <a:latin typeface="Sylfaen" pitchFamily="18" charset="0"/>
            </a:rPr>
            <a:t>Leaf area index</a:t>
          </a:r>
          <a:endParaRPr lang="en-US" sz="2400" dirty="0">
            <a:latin typeface="Sylfaen" pitchFamily="18" charset="0"/>
          </a:endParaRPr>
        </a:p>
      </dgm:t>
    </dgm:pt>
    <dgm:pt modelId="{4F9023A6-B933-48BB-A928-3BDA9AC34BBB}" type="parTrans" cxnId="{2E354B96-4DF3-41E9-9980-FB78E77D959F}">
      <dgm:prSet/>
      <dgm:spPr/>
      <dgm:t>
        <a:bodyPr/>
        <a:lstStyle/>
        <a:p>
          <a:endParaRPr lang="en-US">
            <a:latin typeface="Sylfaen" pitchFamily="18" charset="0"/>
          </a:endParaRPr>
        </a:p>
      </dgm:t>
    </dgm:pt>
    <dgm:pt modelId="{B1D17743-52ED-4460-8751-774D20088CD6}" type="sibTrans" cxnId="{2E354B96-4DF3-41E9-9980-FB78E77D959F}">
      <dgm:prSet/>
      <dgm:spPr/>
      <dgm:t>
        <a:bodyPr/>
        <a:lstStyle/>
        <a:p>
          <a:endParaRPr lang="en-US">
            <a:latin typeface="Sylfaen" pitchFamily="18" charset="0"/>
          </a:endParaRPr>
        </a:p>
      </dgm:t>
    </dgm:pt>
    <dgm:pt modelId="{64926C67-8723-4E30-A72F-E8BC7803CC48}">
      <dgm:prSet phldrT="[Text]"/>
      <dgm:spPr/>
      <dgm:t>
        <a:bodyPr/>
        <a:lstStyle/>
        <a:p>
          <a:r>
            <a:rPr lang="en-US" dirty="0" smtClean="0">
              <a:solidFill>
                <a:schemeClr val="bg1"/>
              </a:solidFill>
              <a:latin typeface="Sylfaen" pitchFamily="18" charset="0"/>
            </a:rPr>
            <a:t>4.</a:t>
          </a:r>
          <a:endParaRPr lang="en-US" dirty="0">
            <a:solidFill>
              <a:schemeClr val="bg1"/>
            </a:solidFill>
            <a:latin typeface="Sylfaen" pitchFamily="18" charset="0"/>
          </a:endParaRPr>
        </a:p>
      </dgm:t>
    </dgm:pt>
    <dgm:pt modelId="{D022BF0E-F4FF-4D93-96A0-FB5BC1F0C17F}" type="parTrans" cxnId="{F0B3D64C-47AF-4DA1-A873-75C3C24AFCC2}">
      <dgm:prSet/>
      <dgm:spPr/>
      <dgm:t>
        <a:bodyPr/>
        <a:lstStyle/>
        <a:p>
          <a:endParaRPr lang="en-US">
            <a:latin typeface="Sylfaen" pitchFamily="18" charset="0"/>
          </a:endParaRPr>
        </a:p>
      </dgm:t>
    </dgm:pt>
    <dgm:pt modelId="{C5FB9046-D52F-4D3B-8D9F-EBCAD7BAA3B4}" type="sibTrans" cxnId="{F0B3D64C-47AF-4DA1-A873-75C3C24AFCC2}">
      <dgm:prSet/>
      <dgm:spPr/>
      <dgm:t>
        <a:bodyPr/>
        <a:lstStyle/>
        <a:p>
          <a:endParaRPr lang="en-US">
            <a:latin typeface="Sylfaen" pitchFamily="18" charset="0"/>
          </a:endParaRPr>
        </a:p>
      </dgm:t>
    </dgm:pt>
    <dgm:pt modelId="{3546AE9D-55EB-459F-BA5B-198D334283A8}">
      <dgm:prSet phldrT="[Text]"/>
      <dgm:spPr/>
      <dgm:t>
        <a:bodyPr/>
        <a:lstStyle/>
        <a:p>
          <a:r>
            <a:rPr lang="en-US" dirty="0" smtClean="0">
              <a:solidFill>
                <a:schemeClr val="bg1"/>
              </a:solidFill>
              <a:latin typeface="Sylfaen" pitchFamily="18" charset="0"/>
            </a:rPr>
            <a:t>5</a:t>
          </a:r>
          <a:r>
            <a:rPr lang="en-US" dirty="0" smtClean="0">
              <a:latin typeface="Sylfaen" pitchFamily="18" charset="0"/>
            </a:rPr>
            <a:t>.</a:t>
          </a:r>
          <a:endParaRPr lang="en-US" dirty="0">
            <a:latin typeface="Sylfaen" pitchFamily="18" charset="0"/>
          </a:endParaRPr>
        </a:p>
      </dgm:t>
    </dgm:pt>
    <dgm:pt modelId="{B85ACDC1-EF5E-45DE-B6FD-49D7C83C4674}" type="parTrans" cxnId="{F0E98E51-CFC8-4260-BA3A-832B9CB7585C}">
      <dgm:prSet/>
      <dgm:spPr/>
      <dgm:t>
        <a:bodyPr/>
        <a:lstStyle/>
        <a:p>
          <a:endParaRPr lang="en-US">
            <a:latin typeface="Sylfaen" pitchFamily="18" charset="0"/>
          </a:endParaRPr>
        </a:p>
      </dgm:t>
    </dgm:pt>
    <dgm:pt modelId="{99E95551-C16A-44E9-BA30-28E92928127A}" type="sibTrans" cxnId="{F0E98E51-CFC8-4260-BA3A-832B9CB7585C}">
      <dgm:prSet/>
      <dgm:spPr/>
      <dgm:t>
        <a:bodyPr/>
        <a:lstStyle/>
        <a:p>
          <a:endParaRPr lang="en-US">
            <a:latin typeface="Sylfaen" pitchFamily="18" charset="0"/>
          </a:endParaRPr>
        </a:p>
      </dgm:t>
    </dgm:pt>
    <dgm:pt modelId="{F351ACEE-2218-43F0-B15E-D02D91487293}">
      <dgm:prSet custT="1">
        <dgm:style>
          <a:lnRef idx="2">
            <a:schemeClr val="accent5">
              <a:shade val="50000"/>
            </a:schemeClr>
          </a:lnRef>
          <a:fillRef idx="1">
            <a:schemeClr val="accent5"/>
          </a:fillRef>
          <a:effectRef idx="0">
            <a:schemeClr val="accent5"/>
          </a:effectRef>
          <a:fontRef idx="minor">
            <a:schemeClr val="lt1"/>
          </a:fontRef>
        </dgm:style>
      </dgm:prSet>
      <dgm:spPr>
        <a:ln>
          <a:solidFill>
            <a:schemeClr val="accent1"/>
          </a:solidFill>
        </a:ln>
      </dgm:spPr>
      <dgm:t>
        <a:bodyPr/>
        <a:lstStyle/>
        <a:p>
          <a:r>
            <a:rPr lang="en-US" sz="2400" dirty="0" smtClean="0">
              <a:latin typeface="Sylfaen" pitchFamily="18" charset="0"/>
            </a:rPr>
            <a:t>Number of flower</a:t>
          </a:r>
          <a:endParaRPr lang="en-US" sz="2400" dirty="0">
            <a:latin typeface="Sylfaen" pitchFamily="18" charset="0"/>
          </a:endParaRPr>
        </a:p>
      </dgm:t>
    </dgm:pt>
    <dgm:pt modelId="{EF8582D9-7E22-4787-8FF0-F497CA3CA387}" type="parTrans" cxnId="{42C47A48-BC89-4D1A-880A-3B1A4CB4E95D}">
      <dgm:prSet/>
      <dgm:spPr/>
      <dgm:t>
        <a:bodyPr/>
        <a:lstStyle/>
        <a:p>
          <a:endParaRPr lang="en-US">
            <a:latin typeface="Sylfaen" pitchFamily="18" charset="0"/>
          </a:endParaRPr>
        </a:p>
      </dgm:t>
    </dgm:pt>
    <dgm:pt modelId="{3BE79393-0844-436A-B1C9-C7C1FEB6DE61}" type="sibTrans" cxnId="{42C47A48-BC89-4D1A-880A-3B1A4CB4E95D}">
      <dgm:prSet/>
      <dgm:spPr/>
      <dgm:t>
        <a:bodyPr/>
        <a:lstStyle/>
        <a:p>
          <a:endParaRPr lang="en-US">
            <a:latin typeface="Sylfaen" pitchFamily="18" charset="0"/>
          </a:endParaRPr>
        </a:p>
      </dgm:t>
    </dgm:pt>
    <dgm:pt modelId="{2A6FF60B-DE13-4D78-BBDA-05B5EB07DED0}">
      <dgm:prSet phldrT="[Text]"/>
      <dgm:spPr/>
      <dgm:t>
        <a:bodyPr/>
        <a:lstStyle/>
        <a:p>
          <a:r>
            <a:rPr lang="en-US" dirty="0" smtClean="0">
              <a:solidFill>
                <a:schemeClr val="bg1"/>
              </a:solidFill>
              <a:latin typeface="Sylfaen" pitchFamily="18" charset="0"/>
            </a:rPr>
            <a:t>6.</a:t>
          </a:r>
          <a:endParaRPr lang="en-US" dirty="0">
            <a:solidFill>
              <a:schemeClr val="bg1"/>
            </a:solidFill>
            <a:latin typeface="Sylfaen" pitchFamily="18" charset="0"/>
          </a:endParaRPr>
        </a:p>
      </dgm:t>
    </dgm:pt>
    <dgm:pt modelId="{2E716BA6-9471-45E8-A2E7-20AB30296985}" type="parTrans" cxnId="{D02E2594-0AF4-40AC-9139-971B570CC347}">
      <dgm:prSet/>
      <dgm:spPr/>
      <dgm:t>
        <a:bodyPr/>
        <a:lstStyle/>
        <a:p>
          <a:endParaRPr lang="en-US">
            <a:latin typeface="Sylfaen" pitchFamily="18" charset="0"/>
          </a:endParaRPr>
        </a:p>
      </dgm:t>
    </dgm:pt>
    <dgm:pt modelId="{52DCBE0D-76FF-48E3-8E35-F680B803E705}" type="sibTrans" cxnId="{D02E2594-0AF4-40AC-9139-971B570CC347}">
      <dgm:prSet/>
      <dgm:spPr/>
      <dgm:t>
        <a:bodyPr/>
        <a:lstStyle/>
        <a:p>
          <a:endParaRPr lang="en-US">
            <a:latin typeface="Sylfaen" pitchFamily="18" charset="0"/>
          </a:endParaRPr>
        </a:p>
      </dgm:t>
    </dgm:pt>
    <dgm:pt modelId="{4B4029CA-7FF6-4955-8E9B-CC469B0166E2}">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2400" dirty="0" smtClean="0">
              <a:latin typeface="Sylfaen" pitchFamily="18" charset="0"/>
            </a:rPr>
            <a:t>Plant canopy</a:t>
          </a:r>
          <a:endParaRPr lang="en-US" sz="2400" dirty="0">
            <a:latin typeface="Sylfaen" pitchFamily="18" charset="0"/>
          </a:endParaRPr>
        </a:p>
      </dgm:t>
    </dgm:pt>
    <dgm:pt modelId="{2EFB041A-A61C-48B6-A35B-F7F6AC7786E5}" type="parTrans" cxnId="{1BADD41B-D8A6-41EB-947F-7CCFD53764D0}">
      <dgm:prSet/>
      <dgm:spPr/>
      <dgm:t>
        <a:bodyPr/>
        <a:lstStyle/>
        <a:p>
          <a:endParaRPr lang="en-US">
            <a:latin typeface="Sylfaen" pitchFamily="18" charset="0"/>
          </a:endParaRPr>
        </a:p>
      </dgm:t>
    </dgm:pt>
    <dgm:pt modelId="{C0A1F59E-FA61-47C9-BE13-D97B5E6F3354}" type="sibTrans" cxnId="{1BADD41B-D8A6-41EB-947F-7CCFD53764D0}">
      <dgm:prSet/>
      <dgm:spPr/>
      <dgm:t>
        <a:bodyPr/>
        <a:lstStyle/>
        <a:p>
          <a:endParaRPr lang="en-US">
            <a:latin typeface="Sylfaen" pitchFamily="18" charset="0"/>
          </a:endParaRPr>
        </a:p>
      </dgm:t>
    </dgm:pt>
    <dgm:pt modelId="{35B18722-CA7E-4FBD-94FB-D4E998A15A09}">
      <dgm:prSet custT="1"/>
      <dgm:spPr>
        <a:solidFill>
          <a:schemeClr val="accent6">
            <a:lumMod val="75000"/>
            <a:alpha val="90000"/>
          </a:schemeClr>
        </a:solidFill>
      </dgm:spPr>
      <dgm:t>
        <a:bodyPr/>
        <a:lstStyle/>
        <a:p>
          <a:r>
            <a:rPr lang="en-US" sz="2400" dirty="0" smtClean="0">
              <a:latin typeface="Sylfaen" pitchFamily="18" charset="0"/>
            </a:rPr>
            <a:t>Number of fruit </a:t>
          </a:r>
          <a:endParaRPr lang="en-US" sz="2400" dirty="0">
            <a:latin typeface="Sylfaen" pitchFamily="18" charset="0"/>
          </a:endParaRPr>
        </a:p>
      </dgm:t>
    </dgm:pt>
    <dgm:pt modelId="{17E5ED2E-1959-4C5A-9C70-40A0CB2FA2E7}" type="parTrans" cxnId="{50BC674A-5DF9-4DE1-AD87-53C0EB4B48BD}">
      <dgm:prSet/>
      <dgm:spPr/>
      <dgm:t>
        <a:bodyPr/>
        <a:lstStyle/>
        <a:p>
          <a:endParaRPr lang="en-US">
            <a:latin typeface="Sylfaen" pitchFamily="18" charset="0"/>
          </a:endParaRPr>
        </a:p>
      </dgm:t>
    </dgm:pt>
    <dgm:pt modelId="{29C2F395-BEA2-4F88-96B4-67F03C71CEA1}" type="sibTrans" cxnId="{50BC674A-5DF9-4DE1-AD87-53C0EB4B48BD}">
      <dgm:prSet/>
      <dgm:spPr/>
      <dgm:t>
        <a:bodyPr/>
        <a:lstStyle/>
        <a:p>
          <a:endParaRPr lang="en-US">
            <a:latin typeface="Sylfaen" pitchFamily="18" charset="0"/>
          </a:endParaRPr>
        </a:p>
      </dgm:t>
    </dgm:pt>
    <dgm:pt modelId="{A5640C4B-C5B0-4ADD-917F-C293EDAF1A0E}" type="pres">
      <dgm:prSet presAssocID="{E86F6E55-63A1-4421-961C-407284D39B30}" presName="linearFlow" presStyleCnt="0">
        <dgm:presLayoutVars>
          <dgm:dir/>
          <dgm:animLvl val="lvl"/>
          <dgm:resizeHandles val="exact"/>
        </dgm:presLayoutVars>
      </dgm:prSet>
      <dgm:spPr/>
      <dgm:t>
        <a:bodyPr/>
        <a:lstStyle/>
        <a:p>
          <a:endParaRPr lang="en-US"/>
        </a:p>
      </dgm:t>
    </dgm:pt>
    <dgm:pt modelId="{C103D8B5-5B99-46FA-BA2A-660D618B87D2}" type="pres">
      <dgm:prSet presAssocID="{8E0BDF4B-9971-4CC5-949E-D2A563B51D63}" presName="composite" presStyleCnt="0"/>
      <dgm:spPr/>
    </dgm:pt>
    <dgm:pt modelId="{5D8842D5-941A-4B59-BE03-9401AC5ACDBE}" type="pres">
      <dgm:prSet presAssocID="{8E0BDF4B-9971-4CC5-949E-D2A563B51D63}" presName="parentText" presStyleLbl="alignNode1" presStyleIdx="0" presStyleCnt="6">
        <dgm:presLayoutVars>
          <dgm:chMax val="1"/>
          <dgm:bulletEnabled val="1"/>
        </dgm:presLayoutVars>
      </dgm:prSet>
      <dgm:spPr/>
      <dgm:t>
        <a:bodyPr/>
        <a:lstStyle/>
        <a:p>
          <a:endParaRPr lang="en-US"/>
        </a:p>
      </dgm:t>
    </dgm:pt>
    <dgm:pt modelId="{907B1A88-CA21-4244-A35A-D59117DD1196}" type="pres">
      <dgm:prSet presAssocID="{8E0BDF4B-9971-4CC5-949E-D2A563B51D63}" presName="descendantText" presStyleLbl="alignAcc1" presStyleIdx="0" presStyleCnt="6">
        <dgm:presLayoutVars>
          <dgm:bulletEnabled val="1"/>
        </dgm:presLayoutVars>
      </dgm:prSet>
      <dgm:spPr/>
      <dgm:t>
        <a:bodyPr/>
        <a:lstStyle/>
        <a:p>
          <a:endParaRPr lang="en-US"/>
        </a:p>
      </dgm:t>
    </dgm:pt>
    <dgm:pt modelId="{6B87E257-F2BE-4C18-AB8D-DE7A557E7803}" type="pres">
      <dgm:prSet presAssocID="{EA23E15B-D459-4443-B883-358EBFE72884}" presName="sp" presStyleCnt="0"/>
      <dgm:spPr/>
    </dgm:pt>
    <dgm:pt modelId="{F495AD40-390A-40F2-937B-97A7A6B7BD25}" type="pres">
      <dgm:prSet presAssocID="{C78385D5-CA38-4D09-85BF-30DCACD722EE}" presName="composite" presStyleCnt="0"/>
      <dgm:spPr/>
    </dgm:pt>
    <dgm:pt modelId="{6E3DB453-7744-4853-B5B2-E1C4DAC161EE}" type="pres">
      <dgm:prSet presAssocID="{C78385D5-CA38-4D09-85BF-30DCACD722EE}" presName="parentText" presStyleLbl="alignNode1" presStyleIdx="1" presStyleCnt="6">
        <dgm:presLayoutVars>
          <dgm:chMax val="1"/>
          <dgm:bulletEnabled val="1"/>
        </dgm:presLayoutVars>
      </dgm:prSet>
      <dgm:spPr/>
      <dgm:t>
        <a:bodyPr/>
        <a:lstStyle/>
        <a:p>
          <a:endParaRPr lang="en-US"/>
        </a:p>
      </dgm:t>
    </dgm:pt>
    <dgm:pt modelId="{D81E6912-17C0-42BD-BD69-0A4C7C4B07CD}" type="pres">
      <dgm:prSet presAssocID="{C78385D5-CA38-4D09-85BF-30DCACD722EE}" presName="descendantText" presStyleLbl="alignAcc1" presStyleIdx="1" presStyleCnt="6">
        <dgm:presLayoutVars>
          <dgm:bulletEnabled val="1"/>
        </dgm:presLayoutVars>
      </dgm:prSet>
      <dgm:spPr/>
      <dgm:t>
        <a:bodyPr/>
        <a:lstStyle/>
        <a:p>
          <a:endParaRPr lang="en-US"/>
        </a:p>
      </dgm:t>
    </dgm:pt>
    <dgm:pt modelId="{96B2F9AD-E69E-4B1D-927C-124EC7DEED49}" type="pres">
      <dgm:prSet presAssocID="{DA8841BF-15C1-4279-AB3B-167BE357732F}" presName="sp" presStyleCnt="0"/>
      <dgm:spPr/>
    </dgm:pt>
    <dgm:pt modelId="{FE8BF270-8C56-4FA5-B8E7-344242007B73}" type="pres">
      <dgm:prSet presAssocID="{01E905BA-15D9-42B3-93C9-BAF4623EA88E}" presName="composite" presStyleCnt="0"/>
      <dgm:spPr/>
    </dgm:pt>
    <dgm:pt modelId="{E5303495-38A4-42FF-93CB-ABCD83D09670}" type="pres">
      <dgm:prSet presAssocID="{01E905BA-15D9-42B3-93C9-BAF4623EA88E}" presName="parentText" presStyleLbl="alignNode1" presStyleIdx="2" presStyleCnt="6">
        <dgm:presLayoutVars>
          <dgm:chMax val="1"/>
          <dgm:bulletEnabled val="1"/>
        </dgm:presLayoutVars>
      </dgm:prSet>
      <dgm:spPr/>
      <dgm:t>
        <a:bodyPr/>
        <a:lstStyle/>
        <a:p>
          <a:endParaRPr lang="en-US"/>
        </a:p>
      </dgm:t>
    </dgm:pt>
    <dgm:pt modelId="{40BC0CF5-FF76-429A-A25C-2E269D6493F4}" type="pres">
      <dgm:prSet presAssocID="{01E905BA-15D9-42B3-93C9-BAF4623EA88E}" presName="descendantText" presStyleLbl="alignAcc1" presStyleIdx="2" presStyleCnt="6">
        <dgm:presLayoutVars>
          <dgm:bulletEnabled val="1"/>
        </dgm:presLayoutVars>
      </dgm:prSet>
      <dgm:spPr/>
      <dgm:t>
        <a:bodyPr/>
        <a:lstStyle/>
        <a:p>
          <a:endParaRPr lang="en-US"/>
        </a:p>
      </dgm:t>
    </dgm:pt>
    <dgm:pt modelId="{6396F77A-00E2-472D-9B5E-80093C88B17B}" type="pres">
      <dgm:prSet presAssocID="{F47F0219-1EE6-44B5-BD6C-1DB9ACDBF73A}" presName="sp" presStyleCnt="0"/>
      <dgm:spPr/>
    </dgm:pt>
    <dgm:pt modelId="{C6DCD300-C58F-470A-8563-34C794CA87DD}" type="pres">
      <dgm:prSet presAssocID="{64926C67-8723-4E30-A72F-E8BC7803CC48}" presName="composite" presStyleCnt="0"/>
      <dgm:spPr/>
    </dgm:pt>
    <dgm:pt modelId="{5C131FEF-2199-436D-ABE0-C528D6CF0E64}" type="pres">
      <dgm:prSet presAssocID="{64926C67-8723-4E30-A72F-E8BC7803CC48}" presName="parentText" presStyleLbl="alignNode1" presStyleIdx="3" presStyleCnt="6">
        <dgm:presLayoutVars>
          <dgm:chMax val="1"/>
          <dgm:bulletEnabled val="1"/>
        </dgm:presLayoutVars>
      </dgm:prSet>
      <dgm:spPr/>
      <dgm:t>
        <a:bodyPr/>
        <a:lstStyle/>
        <a:p>
          <a:endParaRPr lang="en-US"/>
        </a:p>
      </dgm:t>
    </dgm:pt>
    <dgm:pt modelId="{0E58B19B-F183-4037-BC80-7D5B11A2B89F}" type="pres">
      <dgm:prSet presAssocID="{64926C67-8723-4E30-A72F-E8BC7803CC48}" presName="descendantText" presStyleLbl="alignAcc1" presStyleIdx="3" presStyleCnt="6" custLinFactNeighborY="2962">
        <dgm:presLayoutVars>
          <dgm:bulletEnabled val="1"/>
        </dgm:presLayoutVars>
      </dgm:prSet>
      <dgm:spPr/>
      <dgm:t>
        <a:bodyPr/>
        <a:lstStyle/>
        <a:p>
          <a:endParaRPr lang="en-US"/>
        </a:p>
      </dgm:t>
    </dgm:pt>
    <dgm:pt modelId="{C0A44131-91A2-453F-B2BA-63D3C4C8790F}" type="pres">
      <dgm:prSet presAssocID="{C5FB9046-D52F-4D3B-8D9F-EBCAD7BAA3B4}" presName="sp" presStyleCnt="0"/>
      <dgm:spPr/>
    </dgm:pt>
    <dgm:pt modelId="{A5A52E61-8602-4236-985B-35E11DC55D85}" type="pres">
      <dgm:prSet presAssocID="{3546AE9D-55EB-459F-BA5B-198D334283A8}" presName="composite" presStyleCnt="0"/>
      <dgm:spPr/>
    </dgm:pt>
    <dgm:pt modelId="{E394EA43-5D83-44CC-9F00-BC42266BCFBF}" type="pres">
      <dgm:prSet presAssocID="{3546AE9D-55EB-459F-BA5B-198D334283A8}" presName="parentText" presStyleLbl="alignNode1" presStyleIdx="4" presStyleCnt="6">
        <dgm:presLayoutVars>
          <dgm:chMax val="1"/>
          <dgm:bulletEnabled val="1"/>
        </dgm:presLayoutVars>
      </dgm:prSet>
      <dgm:spPr/>
      <dgm:t>
        <a:bodyPr/>
        <a:lstStyle/>
        <a:p>
          <a:endParaRPr lang="en-US"/>
        </a:p>
      </dgm:t>
    </dgm:pt>
    <dgm:pt modelId="{E5547F42-A95A-46E3-91AE-9E9D1D48C721}" type="pres">
      <dgm:prSet presAssocID="{3546AE9D-55EB-459F-BA5B-198D334283A8}" presName="descendantText" presStyleLbl="alignAcc1" presStyleIdx="4" presStyleCnt="6">
        <dgm:presLayoutVars>
          <dgm:bulletEnabled val="1"/>
        </dgm:presLayoutVars>
      </dgm:prSet>
      <dgm:spPr/>
      <dgm:t>
        <a:bodyPr/>
        <a:lstStyle/>
        <a:p>
          <a:endParaRPr lang="en-US"/>
        </a:p>
      </dgm:t>
    </dgm:pt>
    <dgm:pt modelId="{647EBD6A-F673-437B-AEAD-9DA7B18125F3}" type="pres">
      <dgm:prSet presAssocID="{99E95551-C16A-44E9-BA30-28E92928127A}" presName="sp" presStyleCnt="0"/>
      <dgm:spPr/>
    </dgm:pt>
    <dgm:pt modelId="{BEABD319-619C-49EF-A7EC-FD20181CBEB7}" type="pres">
      <dgm:prSet presAssocID="{2A6FF60B-DE13-4D78-BBDA-05B5EB07DED0}" presName="composite" presStyleCnt="0"/>
      <dgm:spPr/>
    </dgm:pt>
    <dgm:pt modelId="{8DB9A1A9-C26D-4A8B-BC4E-C2146B6BB9B1}" type="pres">
      <dgm:prSet presAssocID="{2A6FF60B-DE13-4D78-BBDA-05B5EB07DED0}" presName="parentText" presStyleLbl="alignNode1" presStyleIdx="5" presStyleCnt="6">
        <dgm:presLayoutVars>
          <dgm:chMax val="1"/>
          <dgm:bulletEnabled val="1"/>
        </dgm:presLayoutVars>
      </dgm:prSet>
      <dgm:spPr/>
      <dgm:t>
        <a:bodyPr/>
        <a:lstStyle/>
        <a:p>
          <a:endParaRPr lang="en-US"/>
        </a:p>
      </dgm:t>
    </dgm:pt>
    <dgm:pt modelId="{A0F7B9C7-B399-4694-A1DB-630B8B26AA0B}" type="pres">
      <dgm:prSet presAssocID="{2A6FF60B-DE13-4D78-BBDA-05B5EB07DED0}" presName="descendantText" presStyleLbl="alignAcc1" presStyleIdx="5" presStyleCnt="6">
        <dgm:presLayoutVars>
          <dgm:bulletEnabled val="1"/>
        </dgm:presLayoutVars>
      </dgm:prSet>
      <dgm:spPr/>
      <dgm:t>
        <a:bodyPr/>
        <a:lstStyle/>
        <a:p>
          <a:endParaRPr lang="en-US"/>
        </a:p>
      </dgm:t>
    </dgm:pt>
  </dgm:ptLst>
  <dgm:cxnLst>
    <dgm:cxn modelId="{EF29CC81-CB8B-4AE6-BF63-2D74317D0372}" type="presOf" srcId="{C78385D5-CA38-4D09-85BF-30DCACD722EE}" destId="{6E3DB453-7744-4853-B5B2-E1C4DAC161EE}" srcOrd="0" destOrd="0" presId="urn:microsoft.com/office/officeart/2005/8/layout/chevron2"/>
    <dgm:cxn modelId="{3863BE8A-A4F5-4A29-8460-C8629883B993}" srcId="{E86F6E55-63A1-4421-961C-407284D39B30}" destId="{C78385D5-CA38-4D09-85BF-30DCACD722EE}" srcOrd="1" destOrd="0" parTransId="{FAC03F42-8CAF-4EEC-8E91-7B981F769AD0}" sibTransId="{DA8841BF-15C1-4279-AB3B-167BE357732F}"/>
    <dgm:cxn modelId="{D41D82DB-0FA0-4887-BBD8-E1910E4CBB3D}" type="presOf" srcId="{8C8AC7A5-A6B9-48BC-959D-C298EE44F5DE}" destId="{907B1A88-CA21-4244-A35A-D59117DD1196}" srcOrd="0" destOrd="0" presId="urn:microsoft.com/office/officeart/2005/8/layout/chevron2"/>
    <dgm:cxn modelId="{50BC674A-5DF9-4DE1-AD87-53C0EB4B48BD}" srcId="{2A6FF60B-DE13-4D78-BBDA-05B5EB07DED0}" destId="{35B18722-CA7E-4FBD-94FB-D4E998A15A09}" srcOrd="0" destOrd="0" parTransId="{17E5ED2E-1959-4C5A-9C70-40A0CB2FA2E7}" sibTransId="{29C2F395-BEA2-4F88-96B4-67F03C71CEA1}"/>
    <dgm:cxn modelId="{1BADD41B-D8A6-41EB-947F-7CCFD53764D0}" srcId="{64926C67-8723-4E30-A72F-E8BC7803CC48}" destId="{4B4029CA-7FF6-4955-8E9B-CC469B0166E2}" srcOrd="0" destOrd="0" parTransId="{2EFB041A-A61C-48B6-A35B-F7F6AC7786E5}" sibTransId="{C0A1F59E-FA61-47C9-BE13-D97B5E6F3354}"/>
    <dgm:cxn modelId="{6A6EA9FE-D89A-4E7E-9606-F0231D08B5FC}" srcId="{E86F6E55-63A1-4421-961C-407284D39B30}" destId="{8E0BDF4B-9971-4CC5-949E-D2A563B51D63}" srcOrd="0" destOrd="0" parTransId="{F5788F08-81A4-47E7-A362-4C4635C99C86}" sibTransId="{EA23E15B-D459-4443-B883-358EBFE72884}"/>
    <dgm:cxn modelId="{6FE7E59D-E3E6-4DE9-BB62-32DC92E5D955}" type="presOf" srcId="{64926C67-8723-4E30-A72F-E8BC7803CC48}" destId="{5C131FEF-2199-436D-ABE0-C528D6CF0E64}" srcOrd="0" destOrd="0" presId="urn:microsoft.com/office/officeart/2005/8/layout/chevron2"/>
    <dgm:cxn modelId="{D02E2594-0AF4-40AC-9139-971B570CC347}" srcId="{E86F6E55-63A1-4421-961C-407284D39B30}" destId="{2A6FF60B-DE13-4D78-BBDA-05B5EB07DED0}" srcOrd="5" destOrd="0" parTransId="{2E716BA6-9471-45E8-A2E7-20AB30296985}" sibTransId="{52DCBE0D-76FF-48E3-8E35-F680B803E705}"/>
    <dgm:cxn modelId="{2457746B-4920-46CF-B4F2-971A890E21EA}" type="presOf" srcId="{2A6FF60B-DE13-4D78-BBDA-05B5EB07DED0}" destId="{8DB9A1A9-C26D-4A8B-BC4E-C2146B6BB9B1}" srcOrd="0" destOrd="0" presId="urn:microsoft.com/office/officeart/2005/8/layout/chevron2"/>
    <dgm:cxn modelId="{2AADF51C-97BD-4D78-A617-7DB7F45BA70C}" type="presOf" srcId="{F351ACEE-2218-43F0-B15E-D02D91487293}" destId="{E5547F42-A95A-46E3-91AE-9E9D1D48C721}" srcOrd="0" destOrd="0" presId="urn:microsoft.com/office/officeart/2005/8/layout/chevron2"/>
    <dgm:cxn modelId="{009339CA-03AB-40F2-9015-C293B781D1EE}" type="presOf" srcId="{35B18722-CA7E-4FBD-94FB-D4E998A15A09}" destId="{A0F7B9C7-B399-4694-A1DB-630B8B26AA0B}" srcOrd="0" destOrd="0" presId="urn:microsoft.com/office/officeart/2005/8/layout/chevron2"/>
    <dgm:cxn modelId="{82065993-96A9-4ADF-84FE-CBB9EEF4986F}" type="presOf" srcId="{8E0BDF4B-9971-4CC5-949E-D2A563B51D63}" destId="{5D8842D5-941A-4B59-BE03-9401AC5ACDBE}" srcOrd="0" destOrd="0" presId="urn:microsoft.com/office/officeart/2005/8/layout/chevron2"/>
    <dgm:cxn modelId="{EA842248-3090-4EF9-A06F-B26DEBD263CB}" type="presOf" srcId="{E86F6E55-63A1-4421-961C-407284D39B30}" destId="{A5640C4B-C5B0-4ADD-917F-C293EDAF1A0E}" srcOrd="0" destOrd="0" presId="urn:microsoft.com/office/officeart/2005/8/layout/chevron2"/>
    <dgm:cxn modelId="{42C47A48-BC89-4D1A-880A-3B1A4CB4E95D}" srcId="{3546AE9D-55EB-459F-BA5B-198D334283A8}" destId="{F351ACEE-2218-43F0-B15E-D02D91487293}" srcOrd="0" destOrd="0" parTransId="{EF8582D9-7E22-4787-8FF0-F497CA3CA387}" sibTransId="{3BE79393-0844-436A-B1C9-C7C1FEB6DE61}"/>
    <dgm:cxn modelId="{F0E98E51-CFC8-4260-BA3A-832B9CB7585C}" srcId="{E86F6E55-63A1-4421-961C-407284D39B30}" destId="{3546AE9D-55EB-459F-BA5B-198D334283A8}" srcOrd="4" destOrd="0" parTransId="{B85ACDC1-EF5E-45DE-B6FD-49D7C83C4674}" sibTransId="{99E95551-C16A-44E9-BA30-28E92928127A}"/>
    <dgm:cxn modelId="{5B69A8DE-FC4B-43E9-BC68-93C853B500BF}" type="presOf" srcId="{01E905BA-15D9-42B3-93C9-BAF4623EA88E}" destId="{E5303495-38A4-42FF-93CB-ABCD83D09670}" srcOrd="0" destOrd="0" presId="urn:microsoft.com/office/officeart/2005/8/layout/chevron2"/>
    <dgm:cxn modelId="{8D8BBB09-8D01-4DD8-9DA1-BF7D27A75EE7}" type="presOf" srcId="{4B4029CA-7FF6-4955-8E9B-CC469B0166E2}" destId="{0E58B19B-F183-4037-BC80-7D5B11A2B89F}" srcOrd="0" destOrd="0" presId="urn:microsoft.com/office/officeart/2005/8/layout/chevron2"/>
    <dgm:cxn modelId="{2E354B96-4DF3-41E9-9980-FB78E77D959F}" srcId="{01E905BA-15D9-42B3-93C9-BAF4623EA88E}" destId="{87FAF231-74F7-45AD-B7F1-5590DE16F9B5}" srcOrd="0" destOrd="0" parTransId="{4F9023A6-B933-48BB-A928-3BDA9AC34BBB}" sibTransId="{B1D17743-52ED-4460-8751-774D20088CD6}"/>
    <dgm:cxn modelId="{12556258-FA8A-4029-9C57-E39979844CE7}" type="presOf" srcId="{EDADF38C-A118-4544-BEFF-81091C0873DA}" destId="{D81E6912-17C0-42BD-BD69-0A4C7C4B07CD}" srcOrd="0" destOrd="0" presId="urn:microsoft.com/office/officeart/2005/8/layout/chevron2"/>
    <dgm:cxn modelId="{FDEECBFB-8251-43AF-AF3E-3AA28423EAEB}" srcId="{8E0BDF4B-9971-4CC5-949E-D2A563B51D63}" destId="{8C8AC7A5-A6B9-48BC-959D-C298EE44F5DE}" srcOrd="0" destOrd="0" parTransId="{C7776504-1612-470C-8B41-1C0A75354064}" sibTransId="{A6A530AB-325D-4CCF-93B1-2FF9DB8C0E40}"/>
    <dgm:cxn modelId="{941B85A5-5853-485D-8FDB-733EC7F42235}" type="presOf" srcId="{87FAF231-74F7-45AD-B7F1-5590DE16F9B5}" destId="{40BC0CF5-FF76-429A-A25C-2E269D6493F4}" srcOrd="0" destOrd="0" presId="urn:microsoft.com/office/officeart/2005/8/layout/chevron2"/>
    <dgm:cxn modelId="{F0B3D64C-47AF-4DA1-A873-75C3C24AFCC2}" srcId="{E86F6E55-63A1-4421-961C-407284D39B30}" destId="{64926C67-8723-4E30-A72F-E8BC7803CC48}" srcOrd="3" destOrd="0" parTransId="{D022BF0E-F4FF-4D93-96A0-FB5BC1F0C17F}" sibTransId="{C5FB9046-D52F-4D3B-8D9F-EBCAD7BAA3B4}"/>
    <dgm:cxn modelId="{9AB2BE11-CF12-4309-B3EB-95C9ECB5AD0A}" srcId="{C78385D5-CA38-4D09-85BF-30DCACD722EE}" destId="{EDADF38C-A118-4544-BEFF-81091C0873DA}" srcOrd="0" destOrd="0" parTransId="{A9DE7573-733E-4918-AF21-32D28AD432BE}" sibTransId="{3A517901-DF45-43D3-AF11-499A901E9466}"/>
    <dgm:cxn modelId="{CAB194A7-962D-4E3D-A41B-DDB2B82E5C47}" type="presOf" srcId="{3546AE9D-55EB-459F-BA5B-198D334283A8}" destId="{E394EA43-5D83-44CC-9F00-BC42266BCFBF}" srcOrd="0" destOrd="0" presId="urn:microsoft.com/office/officeart/2005/8/layout/chevron2"/>
    <dgm:cxn modelId="{59C7216B-7724-40FE-8C92-B4925018E8D5}" srcId="{E86F6E55-63A1-4421-961C-407284D39B30}" destId="{01E905BA-15D9-42B3-93C9-BAF4623EA88E}" srcOrd="2" destOrd="0" parTransId="{E1541778-42AF-455F-A016-A80BAB9968FD}" sibTransId="{F47F0219-1EE6-44B5-BD6C-1DB9ACDBF73A}"/>
    <dgm:cxn modelId="{81B2AB65-2E0C-4B3C-BB6D-47CD06FAA4D2}" type="presParOf" srcId="{A5640C4B-C5B0-4ADD-917F-C293EDAF1A0E}" destId="{C103D8B5-5B99-46FA-BA2A-660D618B87D2}" srcOrd="0" destOrd="0" presId="urn:microsoft.com/office/officeart/2005/8/layout/chevron2"/>
    <dgm:cxn modelId="{E9C0FBB4-75F7-4E10-82EA-00721E79F446}" type="presParOf" srcId="{C103D8B5-5B99-46FA-BA2A-660D618B87D2}" destId="{5D8842D5-941A-4B59-BE03-9401AC5ACDBE}" srcOrd="0" destOrd="0" presId="urn:microsoft.com/office/officeart/2005/8/layout/chevron2"/>
    <dgm:cxn modelId="{D8A08611-41BB-447B-8331-770A8E09F011}" type="presParOf" srcId="{C103D8B5-5B99-46FA-BA2A-660D618B87D2}" destId="{907B1A88-CA21-4244-A35A-D59117DD1196}" srcOrd="1" destOrd="0" presId="urn:microsoft.com/office/officeart/2005/8/layout/chevron2"/>
    <dgm:cxn modelId="{1C34753F-A594-49A9-AA60-056F5F7352A2}" type="presParOf" srcId="{A5640C4B-C5B0-4ADD-917F-C293EDAF1A0E}" destId="{6B87E257-F2BE-4C18-AB8D-DE7A557E7803}" srcOrd="1" destOrd="0" presId="urn:microsoft.com/office/officeart/2005/8/layout/chevron2"/>
    <dgm:cxn modelId="{B498A4DD-C3C8-45E5-A4E2-DF0C28F3C541}" type="presParOf" srcId="{A5640C4B-C5B0-4ADD-917F-C293EDAF1A0E}" destId="{F495AD40-390A-40F2-937B-97A7A6B7BD25}" srcOrd="2" destOrd="0" presId="urn:microsoft.com/office/officeart/2005/8/layout/chevron2"/>
    <dgm:cxn modelId="{E94D2781-FEC8-4A88-ADE8-3A7B910C6C22}" type="presParOf" srcId="{F495AD40-390A-40F2-937B-97A7A6B7BD25}" destId="{6E3DB453-7744-4853-B5B2-E1C4DAC161EE}" srcOrd="0" destOrd="0" presId="urn:microsoft.com/office/officeart/2005/8/layout/chevron2"/>
    <dgm:cxn modelId="{D1D32899-6B4D-4DEA-AD7E-0D93CBA774A4}" type="presParOf" srcId="{F495AD40-390A-40F2-937B-97A7A6B7BD25}" destId="{D81E6912-17C0-42BD-BD69-0A4C7C4B07CD}" srcOrd="1" destOrd="0" presId="urn:microsoft.com/office/officeart/2005/8/layout/chevron2"/>
    <dgm:cxn modelId="{8F72ED69-8CAF-4353-B517-CC296520A04D}" type="presParOf" srcId="{A5640C4B-C5B0-4ADD-917F-C293EDAF1A0E}" destId="{96B2F9AD-E69E-4B1D-927C-124EC7DEED49}" srcOrd="3" destOrd="0" presId="urn:microsoft.com/office/officeart/2005/8/layout/chevron2"/>
    <dgm:cxn modelId="{6A9526A4-B6B7-4E06-A756-35C51474296F}" type="presParOf" srcId="{A5640C4B-C5B0-4ADD-917F-C293EDAF1A0E}" destId="{FE8BF270-8C56-4FA5-B8E7-344242007B73}" srcOrd="4" destOrd="0" presId="urn:microsoft.com/office/officeart/2005/8/layout/chevron2"/>
    <dgm:cxn modelId="{7AF6AD6F-ABEC-4713-8992-9AD8B6F78DC4}" type="presParOf" srcId="{FE8BF270-8C56-4FA5-B8E7-344242007B73}" destId="{E5303495-38A4-42FF-93CB-ABCD83D09670}" srcOrd="0" destOrd="0" presId="urn:microsoft.com/office/officeart/2005/8/layout/chevron2"/>
    <dgm:cxn modelId="{67B07CCA-DF87-47ED-A3E6-C73D241D86B4}" type="presParOf" srcId="{FE8BF270-8C56-4FA5-B8E7-344242007B73}" destId="{40BC0CF5-FF76-429A-A25C-2E269D6493F4}" srcOrd="1" destOrd="0" presId="urn:microsoft.com/office/officeart/2005/8/layout/chevron2"/>
    <dgm:cxn modelId="{7FCA9821-E1E7-428D-8676-E81B1F3E12A2}" type="presParOf" srcId="{A5640C4B-C5B0-4ADD-917F-C293EDAF1A0E}" destId="{6396F77A-00E2-472D-9B5E-80093C88B17B}" srcOrd="5" destOrd="0" presId="urn:microsoft.com/office/officeart/2005/8/layout/chevron2"/>
    <dgm:cxn modelId="{66782BB8-42C0-472A-AED5-D1D7970F16FA}" type="presParOf" srcId="{A5640C4B-C5B0-4ADD-917F-C293EDAF1A0E}" destId="{C6DCD300-C58F-470A-8563-34C794CA87DD}" srcOrd="6" destOrd="0" presId="urn:microsoft.com/office/officeart/2005/8/layout/chevron2"/>
    <dgm:cxn modelId="{B256EEA8-1546-4569-83C3-AB87253C8246}" type="presParOf" srcId="{C6DCD300-C58F-470A-8563-34C794CA87DD}" destId="{5C131FEF-2199-436D-ABE0-C528D6CF0E64}" srcOrd="0" destOrd="0" presId="urn:microsoft.com/office/officeart/2005/8/layout/chevron2"/>
    <dgm:cxn modelId="{487D2D96-0B19-4EA0-A720-29A22BE41FB7}" type="presParOf" srcId="{C6DCD300-C58F-470A-8563-34C794CA87DD}" destId="{0E58B19B-F183-4037-BC80-7D5B11A2B89F}" srcOrd="1" destOrd="0" presId="urn:microsoft.com/office/officeart/2005/8/layout/chevron2"/>
    <dgm:cxn modelId="{69B0A6FC-5C2B-4594-A0C6-D3E326A6578C}" type="presParOf" srcId="{A5640C4B-C5B0-4ADD-917F-C293EDAF1A0E}" destId="{C0A44131-91A2-453F-B2BA-63D3C4C8790F}" srcOrd="7" destOrd="0" presId="urn:microsoft.com/office/officeart/2005/8/layout/chevron2"/>
    <dgm:cxn modelId="{35B7BB1B-7B8A-4E7B-8190-8EA64F3913EB}" type="presParOf" srcId="{A5640C4B-C5B0-4ADD-917F-C293EDAF1A0E}" destId="{A5A52E61-8602-4236-985B-35E11DC55D85}" srcOrd="8" destOrd="0" presId="urn:microsoft.com/office/officeart/2005/8/layout/chevron2"/>
    <dgm:cxn modelId="{97E3AAF6-6004-460F-82FE-6D4E3930EDB8}" type="presParOf" srcId="{A5A52E61-8602-4236-985B-35E11DC55D85}" destId="{E394EA43-5D83-44CC-9F00-BC42266BCFBF}" srcOrd="0" destOrd="0" presId="urn:microsoft.com/office/officeart/2005/8/layout/chevron2"/>
    <dgm:cxn modelId="{4B665D92-B78B-478C-B3BA-06BC9E9151B5}" type="presParOf" srcId="{A5A52E61-8602-4236-985B-35E11DC55D85}" destId="{E5547F42-A95A-46E3-91AE-9E9D1D48C721}" srcOrd="1" destOrd="0" presId="urn:microsoft.com/office/officeart/2005/8/layout/chevron2"/>
    <dgm:cxn modelId="{A4D85E05-3BE0-4273-9D8B-E5C091BAAF3B}" type="presParOf" srcId="{A5640C4B-C5B0-4ADD-917F-C293EDAF1A0E}" destId="{647EBD6A-F673-437B-AEAD-9DA7B18125F3}" srcOrd="9" destOrd="0" presId="urn:microsoft.com/office/officeart/2005/8/layout/chevron2"/>
    <dgm:cxn modelId="{917920C3-3F5E-4938-9F99-E73FF283D111}" type="presParOf" srcId="{A5640C4B-C5B0-4ADD-917F-C293EDAF1A0E}" destId="{BEABD319-619C-49EF-A7EC-FD20181CBEB7}" srcOrd="10" destOrd="0" presId="urn:microsoft.com/office/officeart/2005/8/layout/chevron2"/>
    <dgm:cxn modelId="{01C1D329-8C32-4E7E-BC0E-77576EE0E3DA}" type="presParOf" srcId="{BEABD319-619C-49EF-A7EC-FD20181CBEB7}" destId="{8DB9A1A9-C26D-4A8B-BC4E-C2146B6BB9B1}" srcOrd="0" destOrd="0" presId="urn:microsoft.com/office/officeart/2005/8/layout/chevron2"/>
    <dgm:cxn modelId="{51658E0F-4C21-43F8-AB16-9C03A9C607EC}" type="presParOf" srcId="{BEABD319-619C-49EF-A7EC-FD20181CBEB7}" destId="{A0F7B9C7-B399-4694-A1DB-630B8B26AA0B}" srcOrd="1" destOrd="0" presId="urn:microsoft.com/office/officeart/2005/8/layout/chevron2"/>
  </dgm:cxnLst>
  <dgm:bg/>
  <dgm:whole/>
</dgm:dataModel>
</file>

<file path=ppt/diagrams/data7.xml><?xml version="1.0" encoding="utf-8"?>
<dgm:dataModel xmlns:dgm="http://schemas.openxmlformats.org/drawingml/2006/diagram" xmlns:a="http://schemas.openxmlformats.org/drawingml/2006/main">
  <dgm:ptLst>
    <dgm:pt modelId="{E9550FBD-325B-49D3-AA4D-DF4A1E41214B}" type="doc">
      <dgm:prSet loTypeId="urn:microsoft.com/office/officeart/2005/8/layout/vList4#3" loCatId="list" qsTypeId="urn:microsoft.com/office/officeart/2005/8/quickstyle/simple1" qsCatId="simple" csTypeId="urn:microsoft.com/office/officeart/2005/8/colors/accent1_2" csCatId="accent1" phldr="1"/>
      <dgm:spPr/>
      <dgm:t>
        <a:bodyPr/>
        <a:lstStyle/>
        <a:p>
          <a:endParaRPr lang="en-US"/>
        </a:p>
      </dgm:t>
    </dgm:pt>
    <dgm:pt modelId="{B52B311F-234C-4A96-9629-58E0B054D3D1}">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2800" dirty="0" smtClean="0">
              <a:solidFill>
                <a:schemeClr val="bg1"/>
              </a:solidFill>
              <a:latin typeface="Sylfaen" pitchFamily="18" charset="0"/>
            </a:rPr>
            <a:t>Plant Protection data </a:t>
          </a:r>
          <a:endParaRPr lang="en-US" sz="2800" dirty="0">
            <a:solidFill>
              <a:schemeClr val="bg1"/>
            </a:solidFill>
            <a:latin typeface="Sylfaen" pitchFamily="18" charset="0"/>
          </a:endParaRPr>
        </a:p>
      </dgm:t>
    </dgm:pt>
    <dgm:pt modelId="{9A6F1CAB-E439-4EF0-A44A-2301CF99847A}" type="parTrans" cxnId="{C77C6907-23A4-4800-ADC3-38261579495F}">
      <dgm:prSet/>
      <dgm:spPr/>
      <dgm:t>
        <a:bodyPr/>
        <a:lstStyle/>
        <a:p>
          <a:endParaRPr lang="en-US" sz="2800">
            <a:latin typeface="Sylfaen" pitchFamily="18" charset="0"/>
          </a:endParaRPr>
        </a:p>
      </dgm:t>
    </dgm:pt>
    <dgm:pt modelId="{845F818A-FB53-485B-8A71-13119583A19F}" type="sibTrans" cxnId="{C77C6907-23A4-4800-ADC3-38261579495F}">
      <dgm:prSet/>
      <dgm:spPr/>
      <dgm:t>
        <a:bodyPr/>
        <a:lstStyle/>
        <a:p>
          <a:endParaRPr lang="en-US" sz="2800">
            <a:latin typeface="Sylfaen" pitchFamily="18" charset="0"/>
          </a:endParaRPr>
        </a:p>
      </dgm:t>
    </dgm:pt>
    <dgm:pt modelId="{F4595A33-7B4A-4E65-A9E5-134559CFEB55}" type="pres">
      <dgm:prSet presAssocID="{E9550FBD-325B-49D3-AA4D-DF4A1E41214B}" presName="linear" presStyleCnt="0">
        <dgm:presLayoutVars>
          <dgm:dir/>
          <dgm:resizeHandles val="exact"/>
        </dgm:presLayoutVars>
      </dgm:prSet>
      <dgm:spPr/>
      <dgm:t>
        <a:bodyPr/>
        <a:lstStyle/>
        <a:p>
          <a:endParaRPr lang="en-US"/>
        </a:p>
      </dgm:t>
    </dgm:pt>
    <dgm:pt modelId="{19CC73D1-7BB4-49B5-9384-92FFDAE3DE59}" type="pres">
      <dgm:prSet presAssocID="{B52B311F-234C-4A96-9629-58E0B054D3D1}" presName="comp" presStyleCnt="0"/>
      <dgm:spPr/>
    </dgm:pt>
    <dgm:pt modelId="{C6DFC878-AED8-4B3B-B2D1-4A807A0CCC99}" type="pres">
      <dgm:prSet presAssocID="{B52B311F-234C-4A96-9629-58E0B054D3D1}" presName="box" presStyleLbl="node1" presStyleIdx="0" presStyleCnt="1"/>
      <dgm:spPr/>
      <dgm:t>
        <a:bodyPr/>
        <a:lstStyle/>
        <a:p>
          <a:endParaRPr lang="en-US"/>
        </a:p>
      </dgm:t>
    </dgm:pt>
    <dgm:pt modelId="{8DEDCF93-B675-47CB-B37C-FE7993335057}" type="pres">
      <dgm:prSet presAssocID="{B52B311F-234C-4A96-9629-58E0B054D3D1}" presName="img" presStyleLbl="fgImgPlace1" presStyleIdx="0" presStyleCnt="1"/>
      <dgm:spPr>
        <a:blipFill rotWithShape="0">
          <a:blip xmlns:r="http://schemas.openxmlformats.org/officeDocument/2006/relationships" r:embed="rId1"/>
          <a:stretch>
            <a:fillRect/>
          </a:stretch>
        </a:blipFill>
      </dgm:spPr>
    </dgm:pt>
    <dgm:pt modelId="{4CA61F09-A441-4AAF-867D-C192ABC8CFF8}" type="pres">
      <dgm:prSet presAssocID="{B52B311F-234C-4A96-9629-58E0B054D3D1}" presName="text" presStyleLbl="node1" presStyleIdx="0" presStyleCnt="1">
        <dgm:presLayoutVars>
          <dgm:bulletEnabled val="1"/>
        </dgm:presLayoutVars>
      </dgm:prSet>
      <dgm:spPr/>
      <dgm:t>
        <a:bodyPr/>
        <a:lstStyle/>
        <a:p>
          <a:endParaRPr lang="en-US"/>
        </a:p>
      </dgm:t>
    </dgm:pt>
  </dgm:ptLst>
  <dgm:cxnLst>
    <dgm:cxn modelId="{E1654D54-9453-4E45-9C58-3DAC5ABA5774}" type="presOf" srcId="{B52B311F-234C-4A96-9629-58E0B054D3D1}" destId="{C6DFC878-AED8-4B3B-B2D1-4A807A0CCC99}" srcOrd="0" destOrd="0" presId="urn:microsoft.com/office/officeart/2005/8/layout/vList4#3"/>
    <dgm:cxn modelId="{6E539918-70DA-47D9-B6E3-4CC7EF7E0D42}" type="presOf" srcId="{E9550FBD-325B-49D3-AA4D-DF4A1E41214B}" destId="{F4595A33-7B4A-4E65-A9E5-134559CFEB55}" srcOrd="0" destOrd="0" presId="urn:microsoft.com/office/officeart/2005/8/layout/vList4#3"/>
    <dgm:cxn modelId="{30E718E5-9509-4B1B-9206-59EE891C791D}" type="presOf" srcId="{B52B311F-234C-4A96-9629-58E0B054D3D1}" destId="{4CA61F09-A441-4AAF-867D-C192ABC8CFF8}" srcOrd="1" destOrd="0" presId="urn:microsoft.com/office/officeart/2005/8/layout/vList4#3"/>
    <dgm:cxn modelId="{C77C6907-23A4-4800-ADC3-38261579495F}" srcId="{E9550FBD-325B-49D3-AA4D-DF4A1E41214B}" destId="{B52B311F-234C-4A96-9629-58E0B054D3D1}" srcOrd="0" destOrd="0" parTransId="{9A6F1CAB-E439-4EF0-A44A-2301CF99847A}" sibTransId="{845F818A-FB53-485B-8A71-13119583A19F}"/>
    <dgm:cxn modelId="{0A68B9F4-AEDC-42E9-B9C1-F1C231378BED}" type="presParOf" srcId="{F4595A33-7B4A-4E65-A9E5-134559CFEB55}" destId="{19CC73D1-7BB4-49B5-9384-92FFDAE3DE59}" srcOrd="0" destOrd="0" presId="urn:microsoft.com/office/officeart/2005/8/layout/vList4#3"/>
    <dgm:cxn modelId="{B6D97153-9F17-4466-9B7F-ECFE1E2466EE}" type="presParOf" srcId="{19CC73D1-7BB4-49B5-9384-92FFDAE3DE59}" destId="{C6DFC878-AED8-4B3B-B2D1-4A807A0CCC99}" srcOrd="0" destOrd="0" presId="urn:microsoft.com/office/officeart/2005/8/layout/vList4#3"/>
    <dgm:cxn modelId="{40E3987F-4DAF-4A92-951B-88CC322AB2B0}" type="presParOf" srcId="{19CC73D1-7BB4-49B5-9384-92FFDAE3DE59}" destId="{8DEDCF93-B675-47CB-B37C-FE7993335057}" srcOrd="1" destOrd="0" presId="urn:microsoft.com/office/officeart/2005/8/layout/vList4#3"/>
    <dgm:cxn modelId="{4ACC08D1-F1FA-43C2-86CB-6DB0A5F910CB}" type="presParOf" srcId="{19CC73D1-7BB4-49B5-9384-92FFDAE3DE59}" destId="{4CA61F09-A441-4AAF-867D-C192ABC8CFF8}" srcOrd="2" destOrd="0" presId="urn:microsoft.com/office/officeart/2005/8/layout/vList4#3"/>
  </dgm:cxnLst>
  <dgm:bg/>
  <dgm:whole/>
</dgm:dataModel>
</file>

<file path=ppt/diagrams/layout1.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3">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FB3DB-C301-4363-BFD1-C6CF010D5188}" type="datetimeFigureOut">
              <a:rPr lang="en-US" smtClean="0"/>
              <a:pPr/>
              <a:t>12/19/2018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13C1B3-1938-44CA-89AE-343ED072BB5A}"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DD8AA35-F172-4BC6-90EE-CFDDE87EC879}" type="slidenum">
              <a:rPr lang="en-US" smtClean="0"/>
              <a:pPr/>
              <a:t>74</a:t>
            </a:fld>
            <a:endParaRPr lang="en-US"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r>
              <a:rPr lang="en-US" smtClean="0"/>
              <a:t>Irrigated rice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marL="0" lvl="1" eaLnBrk="1" hangingPunct="1"/>
            <a:r>
              <a:rPr lang="en-US" b="1" smtClean="0">
                <a:solidFill>
                  <a:srgbClr val="0000CC"/>
                </a:solidFill>
                <a:cs typeface="Arial" charset="0"/>
              </a:rPr>
              <a:t>AESA establishs by observation of  the interaction between a crop and other biotic &amp; abiotic factors co-existing in the field.</a:t>
            </a:r>
          </a:p>
          <a:p>
            <a:pPr eaLnBrk="1" hangingPunct="1"/>
            <a:endParaRPr lang="en-US" smtClean="0"/>
          </a:p>
        </p:txBody>
      </p:sp>
      <p:sp>
        <p:nvSpPr>
          <p:cNvPr id="65540" name="Slide Number Placeholder 3"/>
          <p:cNvSpPr>
            <a:spLocks noGrp="1"/>
          </p:cNvSpPr>
          <p:nvPr>
            <p:ph type="sldNum" sz="quarter" idx="5"/>
          </p:nvPr>
        </p:nvSpPr>
        <p:spPr>
          <a:noFill/>
        </p:spPr>
        <p:txBody>
          <a:bodyPr/>
          <a:lstStyle/>
          <a:p>
            <a:fld id="{5FB153BB-E929-4EFF-B601-45EFA3B2ED5D}" type="slidenum">
              <a:rPr lang="en-US" smtClean="0"/>
              <a:pPr/>
              <a:t>146</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C4A101F2-329D-44C6-82E2-4CD03908EA3E}" type="slidenum">
              <a:rPr lang="en-US" smtClean="0"/>
              <a:pPr/>
              <a:t>149</a:t>
            </a:fld>
            <a:endParaRPr lang="en-US"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788E26A-0A63-44AC-A3B5-260D03336F74}" type="slidenum">
              <a:rPr lang="en-US" smtClean="0"/>
              <a:pPr/>
              <a:t>150</a:t>
            </a:fld>
            <a:endParaRPr lang="en-US"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4B23A7-9591-41C8-96EB-F5D485E3D907}" type="slidenum">
              <a:rPr lang="en-US" smtClean="0"/>
              <a:pPr/>
              <a:t>127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smtClean="0"/>
          </a:p>
        </p:txBody>
      </p:sp>
      <p:sp>
        <p:nvSpPr>
          <p:cNvPr id="58372" name="Slide Number Placeholder 3"/>
          <p:cNvSpPr>
            <a:spLocks noGrp="1"/>
          </p:cNvSpPr>
          <p:nvPr>
            <p:ph type="sldNum" sz="quarter" idx="5"/>
          </p:nvPr>
        </p:nvSpPr>
        <p:spPr>
          <a:noFill/>
        </p:spPr>
        <p:txBody>
          <a:bodyPr/>
          <a:lstStyle/>
          <a:p>
            <a:fld id="{9E65B265-FC0F-49FF-A3F9-4819EF21ECEC}" type="slidenum">
              <a:rPr lang="en-US" smtClean="0"/>
              <a:pPr/>
              <a:t>133</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i="1" smtClean="0"/>
          </a:p>
        </p:txBody>
      </p:sp>
      <p:sp>
        <p:nvSpPr>
          <p:cNvPr id="59396" name="Slide Number Placeholder 3"/>
          <p:cNvSpPr>
            <a:spLocks noGrp="1"/>
          </p:cNvSpPr>
          <p:nvPr>
            <p:ph type="sldNum" sz="quarter" idx="5"/>
          </p:nvPr>
        </p:nvSpPr>
        <p:spPr>
          <a:noFill/>
        </p:spPr>
        <p:txBody>
          <a:bodyPr/>
          <a:lstStyle/>
          <a:p>
            <a:fld id="{7DF2CCE8-786E-4F8E-A0CF-2B7F1D275844}" type="slidenum">
              <a:rPr lang="en-US" smtClean="0"/>
              <a:pPr/>
              <a:t>134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ECAC7A7-738E-4A07-BAEF-925807984255}" type="slidenum">
              <a:rPr lang="en-US" smtClean="0"/>
              <a:pPr/>
              <a:t>137</a:t>
            </a:fld>
            <a:endParaRPr lang="en-US"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6103F9B3-3260-4F50-B0EC-600B969EFC1B}" type="slidenum">
              <a:rPr lang="en-US" smtClean="0"/>
              <a:pPr/>
              <a:t>138</a:t>
            </a:fld>
            <a:endParaRPr 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smtClean="0"/>
          </a:p>
        </p:txBody>
      </p:sp>
      <p:sp>
        <p:nvSpPr>
          <p:cNvPr id="62468" name="Slide Number Placeholder 3"/>
          <p:cNvSpPr>
            <a:spLocks noGrp="1"/>
          </p:cNvSpPr>
          <p:nvPr>
            <p:ph type="sldNum" sz="quarter" idx="5"/>
          </p:nvPr>
        </p:nvSpPr>
        <p:spPr>
          <a:noFill/>
        </p:spPr>
        <p:txBody>
          <a:bodyPr/>
          <a:lstStyle/>
          <a:p>
            <a:fld id="{AE0F6ECC-61D4-480C-9BA0-BDE126DA3718}" type="slidenum">
              <a:rPr lang="en-US" smtClean="0"/>
              <a:pPr/>
              <a:t>141</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57EA16BF-49CB-46F4-AACD-46A30EDBCDEF}" type="slidenum">
              <a:rPr lang="en-US" smtClean="0"/>
              <a:pPr/>
              <a:t>142</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8C6C182-F3BF-4704-84DC-FD766B301B06}" type="slidenum">
              <a:rPr lang="en-US" smtClean="0"/>
              <a:pPr/>
              <a:t>144</a:t>
            </a:fld>
            <a:endParaRPr lang="en-US"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91A8849-4606-4604-AE29-915254A5718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ricehoppers.net/wp-content/uploads/2012/03/pic-2-flowers-on-bund.gi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ricehoppers.net/wp-content/uploads/2010/08/Impact-insecticides-on-herbivore-nat-enemy-in-rice-eco-Heong-Schoenly.pdf"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2.xml"/><Relationship Id="rId7" Type="http://schemas.openxmlformats.org/officeDocument/2006/relationships/image" Target="../media/image17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Data" Target="../diagrams/data3.xml"/><Relationship Id="rId7" Type="http://schemas.openxmlformats.org/officeDocument/2006/relationships/diagramData" Target="../diagrams/data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Colors" Target="../diagrams/colors4.xml"/><Relationship Id="rId4" Type="http://schemas.openxmlformats.org/officeDocument/2006/relationships/diagramLayout" Target="../diagrams/layout3.xml"/><Relationship Id="rId9" Type="http://schemas.openxmlformats.org/officeDocument/2006/relationships/diagramQuickStyle" Target="../diagrams/quickStyle4.xml"/></Relationships>
</file>

<file path=ppt/slides/_rels/slide135.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diagramLayout" Target="../diagrams/layout5.xml"/><Relationship Id="rId7" Type="http://schemas.openxmlformats.org/officeDocument/2006/relationships/diagramLayout" Target="../diagrams/layout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diagramColors" Target="../diagrams/colors6.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7.jpeg"/></Relationships>
</file>

<file path=ppt/slides/_rels/slide142.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0.jpeg"/></Relationships>
</file>

<file path=ppt/slides/_rels/slide145.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186.jpeg"/><Relationship Id="rId13" Type="http://schemas.openxmlformats.org/officeDocument/2006/relationships/image" Target="../media/image191.jpeg"/><Relationship Id="rId18" Type="http://schemas.openxmlformats.org/officeDocument/2006/relationships/image" Target="../media/image196.png"/><Relationship Id="rId26" Type="http://schemas.openxmlformats.org/officeDocument/2006/relationships/image" Target="../media/image203.jpeg"/><Relationship Id="rId3" Type="http://schemas.openxmlformats.org/officeDocument/2006/relationships/image" Target="../media/image182.png"/><Relationship Id="rId21" Type="http://schemas.openxmlformats.org/officeDocument/2006/relationships/image" Target="../media/image199.jpe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jpeg"/><Relationship Id="rId25" Type="http://schemas.openxmlformats.org/officeDocument/2006/relationships/image" Target="../media/image202.jpeg"/><Relationship Id="rId2" Type="http://schemas.openxmlformats.org/officeDocument/2006/relationships/notesSlide" Target="../notesSlides/notesSlide10.xml"/><Relationship Id="rId16" Type="http://schemas.openxmlformats.org/officeDocument/2006/relationships/image" Target="../media/image194.jpeg"/><Relationship Id="rId20" Type="http://schemas.openxmlformats.org/officeDocument/2006/relationships/image" Target="../media/image198.jpeg"/><Relationship Id="rId29" Type="http://schemas.openxmlformats.org/officeDocument/2006/relationships/image" Target="../media/image206.jpeg"/><Relationship Id="rId1" Type="http://schemas.openxmlformats.org/officeDocument/2006/relationships/slideLayout" Target="../slideLayouts/slideLayout7.xml"/><Relationship Id="rId6" Type="http://schemas.openxmlformats.org/officeDocument/2006/relationships/image" Target="../media/image184.jpeg"/><Relationship Id="rId11" Type="http://schemas.openxmlformats.org/officeDocument/2006/relationships/image" Target="../media/image189.png"/><Relationship Id="rId24" Type="http://schemas.openxmlformats.org/officeDocument/2006/relationships/image" Target="../media/image201.jpeg"/><Relationship Id="rId5" Type="http://schemas.openxmlformats.org/officeDocument/2006/relationships/image" Target="../media/image183.png"/><Relationship Id="rId15" Type="http://schemas.openxmlformats.org/officeDocument/2006/relationships/image" Target="../media/image193.jpeg"/><Relationship Id="rId23" Type="http://schemas.openxmlformats.org/officeDocument/2006/relationships/image" Target="../media/image200.jpeg"/><Relationship Id="rId28" Type="http://schemas.openxmlformats.org/officeDocument/2006/relationships/image" Target="../media/image205.jpeg"/><Relationship Id="rId10" Type="http://schemas.openxmlformats.org/officeDocument/2006/relationships/image" Target="../media/image188.jpeg"/><Relationship Id="rId19" Type="http://schemas.openxmlformats.org/officeDocument/2006/relationships/image" Target="../media/image197.jpeg"/><Relationship Id="rId4" Type="http://schemas.openxmlformats.org/officeDocument/2006/relationships/image" Target="../media/image94.jpeg"/><Relationship Id="rId9" Type="http://schemas.openxmlformats.org/officeDocument/2006/relationships/image" Target="../media/image187.jpeg"/><Relationship Id="rId14" Type="http://schemas.openxmlformats.org/officeDocument/2006/relationships/image" Target="../media/image192.jpeg"/><Relationship Id="rId22" Type="http://schemas.openxmlformats.org/officeDocument/2006/relationships/image" Target="../media/image72.jpeg"/><Relationship Id="rId27" Type="http://schemas.openxmlformats.org/officeDocument/2006/relationships/image" Target="../media/image204.jpeg"/><Relationship Id="rId30" Type="http://schemas.openxmlformats.org/officeDocument/2006/relationships/image" Target="../media/image207.jpeg"/></Relationships>
</file>

<file path=ppt/slides/_rels/slide147.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jpeg"/><Relationship Id="rId18" Type="http://schemas.openxmlformats.org/officeDocument/2006/relationships/image" Target="../media/image87.png"/><Relationship Id="rId26" Type="http://schemas.openxmlformats.org/officeDocument/2006/relationships/image" Target="../media/image95.jpeg"/><Relationship Id="rId3" Type="http://schemas.openxmlformats.org/officeDocument/2006/relationships/image" Target="../media/image72.jpeg"/><Relationship Id="rId21" Type="http://schemas.openxmlformats.org/officeDocument/2006/relationships/image" Target="../media/image90.jpeg"/><Relationship Id="rId7" Type="http://schemas.openxmlformats.org/officeDocument/2006/relationships/image" Target="../media/image76.jpeg"/><Relationship Id="rId12" Type="http://schemas.openxmlformats.org/officeDocument/2006/relationships/image" Target="../media/image81.jpeg"/><Relationship Id="rId17" Type="http://schemas.openxmlformats.org/officeDocument/2006/relationships/image" Target="../media/image86.png"/><Relationship Id="rId25" Type="http://schemas.openxmlformats.org/officeDocument/2006/relationships/image" Target="../media/image94.jpeg"/><Relationship Id="rId33" Type="http://schemas.openxmlformats.org/officeDocument/2006/relationships/image" Target="../media/image102.jpeg"/><Relationship Id="rId2" Type="http://schemas.openxmlformats.org/officeDocument/2006/relationships/image" Target="../media/image71.jpeg"/><Relationship Id="rId16" Type="http://schemas.openxmlformats.org/officeDocument/2006/relationships/image" Target="../media/image85.jpeg"/><Relationship Id="rId20" Type="http://schemas.openxmlformats.org/officeDocument/2006/relationships/image" Target="../media/image89.jpeg"/><Relationship Id="rId29" Type="http://schemas.openxmlformats.org/officeDocument/2006/relationships/image" Target="../media/image98.jpe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80.jpeg"/><Relationship Id="rId24" Type="http://schemas.openxmlformats.org/officeDocument/2006/relationships/image" Target="../media/image93.jpeg"/><Relationship Id="rId32" Type="http://schemas.openxmlformats.org/officeDocument/2006/relationships/image" Target="../media/image101.jpeg"/><Relationship Id="rId5" Type="http://schemas.openxmlformats.org/officeDocument/2006/relationships/image" Target="../media/image74.jpeg"/><Relationship Id="rId15" Type="http://schemas.openxmlformats.org/officeDocument/2006/relationships/image" Target="../media/image84.jpeg"/><Relationship Id="rId23" Type="http://schemas.openxmlformats.org/officeDocument/2006/relationships/image" Target="../media/image92.png"/><Relationship Id="rId28" Type="http://schemas.openxmlformats.org/officeDocument/2006/relationships/image" Target="../media/image97.jpeg"/><Relationship Id="rId10" Type="http://schemas.openxmlformats.org/officeDocument/2006/relationships/image" Target="../media/image79.jpeg"/><Relationship Id="rId19" Type="http://schemas.openxmlformats.org/officeDocument/2006/relationships/image" Target="../media/image88.png"/><Relationship Id="rId31" Type="http://schemas.openxmlformats.org/officeDocument/2006/relationships/image" Target="../media/image100.jpeg"/><Relationship Id="rId4" Type="http://schemas.openxmlformats.org/officeDocument/2006/relationships/image" Target="../media/image73.jpeg"/><Relationship Id="rId9" Type="http://schemas.openxmlformats.org/officeDocument/2006/relationships/image" Target="../media/image78.jpeg"/><Relationship Id="rId14" Type="http://schemas.openxmlformats.org/officeDocument/2006/relationships/image" Target="../media/image83.jpeg"/><Relationship Id="rId22" Type="http://schemas.openxmlformats.org/officeDocument/2006/relationships/image" Target="../media/image91.jpeg"/><Relationship Id="rId27" Type="http://schemas.openxmlformats.org/officeDocument/2006/relationships/image" Target="../media/image96.jpeg"/><Relationship Id="rId30" Type="http://schemas.openxmlformats.org/officeDocument/2006/relationships/image" Target="../media/image99.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jpe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jpeg"/><Relationship Id="rId18" Type="http://schemas.openxmlformats.org/officeDocument/2006/relationships/image" Target="../media/image87.png"/><Relationship Id="rId26" Type="http://schemas.openxmlformats.org/officeDocument/2006/relationships/image" Target="../media/image95.jpeg"/><Relationship Id="rId3" Type="http://schemas.openxmlformats.org/officeDocument/2006/relationships/image" Target="../media/image72.jpeg"/><Relationship Id="rId21" Type="http://schemas.openxmlformats.org/officeDocument/2006/relationships/image" Target="../media/image90.jpeg"/><Relationship Id="rId7" Type="http://schemas.openxmlformats.org/officeDocument/2006/relationships/image" Target="../media/image76.jpeg"/><Relationship Id="rId12" Type="http://schemas.openxmlformats.org/officeDocument/2006/relationships/image" Target="../media/image81.jpeg"/><Relationship Id="rId17" Type="http://schemas.openxmlformats.org/officeDocument/2006/relationships/image" Target="../media/image86.png"/><Relationship Id="rId25" Type="http://schemas.openxmlformats.org/officeDocument/2006/relationships/image" Target="../media/image94.jpeg"/><Relationship Id="rId33" Type="http://schemas.openxmlformats.org/officeDocument/2006/relationships/image" Target="../media/image102.jpeg"/><Relationship Id="rId2" Type="http://schemas.openxmlformats.org/officeDocument/2006/relationships/image" Target="../media/image71.jpeg"/><Relationship Id="rId16" Type="http://schemas.openxmlformats.org/officeDocument/2006/relationships/image" Target="../media/image85.jpeg"/><Relationship Id="rId20" Type="http://schemas.openxmlformats.org/officeDocument/2006/relationships/image" Target="../media/image89.jpeg"/><Relationship Id="rId29" Type="http://schemas.openxmlformats.org/officeDocument/2006/relationships/image" Target="../media/image98.jpe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80.jpeg"/><Relationship Id="rId24" Type="http://schemas.openxmlformats.org/officeDocument/2006/relationships/image" Target="../media/image93.jpeg"/><Relationship Id="rId32" Type="http://schemas.openxmlformats.org/officeDocument/2006/relationships/image" Target="../media/image101.jpeg"/><Relationship Id="rId5" Type="http://schemas.openxmlformats.org/officeDocument/2006/relationships/image" Target="../media/image74.jpeg"/><Relationship Id="rId15" Type="http://schemas.openxmlformats.org/officeDocument/2006/relationships/image" Target="../media/image84.jpeg"/><Relationship Id="rId23" Type="http://schemas.openxmlformats.org/officeDocument/2006/relationships/image" Target="../media/image92.png"/><Relationship Id="rId28" Type="http://schemas.openxmlformats.org/officeDocument/2006/relationships/image" Target="../media/image97.jpeg"/><Relationship Id="rId10" Type="http://schemas.openxmlformats.org/officeDocument/2006/relationships/image" Target="../media/image79.jpeg"/><Relationship Id="rId19" Type="http://schemas.openxmlformats.org/officeDocument/2006/relationships/image" Target="../media/image88.png"/><Relationship Id="rId31" Type="http://schemas.openxmlformats.org/officeDocument/2006/relationships/image" Target="../media/image100.jpeg"/><Relationship Id="rId4" Type="http://schemas.openxmlformats.org/officeDocument/2006/relationships/image" Target="../media/image73.jpeg"/><Relationship Id="rId9" Type="http://schemas.openxmlformats.org/officeDocument/2006/relationships/image" Target="../media/image78.jpeg"/><Relationship Id="rId14" Type="http://schemas.openxmlformats.org/officeDocument/2006/relationships/image" Target="../media/image83.jpeg"/><Relationship Id="rId22" Type="http://schemas.openxmlformats.org/officeDocument/2006/relationships/image" Target="../media/image91.jpeg"/><Relationship Id="rId27" Type="http://schemas.openxmlformats.org/officeDocument/2006/relationships/image" Target="../media/image96.jpeg"/><Relationship Id="rId30" Type="http://schemas.openxmlformats.org/officeDocument/2006/relationships/image" Target="../media/image99.jpeg"/></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219.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220.jpeg"/></Relationships>
</file>

<file path=ppt/slides/_rels/slide172.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2.xml"/><Relationship Id="rId5" Type="http://schemas.openxmlformats.org/officeDocument/2006/relationships/image" Target="../media/image223.jpeg"/><Relationship Id="rId4" Type="http://schemas.openxmlformats.org/officeDocument/2006/relationships/image" Target="../media/image66.jpeg"/></Relationships>
</file>

<file path=ppt/slides/_rels/slide173.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4.jpe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227.jpeg"/><Relationship Id="rId7" Type="http://schemas.openxmlformats.org/officeDocument/2006/relationships/image" Target="../media/image231.jpeg"/><Relationship Id="rId2" Type="http://schemas.openxmlformats.org/officeDocument/2006/relationships/image" Target="../media/image226.jpeg"/><Relationship Id="rId1" Type="http://schemas.openxmlformats.org/officeDocument/2006/relationships/slideLayout" Target="../slideLayouts/slideLayout4.xml"/><Relationship Id="rId6" Type="http://schemas.openxmlformats.org/officeDocument/2006/relationships/image" Target="../media/image230.jpeg"/><Relationship Id="rId5" Type="http://schemas.openxmlformats.org/officeDocument/2006/relationships/image" Target="../media/image229.jpeg"/><Relationship Id="rId4" Type="http://schemas.openxmlformats.org/officeDocument/2006/relationships/image" Target="../media/image228.jpeg"/></Relationships>
</file>

<file path=ppt/slides/_rels/slide175.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4.xml"/><Relationship Id="rId6" Type="http://schemas.openxmlformats.org/officeDocument/2006/relationships/image" Target="../media/image236.jpeg"/><Relationship Id="rId5" Type="http://schemas.openxmlformats.org/officeDocument/2006/relationships/image" Target="../media/image235.png"/><Relationship Id="rId4" Type="http://schemas.openxmlformats.org/officeDocument/2006/relationships/image" Target="../media/image234.jpeg"/></Relationships>
</file>

<file path=ppt/slides/_rels/slide176.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image" Target="../media/image237.jpeg"/><Relationship Id="rId1" Type="http://schemas.openxmlformats.org/officeDocument/2006/relationships/slideLayout" Target="../slideLayouts/slideLayout4.xml"/><Relationship Id="rId6" Type="http://schemas.openxmlformats.org/officeDocument/2006/relationships/image" Target="../media/image241.jpeg"/><Relationship Id="rId5" Type="http://schemas.openxmlformats.org/officeDocument/2006/relationships/image" Target="../media/image240.jpeg"/><Relationship Id="rId4" Type="http://schemas.openxmlformats.org/officeDocument/2006/relationships/image" Target="../media/image239.jpeg"/></Relationships>
</file>

<file path=ppt/slides/_rels/slide177.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242.png"/><Relationship Id="rId1" Type="http://schemas.openxmlformats.org/officeDocument/2006/relationships/slideLayout" Target="../slideLayouts/slideLayout7.xml"/><Relationship Id="rId4" Type="http://schemas.openxmlformats.org/officeDocument/2006/relationships/image" Target="../media/image244.jpeg"/></Relationships>
</file>

<file path=ppt/slides/_rels/slide178.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245.jpeg"/><Relationship Id="rId1" Type="http://schemas.openxmlformats.org/officeDocument/2006/relationships/slideLayout" Target="../slideLayouts/slideLayout4.xml"/><Relationship Id="rId4" Type="http://schemas.openxmlformats.org/officeDocument/2006/relationships/image" Target="../media/image247.jpeg"/></Relationships>
</file>

<file path=ppt/slides/_rels/slide179.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hyperlink" Target="http://ricehoppers.net/wp-content/uploads/2012/05/pic-2-detri.gi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hyperlink" Target="http://ricehoppers.net/wp-content/uploads/2012/05/Pic-EE-in-Vietnam.gif"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jpeg"/><Relationship Id="rId18" Type="http://schemas.openxmlformats.org/officeDocument/2006/relationships/image" Target="../media/image87.png"/><Relationship Id="rId26" Type="http://schemas.openxmlformats.org/officeDocument/2006/relationships/image" Target="../media/image95.jpeg"/><Relationship Id="rId3" Type="http://schemas.openxmlformats.org/officeDocument/2006/relationships/image" Target="../media/image72.jpeg"/><Relationship Id="rId21" Type="http://schemas.openxmlformats.org/officeDocument/2006/relationships/image" Target="../media/image90.jpeg"/><Relationship Id="rId7" Type="http://schemas.openxmlformats.org/officeDocument/2006/relationships/image" Target="../media/image76.jpeg"/><Relationship Id="rId12" Type="http://schemas.openxmlformats.org/officeDocument/2006/relationships/image" Target="../media/image81.jpeg"/><Relationship Id="rId17" Type="http://schemas.openxmlformats.org/officeDocument/2006/relationships/image" Target="../media/image86.png"/><Relationship Id="rId25" Type="http://schemas.openxmlformats.org/officeDocument/2006/relationships/image" Target="../media/image94.jpeg"/><Relationship Id="rId33" Type="http://schemas.openxmlformats.org/officeDocument/2006/relationships/image" Target="../media/image102.jpeg"/><Relationship Id="rId2" Type="http://schemas.openxmlformats.org/officeDocument/2006/relationships/image" Target="../media/image71.jpeg"/><Relationship Id="rId16" Type="http://schemas.openxmlformats.org/officeDocument/2006/relationships/image" Target="../media/image85.jpeg"/><Relationship Id="rId20" Type="http://schemas.openxmlformats.org/officeDocument/2006/relationships/image" Target="../media/image89.jpeg"/><Relationship Id="rId29" Type="http://schemas.openxmlformats.org/officeDocument/2006/relationships/image" Target="../media/image98.jpe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80.jpeg"/><Relationship Id="rId24" Type="http://schemas.openxmlformats.org/officeDocument/2006/relationships/image" Target="../media/image93.jpeg"/><Relationship Id="rId32" Type="http://schemas.openxmlformats.org/officeDocument/2006/relationships/image" Target="../media/image101.jpeg"/><Relationship Id="rId5" Type="http://schemas.openxmlformats.org/officeDocument/2006/relationships/image" Target="../media/image74.jpeg"/><Relationship Id="rId15" Type="http://schemas.openxmlformats.org/officeDocument/2006/relationships/image" Target="../media/image84.jpeg"/><Relationship Id="rId23" Type="http://schemas.openxmlformats.org/officeDocument/2006/relationships/image" Target="../media/image92.png"/><Relationship Id="rId28" Type="http://schemas.openxmlformats.org/officeDocument/2006/relationships/image" Target="../media/image97.jpeg"/><Relationship Id="rId10" Type="http://schemas.openxmlformats.org/officeDocument/2006/relationships/image" Target="../media/image79.jpeg"/><Relationship Id="rId19" Type="http://schemas.openxmlformats.org/officeDocument/2006/relationships/image" Target="../media/image88.png"/><Relationship Id="rId31" Type="http://schemas.openxmlformats.org/officeDocument/2006/relationships/image" Target="../media/image100.jpeg"/><Relationship Id="rId4" Type="http://schemas.openxmlformats.org/officeDocument/2006/relationships/image" Target="../media/image73.jpeg"/><Relationship Id="rId9" Type="http://schemas.openxmlformats.org/officeDocument/2006/relationships/image" Target="../media/image78.jpeg"/><Relationship Id="rId14" Type="http://schemas.openxmlformats.org/officeDocument/2006/relationships/image" Target="../media/image83.jpeg"/><Relationship Id="rId22" Type="http://schemas.openxmlformats.org/officeDocument/2006/relationships/image" Target="../media/image91.jpeg"/><Relationship Id="rId27" Type="http://schemas.openxmlformats.org/officeDocument/2006/relationships/image" Target="../media/image96.jpeg"/><Relationship Id="rId30" Type="http://schemas.openxmlformats.org/officeDocument/2006/relationships/image" Target="../media/image99.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5.xml"/><Relationship Id="rId5" Type="http://schemas.openxmlformats.org/officeDocument/2006/relationships/image" Target="../media/image113.jpeg"/><Relationship Id="rId4" Type="http://schemas.openxmlformats.org/officeDocument/2006/relationships/image" Target="../media/image112.jpeg"/></Relationships>
</file>

<file path=ppt/slides/_rels/slide6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6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knowledgebank.irri.org/images/stories/factsheet-leaffolder-1.jpg"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hyperlink" Target="http://ricehoppers.net/wp-content/uploads/2012/05/Pic-1-3-planks.gif"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1"/>
            <a:ext cx="8763000" cy="1447800"/>
          </a:xfrm>
        </p:spPr>
        <p:txBody>
          <a:bodyPr>
            <a:normAutofit fontScale="90000"/>
          </a:bodyPr>
          <a:lstStyle/>
          <a:p>
            <a:r>
              <a:rPr lang="en-IN" b="1" dirty="0" smtClean="0"/>
              <a:t>INNOVATIVE EXTENSION-ECOLOGICAL ENGINEERING PRACTICES</a:t>
            </a:r>
            <a:endParaRPr lang="en-IN" b="1" dirty="0"/>
          </a:p>
        </p:txBody>
      </p:sp>
      <p:sp>
        <p:nvSpPr>
          <p:cNvPr id="3" name="Subtitle 2"/>
          <p:cNvSpPr>
            <a:spLocks noGrp="1"/>
          </p:cNvSpPr>
          <p:nvPr>
            <p:ph type="subTitle" idx="1"/>
          </p:nvPr>
        </p:nvSpPr>
        <p:spPr/>
        <p:txBody>
          <a:bodyPr/>
          <a:lstStyle/>
          <a:p>
            <a:endParaRPr lang="en-IN" dirty="0"/>
          </a:p>
        </p:txBody>
      </p:sp>
      <p:pic>
        <p:nvPicPr>
          <p:cNvPr id="4" name="Picture 3" descr="http://ricehoppers.net/wp-content/uploads/2012/03/pic-2-flowers-on-bund.gif">
            <a:hlinkClick r:id="rId2"/>
          </p:cNvPr>
          <p:cNvPicPr/>
          <p:nvPr/>
        </p:nvPicPr>
        <p:blipFill>
          <a:blip r:embed="rId3"/>
          <a:srcRect/>
          <a:stretch>
            <a:fillRect/>
          </a:stretch>
        </p:blipFill>
        <p:spPr bwMode="auto">
          <a:xfrm>
            <a:off x="685800" y="1905000"/>
            <a:ext cx="7620000" cy="428625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Plank 1:  Moderated insecticide use – especially early in the season</a:t>
            </a:r>
            <a:r>
              <a:rPr lang="en-IN" dirty="0" smtClean="0"/>
              <a:t/>
            </a:r>
            <a:br>
              <a:rPr lang="en-IN" dirty="0" smtClean="0"/>
            </a:br>
            <a:endParaRPr lang="en-IN" dirty="0"/>
          </a:p>
        </p:txBody>
      </p:sp>
      <p:sp>
        <p:nvSpPr>
          <p:cNvPr id="3" name="Content Placeholder 2"/>
          <p:cNvSpPr>
            <a:spLocks noGrp="1"/>
          </p:cNvSpPr>
          <p:nvPr>
            <p:ph idx="1"/>
          </p:nvPr>
        </p:nvSpPr>
        <p:spPr/>
        <p:txBody>
          <a:bodyPr>
            <a:normAutofit fontScale="92500" lnSpcReduction="20000"/>
          </a:bodyPr>
          <a:lstStyle/>
          <a:p>
            <a:r>
              <a:rPr lang="en-IN" dirty="0" smtClean="0"/>
              <a:t>Early season insecticide applications in the first 40 days after sowing are known to have little or no effects on yields. They are generally applied as a prophylactic or to control leaf folders and </a:t>
            </a:r>
            <a:r>
              <a:rPr lang="en-IN" dirty="0" err="1" smtClean="0"/>
              <a:t>pyrethroids</a:t>
            </a:r>
            <a:r>
              <a:rPr lang="en-IN" dirty="0" smtClean="0"/>
              <a:t> and insecticides that have high toxicities to hymenopterans are typically used. Such sprays do more harm than good, by destroying natural enemies and the aquatic </a:t>
            </a:r>
            <a:r>
              <a:rPr lang="en-IN" dirty="0" err="1" smtClean="0"/>
              <a:t>detritivore</a:t>
            </a:r>
            <a:r>
              <a:rPr lang="en-IN" dirty="0" smtClean="0"/>
              <a:t> prey fauna. It has been shown that early sprays significantly decrease food chain lengths and disorganize predator-prey relationships (</a:t>
            </a:r>
            <a:r>
              <a:rPr lang="en-IN" u="sng" dirty="0" err="1" smtClean="0">
                <a:hlinkClick r:id="rId2"/>
              </a:rPr>
              <a:t>Heong</a:t>
            </a:r>
            <a:r>
              <a:rPr lang="en-IN" u="sng" dirty="0" smtClean="0">
                <a:hlinkClick r:id="rId2"/>
              </a:rPr>
              <a:t> and </a:t>
            </a:r>
            <a:r>
              <a:rPr lang="en-IN" u="sng" dirty="0" err="1" smtClean="0">
                <a:hlinkClick r:id="rId2"/>
              </a:rPr>
              <a:t>Schoenly</a:t>
            </a:r>
            <a:r>
              <a:rPr lang="en-IN" u="sng" dirty="0" smtClean="0">
                <a:hlinkClick r:id="rId2"/>
              </a:rPr>
              <a:t> 1998)</a:t>
            </a:r>
            <a:r>
              <a:rPr lang="en-IN" dirty="0" smtClean="0"/>
              <a:t>. </a:t>
            </a:r>
          </a:p>
          <a:p>
            <a:endParaRPr lang="en-IN"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1828800" y="914400"/>
            <a:ext cx="5029200" cy="5211763"/>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1752600" y="1524000"/>
            <a:ext cx="5791200" cy="42672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title"/>
          </p:nvPr>
        </p:nvSpPr>
        <p:spPr/>
        <p:txBody>
          <a:bodyPr/>
          <a:lstStyle/>
          <a:p>
            <a:pPr eaLnBrk="1" hangingPunct="1"/>
            <a:r>
              <a:rPr lang="en-US" smtClean="0"/>
              <a:t>Case worm</a:t>
            </a:r>
          </a:p>
        </p:txBody>
      </p:sp>
      <p:pic>
        <p:nvPicPr>
          <p:cNvPr id="5123" name="Picture 4" descr="2 P"/>
          <p:cNvPicPr>
            <a:picLocks noGrp="1" noChangeAspect="1" noChangeArrowheads="1"/>
          </p:cNvPicPr>
          <p:nvPr>
            <p:ph idx="1"/>
          </p:nvPr>
        </p:nvPicPr>
        <p:blipFill>
          <a:blip r:embed="rId2" cstate="print"/>
          <a:srcRect/>
          <a:stretch>
            <a:fillRect/>
          </a:stretch>
        </p:blipFill>
        <p:spPr>
          <a:xfrm>
            <a:off x="1905000" y="1765300"/>
            <a:ext cx="5638800" cy="3949700"/>
          </a:xfr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609601" y="838200"/>
            <a:ext cx="7772400" cy="5287963"/>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Brown Plant Hopper</a:t>
            </a:r>
          </a:p>
        </p:txBody>
      </p:sp>
      <p:pic>
        <p:nvPicPr>
          <p:cNvPr id="6147" name="Picture 4" descr="7 N"/>
          <p:cNvPicPr>
            <a:picLocks noGrp="1" noChangeAspect="1" noChangeArrowheads="1"/>
          </p:cNvPicPr>
          <p:nvPr>
            <p:ph idx="1"/>
          </p:nvPr>
        </p:nvPicPr>
        <p:blipFill>
          <a:blip r:embed="rId2" cstate="print"/>
          <a:srcRect/>
          <a:stretch>
            <a:fillRect/>
          </a:stretch>
        </p:blipFill>
        <p:spPr>
          <a:xfrm>
            <a:off x="2743200" y="1676400"/>
            <a:ext cx="2690813" cy="4059238"/>
          </a:xfr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828800" y="457200"/>
            <a:ext cx="4953000" cy="5626553"/>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90600" y="1066800"/>
            <a:ext cx="7391400" cy="5105400"/>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2023217" y="838200"/>
            <a:ext cx="5097565" cy="5287963"/>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Rice Hispa</a:t>
            </a:r>
          </a:p>
        </p:txBody>
      </p:sp>
      <p:pic>
        <p:nvPicPr>
          <p:cNvPr id="7171" name="Picture 4"/>
          <p:cNvPicPr>
            <a:picLocks noGrp="1" noChangeAspect="1" noChangeArrowheads="1"/>
          </p:cNvPicPr>
          <p:nvPr>
            <p:ph idx="1"/>
          </p:nvPr>
        </p:nvPicPr>
        <p:blipFill>
          <a:blip r:embed="rId2" cstate="print"/>
          <a:srcRect/>
          <a:stretch>
            <a:fillRect/>
          </a:stretch>
        </p:blipFill>
        <p:spPr>
          <a:xfrm>
            <a:off x="3240088" y="1600200"/>
            <a:ext cx="2255837" cy="3505200"/>
          </a:xfr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1447800" y="1295400"/>
            <a:ext cx="6248399" cy="4572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b="1" dirty="0" smtClean="0"/>
              <a:t/>
            </a:r>
            <a:br>
              <a:rPr lang="en-IN" sz="4000" b="1" dirty="0" smtClean="0"/>
            </a:br>
            <a:r>
              <a:rPr lang="en-IN" sz="4000" b="1" dirty="0" smtClean="0"/>
              <a:t>Plank 2:  Enhancement of generalist natural enemies – predator build up on </a:t>
            </a:r>
            <a:r>
              <a:rPr lang="en-IN" sz="4000" b="1" dirty="0" err="1" smtClean="0"/>
              <a:t>detritivore</a:t>
            </a:r>
            <a:r>
              <a:rPr lang="en-IN" sz="4000" b="1" dirty="0" smtClean="0"/>
              <a:t> prey</a:t>
            </a:r>
            <a:r>
              <a:rPr lang="en-IN" dirty="0" smtClean="0"/>
              <a:t/>
            </a:r>
            <a:br>
              <a:rPr lang="en-IN" dirty="0" smtClean="0"/>
            </a:br>
            <a:endParaRPr lang="en-IN" dirty="0"/>
          </a:p>
        </p:txBody>
      </p:sp>
      <p:pic>
        <p:nvPicPr>
          <p:cNvPr id="4" name="Picture 5" descr="ac834e10"/>
          <p:cNvPicPr>
            <a:picLocks noGrp="1" noChangeAspect="1" noChangeArrowheads="1"/>
          </p:cNvPicPr>
          <p:nvPr>
            <p:ph idx="1"/>
          </p:nvPr>
        </p:nvPicPr>
        <p:blipFill>
          <a:blip r:embed="rId2" cstate="print"/>
          <a:srcRect/>
          <a:stretch>
            <a:fillRect/>
          </a:stretch>
        </p:blipFill>
        <p:spPr bwMode="auto">
          <a:xfrm>
            <a:off x="457200" y="1797552"/>
            <a:ext cx="8229600" cy="4527048"/>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914400" y="914400"/>
            <a:ext cx="7467599" cy="5211763"/>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8"/>
          <p:cNvSpPr>
            <a:spLocks noGrp="1" noChangeArrowheads="1"/>
          </p:cNvSpPr>
          <p:nvPr>
            <p:ph type="title"/>
          </p:nvPr>
        </p:nvSpPr>
        <p:spPr/>
        <p:txBody>
          <a:bodyPr/>
          <a:lstStyle/>
          <a:p>
            <a:pPr eaLnBrk="1" hangingPunct="1"/>
            <a:r>
              <a:rPr lang="en-US" smtClean="0"/>
              <a:t>Green leaf Hopper</a:t>
            </a:r>
          </a:p>
        </p:txBody>
      </p:sp>
      <p:pic>
        <p:nvPicPr>
          <p:cNvPr id="8195" name="Picture 7"/>
          <p:cNvPicPr>
            <a:picLocks noGrp="1" noChangeAspect="1" noChangeArrowheads="1"/>
          </p:cNvPicPr>
          <p:nvPr>
            <p:ph idx="1"/>
          </p:nvPr>
        </p:nvPicPr>
        <p:blipFill>
          <a:blip r:embed="rId2" cstate="print"/>
          <a:srcRect/>
          <a:stretch>
            <a:fillRect/>
          </a:stretch>
        </p:blipFill>
        <p:spPr>
          <a:xfrm>
            <a:off x="3338513" y="2376488"/>
            <a:ext cx="2466975" cy="2971800"/>
          </a:xfr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2057400" y="838200"/>
            <a:ext cx="4876800" cy="5287963"/>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Climbing Cut Worm</a:t>
            </a:r>
            <a:endParaRPr lang="en-US" dirty="0"/>
          </a:p>
        </p:txBody>
      </p:sp>
      <p:pic>
        <p:nvPicPr>
          <p:cNvPr id="18434" name="Picture 2"/>
          <p:cNvPicPr>
            <a:picLocks noGrp="1" noChangeAspect="1" noChangeArrowheads="1"/>
          </p:cNvPicPr>
          <p:nvPr>
            <p:ph idx="4294967295"/>
          </p:nvPr>
        </p:nvPicPr>
        <p:blipFill>
          <a:blip r:embed="rId2"/>
          <a:srcRect/>
          <a:stretch>
            <a:fillRect/>
          </a:stretch>
        </p:blipFill>
        <p:spPr bwMode="auto">
          <a:xfrm>
            <a:off x="1143000" y="1295400"/>
            <a:ext cx="6705600" cy="4906963"/>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457200" y="990600"/>
            <a:ext cx="8229600" cy="510486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Bug</a:t>
            </a:r>
            <a:endParaRPr lang="en-US" dirty="0"/>
          </a:p>
        </p:txBody>
      </p:sp>
      <p:pic>
        <p:nvPicPr>
          <p:cNvPr id="1026" name="Picture 2"/>
          <p:cNvPicPr>
            <a:picLocks noChangeAspect="1" noChangeArrowheads="1"/>
          </p:cNvPicPr>
          <p:nvPr/>
        </p:nvPicPr>
        <p:blipFill>
          <a:blip r:embed="rId2"/>
          <a:srcRect/>
          <a:stretch>
            <a:fillRect/>
          </a:stretch>
        </p:blipFill>
        <p:spPr bwMode="auto">
          <a:xfrm>
            <a:off x="1600200" y="1447800"/>
            <a:ext cx="6019800" cy="4572000"/>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990600" y="1143000"/>
            <a:ext cx="7315199" cy="4983163"/>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1153583" y="609600"/>
            <a:ext cx="6847417" cy="5562600"/>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554691" y="990600"/>
            <a:ext cx="6034617" cy="5135563"/>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1066800" y="914400"/>
            <a:ext cx="7086600" cy="521176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0" y="228600"/>
            <a:ext cx="8610600" cy="1143000"/>
          </a:xfrm>
          <a:noFill/>
          <a:ln/>
        </p:spPr>
        <p:txBody>
          <a:bodyPr anchor="ctr">
            <a:normAutofit fontScale="90000"/>
          </a:bodyPr>
          <a:lstStyle/>
          <a:p>
            <a:r>
              <a:rPr lang="en-US" sz="3600" b="1" dirty="0">
                <a:latin typeface="Arial" charset="0"/>
                <a:cs typeface="Times New Roman" pitchFamily="18" charset="0"/>
              </a:rPr>
              <a:t>Rice has three separate pathways for energy supporting natural enemies</a:t>
            </a:r>
            <a:endParaRPr lang="en-US" sz="3600" dirty="0">
              <a:cs typeface="Times New Roman" pitchFamily="18" charset="0"/>
            </a:endParaRPr>
          </a:p>
        </p:txBody>
      </p:sp>
      <p:sp>
        <p:nvSpPr>
          <p:cNvPr id="9220" name="Text Box 4"/>
          <p:cNvSpPr txBox="1">
            <a:spLocks noChangeArrowheads="1"/>
          </p:cNvSpPr>
          <p:nvPr/>
        </p:nvSpPr>
        <p:spPr bwMode="auto">
          <a:xfrm>
            <a:off x="3048000" y="1676400"/>
            <a:ext cx="2362200" cy="646331"/>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NATURAL  ENEMIES</a:t>
            </a:r>
          </a:p>
        </p:txBody>
      </p:sp>
      <p:sp>
        <p:nvSpPr>
          <p:cNvPr id="9221" name="Text Box 5"/>
          <p:cNvSpPr txBox="1">
            <a:spLocks noChangeArrowheads="1"/>
          </p:cNvSpPr>
          <p:nvPr/>
        </p:nvSpPr>
        <p:spPr bwMode="auto">
          <a:xfrm>
            <a:off x="2895600" y="3657600"/>
            <a:ext cx="27432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DETRITIVORES</a:t>
            </a:r>
          </a:p>
        </p:txBody>
      </p:sp>
      <p:sp>
        <p:nvSpPr>
          <p:cNvPr id="9222" name="Text Box 6"/>
          <p:cNvSpPr txBox="1">
            <a:spLocks noChangeArrowheads="1"/>
          </p:cNvSpPr>
          <p:nvPr/>
        </p:nvSpPr>
        <p:spPr bwMode="auto">
          <a:xfrm>
            <a:off x="3276600" y="5638800"/>
            <a:ext cx="2286000" cy="646331"/>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ORGANIC  MATTER</a:t>
            </a:r>
          </a:p>
        </p:txBody>
      </p:sp>
      <p:sp>
        <p:nvSpPr>
          <p:cNvPr id="9223" name="Text Box 7"/>
          <p:cNvSpPr txBox="1">
            <a:spLocks noChangeArrowheads="1"/>
          </p:cNvSpPr>
          <p:nvPr/>
        </p:nvSpPr>
        <p:spPr bwMode="auto">
          <a:xfrm>
            <a:off x="228600" y="2667000"/>
            <a:ext cx="25908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HERBIVORES</a:t>
            </a:r>
          </a:p>
        </p:txBody>
      </p:sp>
      <p:sp>
        <p:nvSpPr>
          <p:cNvPr id="9224" name="Text Box 8"/>
          <p:cNvSpPr txBox="1">
            <a:spLocks noChangeArrowheads="1"/>
          </p:cNvSpPr>
          <p:nvPr/>
        </p:nvSpPr>
        <p:spPr bwMode="auto">
          <a:xfrm>
            <a:off x="228600" y="4648200"/>
            <a:ext cx="24384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RICE  PLANT</a:t>
            </a:r>
          </a:p>
        </p:txBody>
      </p:sp>
      <p:sp>
        <p:nvSpPr>
          <p:cNvPr id="9225" name="Text Box 9"/>
          <p:cNvSpPr txBox="1">
            <a:spLocks noChangeArrowheads="1"/>
          </p:cNvSpPr>
          <p:nvPr/>
        </p:nvSpPr>
        <p:spPr bwMode="auto">
          <a:xfrm>
            <a:off x="5791200" y="2743200"/>
            <a:ext cx="31242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FILTER-FEEDERS</a:t>
            </a:r>
          </a:p>
        </p:txBody>
      </p:sp>
      <p:sp>
        <p:nvSpPr>
          <p:cNvPr id="9226" name="Text Box 10"/>
          <p:cNvSpPr txBox="1">
            <a:spLocks noChangeArrowheads="1"/>
          </p:cNvSpPr>
          <p:nvPr/>
        </p:nvSpPr>
        <p:spPr bwMode="auto">
          <a:xfrm>
            <a:off x="5791200" y="4419600"/>
            <a:ext cx="3124200" cy="369332"/>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effectLst>
                  <a:outerShdw blurRad="38100" dist="38100" dir="2700000" algn="tl">
                    <a:srgbClr val="000000"/>
                  </a:outerShdw>
                </a:effectLst>
                <a:latin typeface="Arial" charset="0"/>
              </a:rPr>
              <a:t>MICRO-ORGANISM CYCLE</a:t>
            </a:r>
          </a:p>
        </p:txBody>
      </p:sp>
      <p:sp>
        <p:nvSpPr>
          <p:cNvPr id="9227" name="Oval 11"/>
          <p:cNvSpPr>
            <a:spLocks noChangeArrowheads="1"/>
          </p:cNvSpPr>
          <p:nvPr/>
        </p:nvSpPr>
        <p:spPr bwMode="auto">
          <a:xfrm>
            <a:off x="609600" y="5715000"/>
            <a:ext cx="1676400" cy="838200"/>
          </a:xfrm>
          <a:prstGeom prst="ellipse">
            <a:avLst/>
          </a:prstGeom>
          <a:gradFill rotWithShape="0">
            <a:gsLst>
              <a:gs pos="0">
                <a:srgbClr val="FFEFD1"/>
              </a:gs>
              <a:gs pos="64999">
                <a:srgbClr val="F0EBD5"/>
              </a:gs>
              <a:gs pos="100000">
                <a:srgbClr val="D1C39F"/>
              </a:gs>
            </a:gsLst>
            <a:path path="shape">
              <a:fillToRect l="50000" t="50000" r="50000" b="50000"/>
            </a:path>
          </a:gradFill>
          <a:ln w="9525">
            <a:solidFill>
              <a:schemeClr val="tx1"/>
            </a:solidFill>
            <a:round/>
            <a:headEnd/>
            <a:tailEnd/>
          </a:ln>
          <a:effectLst/>
        </p:spPr>
        <p:txBody>
          <a:bodyPr wrap="none" anchor="ctr"/>
          <a:lstStyle/>
          <a:p>
            <a:endParaRPr lang="en-US"/>
          </a:p>
        </p:txBody>
      </p:sp>
      <p:sp>
        <p:nvSpPr>
          <p:cNvPr id="9228" name="Rectangle 12"/>
          <p:cNvSpPr>
            <a:spLocks noChangeArrowheads="1"/>
          </p:cNvSpPr>
          <p:nvPr/>
        </p:nvSpPr>
        <p:spPr bwMode="auto">
          <a:xfrm>
            <a:off x="685800" y="5715000"/>
            <a:ext cx="1524000" cy="762000"/>
          </a:xfrm>
          <a:prstGeom prst="rect">
            <a:avLst/>
          </a:prstGeom>
          <a:noFill/>
          <a:ln w="9525">
            <a:noFill/>
            <a:miter lim="800000"/>
            <a:headEnd/>
            <a:tailEnd/>
          </a:ln>
          <a:effectLst/>
        </p:spPr>
        <p:txBody>
          <a:bodyPr anchor="ctr"/>
          <a:lstStyle/>
          <a:p>
            <a:pPr algn="ctr"/>
            <a:r>
              <a:rPr lang="en-US" b="1">
                <a:effectLst>
                  <a:outerShdw blurRad="38100" dist="38100" dir="2700000" algn="tl">
                    <a:srgbClr val="000000"/>
                  </a:outerShdw>
                </a:effectLst>
                <a:latin typeface="Arial" charset="0"/>
                <a:cs typeface="Times New Roman" pitchFamily="18" charset="0"/>
              </a:rPr>
              <a:t>Sunlight</a:t>
            </a:r>
            <a:endParaRPr lang="en-US">
              <a:cs typeface="Times New Roman" pitchFamily="18" charset="0"/>
            </a:endParaRPr>
          </a:p>
        </p:txBody>
      </p:sp>
      <p:sp>
        <p:nvSpPr>
          <p:cNvPr id="9229" name="Line 13"/>
          <p:cNvSpPr>
            <a:spLocks noChangeShapeType="1"/>
          </p:cNvSpPr>
          <p:nvPr/>
        </p:nvSpPr>
        <p:spPr bwMode="auto">
          <a:xfrm flipV="1">
            <a:off x="1371600" y="2057400"/>
            <a:ext cx="1676400" cy="609600"/>
          </a:xfrm>
          <a:prstGeom prst="line">
            <a:avLst/>
          </a:prstGeom>
          <a:noFill/>
          <a:ln w="76200">
            <a:solidFill>
              <a:schemeClr val="accent2"/>
            </a:solidFill>
            <a:round/>
            <a:headEnd/>
            <a:tailEnd type="triangle" w="med" len="med"/>
          </a:ln>
          <a:effectLst/>
        </p:spPr>
        <p:txBody>
          <a:bodyPr/>
          <a:lstStyle/>
          <a:p>
            <a:endParaRPr lang="en-US"/>
          </a:p>
        </p:txBody>
      </p:sp>
      <p:sp>
        <p:nvSpPr>
          <p:cNvPr id="9230" name="Line 14"/>
          <p:cNvSpPr>
            <a:spLocks noChangeShapeType="1"/>
          </p:cNvSpPr>
          <p:nvPr/>
        </p:nvSpPr>
        <p:spPr bwMode="auto">
          <a:xfrm>
            <a:off x="5410200" y="1981200"/>
            <a:ext cx="1905000" cy="762000"/>
          </a:xfrm>
          <a:prstGeom prst="line">
            <a:avLst/>
          </a:prstGeom>
          <a:noFill/>
          <a:ln w="76200">
            <a:solidFill>
              <a:schemeClr val="accent2"/>
            </a:solidFill>
            <a:round/>
            <a:headEnd type="triangle" w="med" len="med"/>
            <a:tailEnd/>
          </a:ln>
          <a:effectLst/>
        </p:spPr>
        <p:txBody>
          <a:bodyPr/>
          <a:lstStyle/>
          <a:p>
            <a:endParaRPr lang="en-US"/>
          </a:p>
        </p:txBody>
      </p:sp>
      <p:sp>
        <p:nvSpPr>
          <p:cNvPr id="9231" name="Line 15"/>
          <p:cNvSpPr>
            <a:spLocks noChangeShapeType="1"/>
          </p:cNvSpPr>
          <p:nvPr/>
        </p:nvSpPr>
        <p:spPr bwMode="auto">
          <a:xfrm>
            <a:off x="1447800" y="3124200"/>
            <a:ext cx="0" cy="1524000"/>
          </a:xfrm>
          <a:prstGeom prst="line">
            <a:avLst/>
          </a:prstGeom>
          <a:noFill/>
          <a:ln w="76200">
            <a:solidFill>
              <a:schemeClr val="accent2"/>
            </a:solidFill>
            <a:round/>
            <a:headEnd type="triangle" w="med" len="med"/>
            <a:tailEnd/>
          </a:ln>
          <a:effectLst/>
        </p:spPr>
        <p:txBody>
          <a:bodyPr/>
          <a:lstStyle/>
          <a:p>
            <a:endParaRPr lang="en-US"/>
          </a:p>
        </p:txBody>
      </p:sp>
      <p:sp>
        <p:nvSpPr>
          <p:cNvPr id="9232" name="Line 16"/>
          <p:cNvSpPr>
            <a:spLocks noChangeShapeType="1"/>
          </p:cNvSpPr>
          <p:nvPr/>
        </p:nvSpPr>
        <p:spPr bwMode="auto">
          <a:xfrm>
            <a:off x="7391400" y="3200400"/>
            <a:ext cx="0" cy="1219200"/>
          </a:xfrm>
          <a:prstGeom prst="line">
            <a:avLst/>
          </a:prstGeom>
          <a:noFill/>
          <a:ln w="76200">
            <a:solidFill>
              <a:schemeClr val="accent2"/>
            </a:solidFill>
            <a:round/>
            <a:headEnd type="triangle" w="med" len="med"/>
            <a:tailEnd/>
          </a:ln>
          <a:effectLst/>
        </p:spPr>
        <p:txBody>
          <a:bodyPr/>
          <a:lstStyle/>
          <a:p>
            <a:endParaRPr lang="en-US"/>
          </a:p>
        </p:txBody>
      </p:sp>
      <p:sp>
        <p:nvSpPr>
          <p:cNvPr id="9233" name="Line 17"/>
          <p:cNvSpPr>
            <a:spLocks noChangeShapeType="1"/>
          </p:cNvSpPr>
          <p:nvPr/>
        </p:nvSpPr>
        <p:spPr bwMode="auto">
          <a:xfrm>
            <a:off x="1524000" y="5029200"/>
            <a:ext cx="1752600" cy="1066800"/>
          </a:xfrm>
          <a:prstGeom prst="line">
            <a:avLst/>
          </a:prstGeom>
          <a:noFill/>
          <a:ln w="76200">
            <a:solidFill>
              <a:schemeClr val="accent2"/>
            </a:solidFill>
            <a:round/>
            <a:headEnd/>
            <a:tailEnd type="triangle" w="med" len="med"/>
          </a:ln>
          <a:effectLst/>
        </p:spPr>
        <p:txBody>
          <a:bodyPr/>
          <a:lstStyle/>
          <a:p>
            <a:endParaRPr lang="en-US"/>
          </a:p>
        </p:txBody>
      </p:sp>
      <p:sp>
        <p:nvSpPr>
          <p:cNvPr id="9234" name="Line 18"/>
          <p:cNvSpPr>
            <a:spLocks noChangeShapeType="1"/>
          </p:cNvSpPr>
          <p:nvPr/>
        </p:nvSpPr>
        <p:spPr bwMode="auto">
          <a:xfrm flipV="1">
            <a:off x="5562600" y="5257800"/>
            <a:ext cx="1828800" cy="838200"/>
          </a:xfrm>
          <a:prstGeom prst="line">
            <a:avLst/>
          </a:prstGeom>
          <a:noFill/>
          <a:ln w="76200">
            <a:solidFill>
              <a:schemeClr val="accent2"/>
            </a:solidFill>
            <a:round/>
            <a:headEnd/>
            <a:tailEnd type="triangle" w="med" len="med"/>
          </a:ln>
          <a:effectLst/>
        </p:spPr>
        <p:txBody>
          <a:bodyPr/>
          <a:lstStyle/>
          <a:p>
            <a:endParaRPr lang="en-US"/>
          </a:p>
        </p:txBody>
      </p:sp>
      <p:sp>
        <p:nvSpPr>
          <p:cNvPr id="9235" name="Line 19"/>
          <p:cNvSpPr>
            <a:spLocks noChangeShapeType="1"/>
          </p:cNvSpPr>
          <p:nvPr/>
        </p:nvSpPr>
        <p:spPr bwMode="auto">
          <a:xfrm flipV="1">
            <a:off x="1447800" y="5029200"/>
            <a:ext cx="0" cy="685800"/>
          </a:xfrm>
          <a:prstGeom prst="line">
            <a:avLst/>
          </a:prstGeom>
          <a:noFill/>
          <a:ln w="76200">
            <a:solidFill>
              <a:schemeClr val="accent2"/>
            </a:solidFill>
            <a:round/>
            <a:headEnd/>
            <a:tailEnd type="triangle" w="med" len="med"/>
          </a:ln>
          <a:effectLst/>
        </p:spPr>
        <p:txBody>
          <a:bodyPr/>
          <a:lstStyle/>
          <a:p>
            <a:endParaRPr lang="en-US"/>
          </a:p>
        </p:txBody>
      </p:sp>
      <p:sp>
        <p:nvSpPr>
          <p:cNvPr id="9236" name="Line 20"/>
          <p:cNvSpPr>
            <a:spLocks noChangeShapeType="1"/>
          </p:cNvSpPr>
          <p:nvPr/>
        </p:nvSpPr>
        <p:spPr bwMode="auto">
          <a:xfrm>
            <a:off x="4267200" y="2438400"/>
            <a:ext cx="0" cy="1219200"/>
          </a:xfrm>
          <a:prstGeom prst="line">
            <a:avLst/>
          </a:prstGeom>
          <a:noFill/>
          <a:ln w="76200">
            <a:solidFill>
              <a:schemeClr val="accent2"/>
            </a:solidFill>
            <a:round/>
            <a:headEnd type="triangle" w="med" len="med"/>
            <a:tailEnd/>
          </a:ln>
          <a:effectLst/>
        </p:spPr>
        <p:txBody>
          <a:bodyPr/>
          <a:lstStyle/>
          <a:p>
            <a:endParaRPr lang="en-US"/>
          </a:p>
        </p:txBody>
      </p:sp>
      <p:sp>
        <p:nvSpPr>
          <p:cNvPr id="9237" name="Line 21"/>
          <p:cNvSpPr>
            <a:spLocks noChangeShapeType="1"/>
          </p:cNvSpPr>
          <p:nvPr/>
        </p:nvSpPr>
        <p:spPr bwMode="auto">
          <a:xfrm>
            <a:off x="4267200" y="4114800"/>
            <a:ext cx="0" cy="1600200"/>
          </a:xfrm>
          <a:prstGeom prst="line">
            <a:avLst/>
          </a:prstGeom>
          <a:noFill/>
          <a:ln w="76200">
            <a:solidFill>
              <a:schemeClr val="accent2"/>
            </a:solidFill>
            <a:round/>
            <a:headEnd type="triangle" w="med" len="med"/>
            <a:tailEnd/>
          </a:ln>
          <a:effectLst/>
        </p:spPr>
        <p:txBody>
          <a:bodyPr/>
          <a:lstStyle/>
          <a:p>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idx="1"/>
          </p:nvPr>
        </p:nvPicPr>
        <p:blipFill>
          <a:blip r:embed="rId2" cstate="print"/>
          <a:srcRect/>
          <a:stretch>
            <a:fillRect/>
          </a:stretch>
        </p:blipFill>
        <p:spPr bwMode="auto">
          <a:xfrm>
            <a:off x="762000" y="838200"/>
            <a:ext cx="7543800" cy="5364163"/>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Documents and Settings\Anoop\My Documents\Insect photos\Plate Final 1 - 5.jpg"/>
          <p:cNvPicPr>
            <a:picLocks noChangeAspect="1" noChangeArrowheads="1"/>
          </p:cNvPicPr>
          <p:nvPr/>
        </p:nvPicPr>
        <p:blipFill>
          <a:blip r:embed="rId2" cstate="print"/>
          <a:srcRect/>
          <a:stretch>
            <a:fillRect/>
          </a:stretch>
        </p:blipFill>
        <p:spPr bwMode="auto">
          <a:xfrm>
            <a:off x="1447800" y="381000"/>
            <a:ext cx="6172200" cy="6248400"/>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0" y="1524000"/>
            <a:ext cx="9144000" cy="762000"/>
          </a:xfrm>
          <a:prstGeom prst="rect">
            <a:avLst/>
          </a:prstGeom>
          <a:noFill/>
          <a:ln w="9525">
            <a:noFill/>
            <a:miter lim="800000"/>
            <a:headEnd/>
            <a:tailEnd/>
          </a:ln>
          <a:effectLst/>
        </p:spPr>
        <p:txBody>
          <a:bodyPr anchor="ctr"/>
          <a:lstStyle/>
          <a:p>
            <a:pPr algn="ctr"/>
            <a:r>
              <a:rPr lang="en-US" sz="3200" b="1">
                <a:effectLst>
                  <a:outerShdw blurRad="38100" dist="38100" dir="2700000" algn="tl">
                    <a:srgbClr val="FFFFFF"/>
                  </a:outerShdw>
                </a:effectLst>
                <a:latin typeface="Arial" charset="0"/>
                <a:cs typeface="Times New Roman" pitchFamily="18" charset="0"/>
              </a:rPr>
              <a:t>Prior concepts of trophic (feeding or energy flow) relationships in rice ecosystem</a:t>
            </a:r>
          </a:p>
          <a:p>
            <a:pPr algn="ctr"/>
            <a:r>
              <a:rPr lang="en-US" sz="6600" b="1">
                <a:effectLst>
                  <a:outerShdw blurRad="38100" dist="38100" dir="2700000" algn="tl">
                    <a:srgbClr val="FFFFFF"/>
                  </a:outerShdw>
                </a:effectLst>
                <a:latin typeface="Arial" charset="0"/>
                <a:cs typeface="Times New Roman" pitchFamily="18" charset="0"/>
              </a:rPr>
              <a:t> </a:t>
            </a:r>
          </a:p>
          <a:p>
            <a:pPr algn="ctr"/>
            <a:endParaRPr lang="en-US" sz="6600" b="1">
              <a:solidFill>
                <a:schemeClr val="tx2"/>
              </a:solidFill>
              <a:effectLst>
                <a:outerShdw blurRad="38100" dist="38100" dir="2700000" algn="tl">
                  <a:srgbClr val="FFFFFF"/>
                </a:outerShdw>
              </a:effectLst>
              <a:latin typeface="Arial" charset="0"/>
              <a:cs typeface="Arial" charset="0"/>
            </a:endParaRPr>
          </a:p>
        </p:txBody>
      </p:sp>
      <p:sp>
        <p:nvSpPr>
          <p:cNvPr id="8196" name="Text Box 4"/>
          <p:cNvSpPr txBox="1">
            <a:spLocks noChangeArrowheads="1"/>
          </p:cNvSpPr>
          <p:nvPr/>
        </p:nvSpPr>
        <p:spPr bwMode="auto">
          <a:xfrm>
            <a:off x="685800" y="2057400"/>
            <a:ext cx="2514600" cy="579438"/>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PESTS</a:t>
            </a:r>
          </a:p>
        </p:txBody>
      </p:sp>
      <p:sp>
        <p:nvSpPr>
          <p:cNvPr id="8197" name="Text Box 5"/>
          <p:cNvSpPr txBox="1">
            <a:spLocks noChangeArrowheads="1"/>
          </p:cNvSpPr>
          <p:nvPr/>
        </p:nvSpPr>
        <p:spPr bwMode="auto">
          <a:xfrm>
            <a:off x="685800" y="3429000"/>
            <a:ext cx="2514600" cy="1066800"/>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RICE  PLANT</a:t>
            </a:r>
          </a:p>
        </p:txBody>
      </p:sp>
      <p:sp>
        <p:nvSpPr>
          <p:cNvPr id="8198" name="Text Box 6"/>
          <p:cNvSpPr txBox="1">
            <a:spLocks noChangeArrowheads="1"/>
          </p:cNvSpPr>
          <p:nvPr/>
        </p:nvSpPr>
        <p:spPr bwMode="auto">
          <a:xfrm>
            <a:off x="5410200" y="3429000"/>
            <a:ext cx="2819400" cy="1066800"/>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POTENTIAL PESTS</a:t>
            </a:r>
          </a:p>
        </p:txBody>
      </p:sp>
      <p:sp>
        <p:nvSpPr>
          <p:cNvPr id="8199" name="Text Box 7"/>
          <p:cNvSpPr txBox="1">
            <a:spLocks noChangeArrowheads="1"/>
          </p:cNvSpPr>
          <p:nvPr/>
        </p:nvSpPr>
        <p:spPr bwMode="auto">
          <a:xfrm>
            <a:off x="5410200" y="1828800"/>
            <a:ext cx="2819400" cy="1066800"/>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NATURAL  ENEMIES</a:t>
            </a:r>
          </a:p>
        </p:txBody>
      </p:sp>
      <p:sp>
        <p:nvSpPr>
          <p:cNvPr id="8200" name="Text Box 8"/>
          <p:cNvSpPr txBox="1">
            <a:spLocks noChangeArrowheads="1"/>
          </p:cNvSpPr>
          <p:nvPr/>
        </p:nvSpPr>
        <p:spPr bwMode="auto">
          <a:xfrm>
            <a:off x="5410200" y="5029200"/>
            <a:ext cx="2819400" cy="579438"/>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RICE  PLANT</a:t>
            </a:r>
          </a:p>
        </p:txBody>
      </p:sp>
      <p:sp>
        <p:nvSpPr>
          <p:cNvPr id="8201" name="Line 9"/>
          <p:cNvSpPr>
            <a:spLocks noChangeShapeType="1"/>
          </p:cNvSpPr>
          <p:nvPr/>
        </p:nvSpPr>
        <p:spPr bwMode="auto">
          <a:xfrm flipV="1">
            <a:off x="1905000" y="2590800"/>
            <a:ext cx="0" cy="914400"/>
          </a:xfrm>
          <a:prstGeom prst="line">
            <a:avLst/>
          </a:prstGeom>
          <a:noFill/>
          <a:ln w="76200">
            <a:solidFill>
              <a:srgbClr val="FF3300"/>
            </a:solidFill>
            <a:round/>
            <a:headEnd/>
            <a:tailEnd type="triangle" w="med" len="med"/>
          </a:ln>
          <a:effectLst/>
        </p:spPr>
        <p:txBody>
          <a:bodyPr/>
          <a:lstStyle/>
          <a:p>
            <a:endParaRPr lang="en-US"/>
          </a:p>
        </p:txBody>
      </p:sp>
      <p:sp>
        <p:nvSpPr>
          <p:cNvPr id="8202" name="Line 10"/>
          <p:cNvSpPr>
            <a:spLocks noChangeShapeType="1"/>
          </p:cNvSpPr>
          <p:nvPr/>
        </p:nvSpPr>
        <p:spPr bwMode="auto">
          <a:xfrm>
            <a:off x="6781800" y="2819400"/>
            <a:ext cx="0" cy="609600"/>
          </a:xfrm>
          <a:prstGeom prst="line">
            <a:avLst/>
          </a:prstGeom>
          <a:noFill/>
          <a:ln w="76200">
            <a:solidFill>
              <a:srgbClr val="FF3300"/>
            </a:solidFill>
            <a:round/>
            <a:headEnd type="triangle" w="med" len="med"/>
            <a:tailEnd/>
          </a:ln>
          <a:effectLst/>
        </p:spPr>
        <p:txBody>
          <a:bodyPr/>
          <a:lstStyle/>
          <a:p>
            <a:endParaRPr lang="en-US"/>
          </a:p>
        </p:txBody>
      </p:sp>
      <p:sp>
        <p:nvSpPr>
          <p:cNvPr id="8203" name="Line 11"/>
          <p:cNvSpPr>
            <a:spLocks noChangeShapeType="1"/>
          </p:cNvSpPr>
          <p:nvPr/>
        </p:nvSpPr>
        <p:spPr bwMode="auto">
          <a:xfrm>
            <a:off x="6781800" y="4419600"/>
            <a:ext cx="0" cy="685800"/>
          </a:xfrm>
          <a:prstGeom prst="line">
            <a:avLst/>
          </a:prstGeom>
          <a:noFill/>
          <a:ln w="76200">
            <a:solidFill>
              <a:srgbClr val="FF3300"/>
            </a:solidFill>
            <a:round/>
            <a:headEnd type="triangle" w="med" len="med"/>
            <a:tailEnd/>
          </a:ln>
          <a:effectLst/>
        </p:spPr>
        <p:txBody>
          <a:bodyPr/>
          <a:lstStyle/>
          <a:p>
            <a:endParaRPr lang="en-US"/>
          </a:p>
        </p:txBody>
      </p:sp>
      <p:sp>
        <p:nvSpPr>
          <p:cNvPr id="8204" name="Rectangle 12"/>
          <p:cNvSpPr>
            <a:spLocks noChangeArrowheads="1"/>
          </p:cNvSpPr>
          <p:nvPr/>
        </p:nvSpPr>
        <p:spPr bwMode="auto">
          <a:xfrm>
            <a:off x="4800600" y="5943600"/>
            <a:ext cx="3962400" cy="533400"/>
          </a:xfrm>
          <a:prstGeom prst="rect">
            <a:avLst/>
          </a:prstGeom>
          <a:noFill/>
          <a:ln w="9525">
            <a:noFill/>
            <a:miter lim="800000"/>
            <a:headEnd/>
            <a:tailEnd/>
          </a:ln>
          <a:effectLst/>
        </p:spPr>
        <p:txBody>
          <a:bodyPr anchor="ctr"/>
          <a:lstStyle/>
          <a:p>
            <a:pPr algn="ctr"/>
            <a:r>
              <a:rPr lang="en-US" sz="3200" b="1">
                <a:solidFill>
                  <a:schemeClr val="accent2"/>
                </a:solidFill>
                <a:effectLst>
                  <a:outerShdw blurRad="38100" dist="38100" dir="2700000" algn="tl">
                    <a:srgbClr val="FFFFFF"/>
                  </a:outerShdw>
                </a:effectLst>
                <a:latin typeface="Arial" charset="0"/>
                <a:cs typeface="Times New Roman" pitchFamily="18" charset="0"/>
              </a:rPr>
              <a:t>Traditional IPM concept</a:t>
            </a:r>
          </a:p>
        </p:txBody>
      </p:sp>
      <p:sp>
        <p:nvSpPr>
          <p:cNvPr id="8205" name="Rectangle 13"/>
          <p:cNvSpPr>
            <a:spLocks noChangeArrowheads="1"/>
          </p:cNvSpPr>
          <p:nvPr/>
        </p:nvSpPr>
        <p:spPr bwMode="auto">
          <a:xfrm>
            <a:off x="228600" y="4953000"/>
            <a:ext cx="3352800" cy="533400"/>
          </a:xfrm>
          <a:prstGeom prst="rect">
            <a:avLst/>
          </a:prstGeom>
          <a:noFill/>
          <a:ln w="9525">
            <a:noFill/>
            <a:miter lim="800000"/>
            <a:headEnd/>
            <a:tailEnd/>
          </a:ln>
          <a:effectLst/>
        </p:spPr>
        <p:txBody>
          <a:bodyPr anchor="ctr"/>
          <a:lstStyle/>
          <a:p>
            <a:pPr algn="ctr"/>
            <a:r>
              <a:rPr lang="en-US" sz="3200" b="1">
                <a:solidFill>
                  <a:schemeClr val="accent2"/>
                </a:solidFill>
                <a:effectLst>
                  <a:outerShdw blurRad="38100" dist="38100" dir="2700000" algn="tl">
                    <a:srgbClr val="FFFFFF"/>
                  </a:outerShdw>
                </a:effectLst>
                <a:latin typeface="Arial" charset="0"/>
                <a:cs typeface="Times New Roman" pitchFamily="18" charset="0"/>
              </a:rPr>
              <a:t>Pre-IPM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0-#ppt_w/2"/>
                                          </p:val>
                                        </p:tav>
                                        <p:tav tm="100000">
                                          <p:val>
                                            <p:strVal val="#ppt_x"/>
                                          </p:val>
                                        </p:tav>
                                      </p:tavLst>
                                    </p:anim>
                                    <p:anim calcmode="lin" valueType="num">
                                      <p:cBhvr additive="base">
                                        <p:cTn id="8" dur="500" fill="hold"/>
                                        <p:tgtEl>
                                          <p:spTgt spid="81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2514600"/>
          </a:xfrm>
        </p:spPr>
        <p:txBody>
          <a:bodyPr>
            <a:noAutofit/>
          </a:bodyPr>
          <a:lstStyle/>
          <a:p>
            <a:pPr algn="just">
              <a:lnSpc>
                <a:spcPct val="150000"/>
              </a:lnSpc>
              <a:buNone/>
            </a:pPr>
            <a:r>
              <a:rPr lang="en-US" dirty="0" smtClean="0"/>
              <a:t>AESA – Help to increase the awareness and understanding of the farmers about their field and cultivation, beyond controlling pests.</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Agro ecosystem analysis (AESA)</a:t>
            </a:r>
            <a:endParaRPr lang="en-US" sz="4800" dirty="0"/>
          </a:p>
        </p:txBody>
      </p:sp>
      <p:sp>
        <p:nvSpPr>
          <p:cNvPr id="3" name="Content Placeholder 2"/>
          <p:cNvSpPr>
            <a:spLocks noGrp="1"/>
          </p:cNvSpPr>
          <p:nvPr>
            <p:ph idx="1"/>
          </p:nvPr>
        </p:nvSpPr>
        <p:spPr/>
        <p:txBody>
          <a:bodyPr>
            <a:normAutofit fontScale="85000" lnSpcReduction="20000"/>
          </a:bodyPr>
          <a:lstStyle/>
          <a:p>
            <a:pPr marL="514350" indent="-514350" algn="just">
              <a:buAutoNum type="arabicPeriod"/>
            </a:pPr>
            <a:r>
              <a:rPr lang="en-US" dirty="0" smtClean="0"/>
              <a:t>The trainees are </a:t>
            </a:r>
            <a:r>
              <a:rPr lang="en-US" dirty="0" err="1" smtClean="0"/>
              <a:t>devided</a:t>
            </a:r>
            <a:r>
              <a:rPr lang="en-US" dirty="0" smtClean="0"/>
              <a:t> in to different groups of five participants each</a:t>
            </a:r>
          </a:p>
          <a:p>
            <a:pPr marL="514350" indent="-514350" algn="just">
              <a:buAutoNum type="arabicPeriod"/>
            </a:pPr>
            <a:r>
              <a:rPr lang="en-US" dirty="0" smtClean="0"/>
              <a:t>Collect pest and natural enemies from the field by the trainees using hand nets</a:t>
            </a:r>
          </a:p>
          <a:p>
            <a:pPr marL="514350" indent="-514350" algn="just">
              <a:buAutoNum type="arabicPeriod"/>
            </a:pPr>
            <a:r>
              <a:rPr lang="en-US" dirty="0" smtClean="0"/>
              <a:t>Record pests natural enemies, disease symptoms etc from 20 hills of rice plants selected at random</a:t>
            </a:r>
          </a:p>
          <a:p>
            <a:pPr marL="514350" indent="-514350" algn="just">
              <a:buAutoNum type="arabicPeriod"/>
            </a:pPr>
            <a:r>
              <a:rPr lang="en-US" dirty="0" smtClean="0"/>
              <a:t>Observe weather condition of the day, general condition of the crop, water level, weed status etc.</a:t>
            </a:r>
          </a:p>
          <a:p>
            <a:pPr marL="514350" indent="-514350" algn="just">
              <a:buAutoNum type="arabicPeriod"/>
            </a:pPr>
            <a:r>
              <a:rPr lang="en-US" dirty="0" smtClean="0"/>
              <a:t>Collected specimens are transferred and killed with chloroform</a:t>
            </a:r>
          </a:p>
          <a:p>
            <a:pPr marL="514350" indent="-514350" algn="just">
              <a:buAutoNum type="arabicPeriod"/>
            </a:pPr>
            <a:r>
              <a:rPr lang="en-US" dirty="0" smtClean="0"/>
              <a:t>Sort out the specimens into pests and natural enemies and record.</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Autofit/>
          </a:bodyPr>
          <a:lstStyle/>
          <a:p>
            <a:r>
              <a:rPr lang="en-US" dirty="0" smtClean="0"/>
              <a:t>Compilation of data, preparation and presentation of AESA chart</a:t>
            </a:r>
            <a:endParaRPr lang="en-US" dirty="0"/>
          </a:p>
        </p:txBody>
      </p:sp>
      <p:sp>
        <p:nvSpPr>
          <p:cNvPr id="3" name="Content Placeholder 2"/>
          <p:cNvSpPr>
            <a:spLocks noGrp="1"/>
          </p:cNvSpPr>
          <p:nvPr>
            <p:ph idx="1"/>
          </p:nvPr>
        </p:nvSpPr>
        <p:spPr>
          <a:xfrm>
            <a:off x="457200" y="1295400"/>
            <a:ext cx="8382000" cy="5410200"/>
          </a:xfrm>
        </p:spPr>
        <p:txBody>
          <a:bodyPr>
            <a:normAutofit fontScale="70000" lnSpcReduction="20000"/>
          </a:bodyPr>
          <a:lstStyle/>
          <a:p>
            <a:pPr marL="514350" indent="-514350" algn="just">
              <a:buAutoNum type="arabicPeriod"/>
            </a:pPr>
            <a:r>
              <a:rPr lang="en-US" dirty="0" smtClean="0"/>
              <a:t>Preparation AESA chart by each group</a:t>
            </a:r>
          </a:p>
          <a:p>
            <a:pPr marL="514350" indent="-514350" algn="just">
              <a:buAutoNum type="arabicPeriod"/>
            </a:pPr>
            <a:r>
              <a:rPr lang="en-US" dirty="0" smtClean="0"/>
              <a:t>Draw a rice plant at its present stage as observed in the field on the drawing sheet</a:t>
            </a:r>
          </a:p>
          <a:p>
            <a:pPr marL="514350" indent="-514350" algn="just">
              <a:buAutoNum type="arabicPeriod"/>
            </a:pPr>
            <a:r>
              <a:rPr lang="en-US" dirty="0" smtClean="0"/>
              <a:t>List out the pests present in the field on the top left hand side and natural enemies on the right hand side of the drawing sheet</a:t>
            </a:r>
          </a:p>
          <a:p>
            <a:pPr marL="514350" indent="-514350" algn="just">
              <a:buAutoNum type="arabicPeriod"/>
            </a:pPr>
            <a:r>
              <a:rPr lang="en-US" dirty="0" smtClean="0"/>
              <a:t>Work out the pest defender ration (P:D) and write in the centre of the drawing sheet</a:t>
            </a:r>
          </a:p>
          <a:p>
            <a:pPr marL="514350" indent="-514350" algn="just">
              <a:buAutoNum type="arabicPeriod"/>
            </a:pPr>
            <a:r>
              <a:rPr lang="en-US" dirty="0" smtClean="0"/>
              <a:t>Write details regarding weather condition, general condition of the crop, water level, disease incidence, weed status etc. in the lower corner of the right hand side</a:t>
            </a:r>
          </a:p>
          <a:p>
            <a:pPr marL="514350" indent="-514350" algn="just">
              <a:buAutoNum type="arabicPeriod"/>
            </a:pPr>
            <a:r>
              <a:rPr lang="en-US" dirty="0" smtClean="0"/>
              <a:t>Draw recommendations based on the details collected and record in the left hand side of the drawing sheet.</a:t>
            </a:r>
          </a:p>
          <a:p>
            <a:pPr marL="514350" indent="-514350" algn="just">
              <a:buAutoNum type="arabicPeriod"/>
            </a:pPr>
            <a:r>
              <a:rPr lang="en-US" dirty="0" smtClean="0"/>
              <a:t>Display the AESA chart and present the details of agro eco system analysis by the leader of each group.</a:t>
            </a:r>
          </a:p>
          <a:p>
            <a:pPr marL="514350" indent="-514350" algn="just">
              <a:buAutoNum type="arabicPeriod"/>
            </a:pPr>
            <a:r>
              <a:rPr lang="en-US" dirty="0" smtClean="0"/>
              <a:t>Discuss with the members of other groups and give concrete suggestions on the various activities to be carried out immediately in the field.</a:t>
            </a: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419600"/>
          </a:xfrm>
        </p:spPr>
        <p:txBody>
          <a:bodyPr/>
          <a:lstStyle/>
          <a:p>
            <a:pPr>
              <a:buNone/>
            </a:pPr>
            <a:r>
              <a:rPr lang="en-US" dirty="0" smtClean="0"/>
              <a:t>In farmer field schools –</a:t>
            </a:r>
          </a:p>
          <a:p>
            <a:pPr lvl="1" algn="just"/>
            <a:r>
              <a:rPr lang="en-US" dirty="0" smtClean="0"/>
              <a:t>Weekly monitoring all the factors governing good growth of the crop and high yield.  They may observe weather parameters, general condition of the crop, insect pests, natural enemies, disease incidence, water status, soil conditions and weed status.</a:t>
            </a:r>
          </a:p>
          <a:p>
            <a:pPr lvl="1" algn="just"/>
            <a:r>
              <a:rPr lang="en-US" dirty="0" smtClean="0"/>
              <a:t>Based on the observation they will discuss and </a:t>
            </a:r>
            <a:r>
              <a:rPr lang="en-US" dirty="0" err="1" smtClean="0"/>
              <a:t>finalise</a:t>
            </a:r>
            <a:r>
              <a:rPr lang="en-US" dirty="0" smtClean="0"/>
              <a:t> recommendations for the coming week.</a:t>
            </a:r>
          </a:p>
          <a:p>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a:xfrm>
            <a:off x="304800" y="2209801"/>
            <a:ext cx="2514600" cy="4495799"/>
          </a:xfrm>
        </p:spPr>
        <p:txBody>
          <a:bodyPr>
            <a:normAutofit fontScale="47500" lnSpcReduction="20000"/>
          </a:bodyPr>
          <a:lstStyle/>
          <a:p>
            <a:r>
              <a:rPr lang="en-US" sz="3300" b="1" u="sng" dirty="0" smtClean="0"/>
              <a:t>Pests</a:t>
            </a:r>
          </a:p>
          <a:p>
            <a:pPr>
              <a:buNone/>
            </a:pPr>
            <a:r>
              <a:rPr lang="en-US" sz="3300" dirty="0" err="1" smtClean="0"/>
              <a:t>Stemborer</a:t>
            </a:r>
            <a:r>
              <a:rPr lang="en-US" sz="3300" dirty="0" smtClean="0"/>
              <a:t>	-	7</a:t>
            </a:r>
          </a:p>
          <a:p>
            <a:pPr>
              <a:buNone/>
            </a:pPr>
            <a:r>
              <a:rPr lang="en-US" sz="3300" dirty="0" smtClean="0"/>
              <a:t>BPH – 		11</a:t>
            </a:r>
          </a:p>
          <a:p>
            <a:pPr>
              <a:buNone/>
            </a:pPr>
            <a:r>
              <a:rPr lang="en-US" sz="3300" dirty="0" err="1" smtClean="0"/>
              <a:t>Leafroller</a:t>
            </a:r>
            <a:r>
              <a:rPr lang="en-US" sz="3300" dirty="0" smtClean="0"/>
              <a:t> –	 2</a:t>
            </a:r>
          </a:p>
          <a:p>
            <a:pPr>
              <a:buNone/>
            </a:pPr>
            <a:r>
              <a:rPr lang="en-US" sz="3300" dirty="0" smtClean="0"/>
              <a:t>Gall fly – 		4</a:t>
            </a:r>
          </a:p>
          <a:p>
            <a:pPr>
              <a:buNone/>
            </a:pPr>
            <a:r>
              <a:rPr lang="en-US" sz="3300" dirty="0" smtClean="0"/>
              <a:t>Green </a:t>
            </a:r>
            <a:r>
              <a:rPr lang="en-US" sz="3300" dirty="0" err="1" smtClean="0"/>
              <a:t>Jassid</a:t>
            </a:r>
            <a:r>
              <a:rPr lang="en-US" sz="3300" dirty="0" smtClean="0"/>
              <a:t> – 	</a:t>
            </a:r>
            <a:r>
              <a:rPr lang="en-US" sz="3300" u="sng" dirty="0" smtClean="0"/>
              <a:t>5</a:t>
            </a:r>
          </a:p>
          <a:p>
            <a:pPr>
              <a:buNone/>
            </a:pPr>
            <a:r>
              <a:rPr lang="en-US" sz="3300" dirty="0" smtClean="0"/>
              <a:t>Total -          	29</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b="1" u="sng" dirty="0" smtClean="0"/>
              <a:t>Recommendations</a:t>
            </a:r>
          </a:p>
          <a:p>
            <a:pPr>
              <a:buNone/>
            </a:pPr>
            <a:endParaRPr lang="en-US" dirty="0" smtClean="0"/>
          </a:p>
          <a:p>
            <a:pPr>
              <a:buNone/>
            </a:pPr>
            <a:r>
              <a:rPr lang="en-US" dirty="0" smtClean="0"/>
              <a:t>Taking all Parameters into</a:t>
            </a:r>
          </a:p>
          <a:p>
            <a:pPr>
              <a:buNone/>
            </a:pPr>
            <a:r>
              <a:rPr lang="en-US" dirty="0" smtClean="0"/>
              <a:t>consideration and decide the </a:t>
            </a:r>
          </a:p>
          <a:p>
            <a:pPr>
              <a:buNone/>
            </a:pPr>
            <a:r>
              <a:rPr lang="en-US" dirty="0" smtClean="0"/>
              <a:t>farm operations to be </a:t>
            </a:r>
          </a:p>
          <a:p>
            <a:pPr>
              <a:buNone/>
            </a:pPr>
            <a:r>
              <a:rPr lang="en-US" dirty="0" smtClean="0"/>
              <a:t>conducted immediately in the </a:t>
            </a:r>
          </a:p>
          <a:p>
            <a:pPr>
              <a:buNone/>
            </a:pPr>
            <a:r>
              <a:rPr lang="en-US" dirty="0" smtClean="0"/>
              <a:t>field and record as </a:t>
            </a:r>
          </a:p>
          <a:p>
            <a:pPr>
              <a:buNone/>
            </a:pPr>
            <a:r>
              <a:rPr lang="en-US" dirty="0" smtClean="0"/>
              <a:t>recommendations. </a:t>
            </a:r>
            <a:endParaRPr lang="en-US" dirty="0"/>
          </a:p>
        </p:txBody>
      </p:sp>
      <p:sp>
        <p:nvSpPr>
          <p:cNvPr id="11" name="Content Placeholder 10"/>
          <p:cNvSpPr>
            <a:spLocks noGrp="1"/>
          </p:cNvSpPr>
          <p:nvPr>
            <p:ph sz="half" idx="2"/>
          </p:nvPr>
        </p:nvSpPr>
        <p:spPr>
          <a:xfrm>
            <a:off x="6400800" y="2133600"/>
            <a:ext cx="2438400" cy="4419600"/>
          </a:xfrm>
        </p:spPr>
        <p:txBody>
          <a:bodyPr>
            <a:normAutofit fontScale="47500" lnSpcReduction="20000"/>
          </a:bodyPr>
          <a:lstStyle/>
          <a:p>
            <a:r>
              <a:rPr lang="en-US" sz="3400" b="1" u="sng" dirty="0" smtClean="0"/>
              <a:t>Natural Enemies</a:t>
            </a:r>
          </a:p>
          <a:p>
            <a:pPr>
              <a:buNone/>
            </a:pPr>
            <a:r>
              <a:rPr lang="en-US" sz="3400" dirty="0" smtClean="0"/>
              <a:t>Spider -		4</a:t>
            </a:r>
          </a:p>
          <a:p>
            <a:pPr>
              <a:buNone/>
            </a:pPr>
            <a:r>
              <a:rPr lang="en-US" sz="3400" dirty="0" smtClean="0"/>
              <a:t>Damselfly -	2</a:t>
            </a:r>
          </a:p>
          <a:p>
            <a:pPr>
              <a:buNone/>
            </a:pPr>
            <a:r>
              <a:rPr lang="en-US" sz="3400" dirty="0" err="1" smtClean="0"/>
              <a:t>Cyrtorhinus</a:t>
            </a:r>
            <a:r>
              <a:rPr lang="en-US" sz="3400" dirty="0" smtClean="0"/>
              <a:t> – 	2</a:t>
            </a:r>
          </a:p>
          <a:p>
            <a:pPr>
              <a:buNone/>
            </a:pPr>
            <a:r>
              <a:rPr lang="en-US" sz="3400" dirty="0" smtClean="0"/>
              <a:t>Lady bird beetle – 	</a:t>
            </a:r>
            <a:r>
              <a:rPr lang="en-US" sz="3400" u="sng" dirty="0" smtClean="0"/>
              <a:t>2</a:t>
            </a:r>
          </a:p>
          <a:p>
            <a:pPr>
              <a:buNone/>
            </a:pPr>
            <a:r>
              <a:rPr lang="en-US" sz="3400" dirty="0" smtClean="0"/>
              <a:t>Total  -                          10</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sz="3400" dirty="0" smtClean="0"/>
              <a:t>Weather</a:t>
            </a:r>
          </a:p>
          <a:p>
            <a:pPr>
              <a:buNone/>
            </a:pPr>
            <a:r>
              <a:rPr lang="en-US" sz="3400" dirty="0" smtClean="0"/>
              <a:t>General condition of the </a:t>
            </a:r>
          </a:p>
          <a:p>
            <a:pPr>
              <a:buNone/>
            </a:pPr>
            <a:r>
              <a:rPr lang="en-US" sz="3400" dirty="0" smtClean="0"/>
              <a:t>crop</a:t>
            </a:r>
          </a:p>
          <a:p>
            <a:pPr>
              <a:buNone/>
            </a:pPr>
            <a:r>
              <a:rPr lang="en-US" sz="3400" dirty="0" smtClean="0"/>
              <a:t>Water Status</a:t>
            </a:r>
          </a:p>
          <a:p>
            <a:pPr>
              <a:buNone/>
            </a:pPr>
            <a:r>
              <a:rPr lang="en-US" sz="3400" dirty="0" smtClean="0"/>
              <a:t>Disease</a:t>
            </a:r>
          </a:p>
          <a:p>
            <a:pPr>
              <a:buNone/>
            </a:pPr>
            <a:r>
              <a:rPr lang="en-US" sz="3400" dirty="0" smtClean="0"/>
              <a:t>Weeds</a:t>
            </a:r>
          </a:p>
          <a:p>
            <a:pPr>
              <a:buNone/>
            </a:pPr>
            <a:endParaRPr lang="en-US" dirty="0" smtClean="0"/>
          </a:p>
          <a:p>
            <a:pPr>
              <a:buNone/>
            </a:pPr>
            <a:endParaRPr lang="en-US" dirty="0"/>
          </a:p>
        </p:txBody>
      </p:sp>
      <p:pic>
        <p:nvPicPr>
          <p:cNvPr id="13" name="Picture 2"/>
          <p:cNvPicPr>
            <a:picLocks noChangeAspect="1" noChangeArrowheads="1"/>
          </p:cNvPicPr>
          <p:nvPr/>
        </p:nvPicPr>
        <p:blipFill>
          <a:blip r:embed="rId3" cstate="print"/>
          <a:stretch>
            <a:fillRect/>
          </a:stretch>
        </p:blipFill>
        <p:spPr bwMode="auto">
          <a:xfrm>
            <a:off x="2895600" y="2286000"/>
            <a:ext cx="3429000" cy="3886200"/>
          </a:xfrm>
          <a:prstGeom prst="rect">
            <a:avLst/>
          </a:prstGeom>
          <a:noFill/>
          <a:ln w="9525">
            <a:noFill/>
            <a:miter lim="800000"/>
            <a:headEnd/>
            <a:tailEnd/>
          </a:ln>
          <a:effectLst/>
        </p:spPr>
      </p:pic>
      <p:sp>
        <p:nvSpPr>
          <p:cNvPr id="14" name="Title 1"/>
          <p:cNvSpPr>
            <a:spLocks noGrp="1"/>
          </p:cNvSpPr>
          <p:nvPr>
            <p:ph type="title"/>
          </p:nvPr>
        </p:nvSpPr>
        <p:spPr>
          <a:xfrm>
            <a:off x="457200" y="685800"/>
            <a:ext cx="8229600" cy="1143000"/>
          </a:xfrm>
        </p:spPr>
        <p:txBody>
          <a:bodyPr>
            <a:noAutofit/>
          </a:bodyPr>
          <a:lstStyle/>
          <a:p>
            <a:r>
              <a:rPr lang="en-US" dirty="0" smtClean="0"/>
              <a:t>AGRO ECOSYSTEM ANALYSIS CHART (AESA)</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0" y="1524000"/>
            <a:ext cx="9144000" cy="762000"/>
          </a:xfrm>
          <a:prstGeom prst="rect">
            <a:avLst/>
          </a:prstGeom>
          <a:noFill/>
          <a:ln w="9525">
            <a:noFill/>
            <a:miter lim="800000"/>
            <a:headEnd/>
            <a:tailEnd/>
          </a:ln>
          <a:effectLst/>
        </p:spPr>
        <p:txBody>
          <a:bodyPr anchor="ctr"/>
          <a:lstStyle/>
          <a:p>
            <a:pPr algn="ctr"/>
            <a:r>
              <a:rPr lang="en-US" sz="3200" b="1" dirty="0">
                <a:effectLst>
                  <a:outerShdw blurRad="38100" dist="38100" dir="2700000" algn="tl">
                    <a:srgbClr val="FFFFFF"/>
                  </a:outerShdw>
                </a:effectLst>
                <a:latin typeface="Arial" charset="0"/>
                <a:cs typeface="Times New Roman" pitchFamily="18" charset="0"/>
              </a:rPr>
              <a:t>Prior concepts of </a:t>
            </a:r>
            <a:r>
              <a:rPr lang="en-US" sz="3200" b="1" dirty="0" err="1">
                <a:effectLst>
                  <a:outerShdw blurRad="38100" dist="38100" dir="2700000" algn="tl">
                    <a:srgbClr val="FFFFFF"/>
                  </a:outerShdw>
                </a:effectLst>
                <a:latin typeface="Arial" charset="0"/>
                <a:cs typeface="Times New Roman" pitchFamily="18" charset="0"/>
              </a:rPr>
              <a:t>trophic</a:t>
            </a:r>
            <a:r>
              <a:rPr lang="en-US" sz="3200" b="1" dirty="0">
                <a:effectLst>
                  <a:outerShdw blurRad="38100" dist="38100" dir="2700000" algn="tl">
                    <a:srgbClr val="FFFFFF"/>
                  </a:outerShdw>
                </a:effectLst>
                <a:latin typeface="Arial" charset="0"/>
                <a:cs typeface="Times New Roman" pitchFamily="18" charset="0"/>
              </a:rPr>
              <a:t> (feeding or energy flow) relationships in rice ecosystem</a:t>
            </a:r>
          </a:p>
          <a:p>
            <a:pPr algn="ctr"/>
            <a:r>
              <a:rPr lang="en-US" sz="6600" b="1" dirty="0">
                <a:effectLst>
                  <a:outerShdw blurRad="38100" dist="38100" dir="2700000" algn="tl">
                    <a:srgbClr val="FFFFFF"/>
                  </a:outerShdw>
                </a:effectLst>
                <a:latin typeface="Arial" charset="0"/>
                <a:cs typeface="Times New Roman" pitchFamily="18" charset="0"/>
              </a:rPr>
              <a:t> </a:t>
            </a:r>
          </a:p>
          <a:p>
            <a:pPr algn="ctr"/>
            <a:endParaRPr lang="en-US" sz="6600" b="1" dirty="0">
              <a:solidFill>
                <a:schemeClr val="tx2"/>
              </a:solidFill>
              <a:effectLst>
                <a:outerShdw blurRad="38100" dist="38100" dir="2700000" algn="tl">
                  <a:srgbClr val="FFFFFF"/>
                </a:outerShdw>
              </a:effectLst>
              <a:latin typeface="Arial" charset="0"/>
              <a:cs typeface="Arial" charset="0"/>
            </a:endParaRPr>
          </a:p>
        </p:txBody>
      </p:sp>
      <p:sp>
        <p:nvSpPr>
          <p:cNvPr id="8196" name="Text Box 4"/>
          <p:cNvSpPr txBox="1">
            <a:spLocks noChangeArrowheads="1"/>
          </p:cNvSpPr>
          <p:nvPr/>
        </p:nvSpPr>
        <p:spPr bwMode="auto">
          <a:xfrm>
            <a:off x="685800" y="2057400"/>
            <a:ext cx="2514600" cy="579438"/>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PESTS</a:t>
            </a:r>
          </a:p>
        </p:txBody>
      </p:sp>
      <p:sp>
        <p:nvSpPr>
          <p:cNvPr id="8197" name="Text Box 5"/>
          <p:cNvSpPr txBox="1">
            <a:spLocks noChangeArrowheads="1"/>
          </p:cNvSpPr>
          <p:nvPr/>
        </p:nvSpPr>
        <p:spPr bwMode="auto">
          <a:xfrm>
            <a:off x="685800" y="3429000"/>
            <a:ext cx="2514600" cy="1066800"/>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RICE  PLANT</a:t>
            </a:r>
          </a:p>
        </p:txBody>
      </p:sp>
      <p:sp>
        <p:nvSpPr>
          <p:cNvPr id="8198" name="Text Box 6"/>
          <p:cNvSpPr txBox="1">
            <a:spLocks noChangeArrowheads="1"/>
          </p:cNvSpPr>
          <p:nvPr/>
        </p:nvSpPr>
        <p:spPr bwMode="auto">
          <a:xfrm>
            <a:off x="5410200" y="3429000"/>
            <a:ext cx="2819400" cy="1066800"/>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POTENTIAL PESTS</a:t>
            </a:r>
          </a:p>
        </p:txBody>
      </p:sp>
      <p:sp>
        <p:nvSpPr>
          <p:cNvPr id="8199" name="Text Box 7"/>
          <p:cNvSpPr txBox="1">
            <a:spLocks noChangeArrowheads="1"/>
          </p:cNvSpPr>
          <p:nvPr/>
        </p:nvSpPr>
        <p:spPr bwMode="auto">
          <a:xfrm>
            <a:off x="5410200" y="1828800"/>
            <a:ext cx="2819400" cy="1066800"/>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NATURAL  ENEMIES</a:t>
            </a:r>
          </a:p>
        </p:txBody>
      </p:sp>
      <p:sp>
        <p:nvSpPr>
          <p:cNvPr id="8200" name="Text Box 8"/>
          <p:cNvSpPr txBox="1">
            <a:spLocks noChangeArrowheads="1"/>
          </p:cNvSpPr>
          <p:nvPr/>
        </p:nvSpPr>
        <p:spPr bwMode="auto">
          <a:xfrm>
            <a:off x="5410200" y="5029200"/>
            <a:ext cx="2819400" cy="579438"/>
          </a:xfrm>
          <a:prstGeom prst="rect">
            <a:avLst/>
          </a:prstGeom>
          <a:solidFill>
            <a:srgbClr val="FF3300"/>
          </a:solidFill>
          <a:ln w="9525">
            <a:noFill/>
            <a:miter lim="800000"/>
            <a:headEnd/>
            <a:tailEnd/>
          </a:ln>
          <a:effectLst/>
        </p:spPr>
        <p:txBody>
          <a:bodyPr>
            <a:spAutoFit/>
          </a:bodyPr>
          <a:lstStyle/>
          <a:p>
            <a:pPr algn="ctr">
              <a:spcBef>
                <a:spcPct val="50000"/>
              </a:spcBef>
            </a:pPr>
            <a:r>
              <a:rPr lang="en-US" sz="3200" b="1">
                <a:solidFill>
                  <a:schemeClr val="bg1"/>
                </a:solidFill>
                <a:effectLst>
                  <a:outerShdw blurRad="38100" dist="38100" dir="2700000" algn="tl">
                    <a:srgbClr val="000000"/>
                  </a:outerShdw>
                </a:effectLst>
                <a:latin typeface="Arial" charset="0"/>
              </a:rPr>
              <a:t>RICE  PLANT</a:t>
            </a:r>
          </a:p>
        </p:txBody>
      </p:sp>
      <p:sp>
        <p:nvSpPr>
          <p:cNvPr id="8201" name="Line 9"/>
          <p:cNvSpPr>
            <a:spLocks noChangeShapeType="1"/>
          </p:cNvSpPr>
          <p:nvPr/>
        </p:nvSpPr>
        <p:spPr bwMode="auto">
          <a:xfrm flipV="1">
            <a:off x="1905000" y="2590800"/>
            <a:ext cx="0" cy="914400"/>
          </a:xfrm>
          <a:prstGeom prst="line">
            <a:avLst/>
          </a:prstGeom>
          <a:noFill/>
          <a:ln w="76200">
            <a:solidFill>
              <a:srgbClr val="FF3300"/>
            </a:solidFill>
            <a:round/>
            <a:headEnd/>
            <a:tailEnd type="triangle" w="med" len="med"/>
          </a:ln>
          <a:effectLst/>
        </p:spPr>
        <p:txBody>
          <a:bodyPr/>
          <a:lstStyle/>
          <a:p>
            <a:endParaRPr lang="en-US"/>
          </a:p>
        </p:txBody>
      </p:sp>
      <p:sp>
        <p:nvSpPr>
          <p:cNvPr id="8202" name="Line 10"/>
          <p:cNvSpPr>
            <a:spLocks noChangeShapeType="1"/>
          </p:cNvSpPr>
          <p:nvPr/>
        </p:nvSpPr>
        <p:spPr bwMode="auto">
          <a:xfrm>
            <a:off x="6781800" y="2819400"/>
            <a:ext cx="0" cy="609600"/>
          </a:xfrm>
          <a:prstGeom prst="line">
            <a:avLst/>
          </a:prstGeom>
          <a:noFill/>
          <a:ln w="76200">
            <a:solidFill>
              <a:srgbClr val="FF3300"/>
            </a:solidFill>
            <a:round/>
            <a:headEnd type="triangle" w="med" len="med"/>
            <a:tailEnd/>
          </a:ln>
          <a:effectLst/>
        </p:spPr>
        <p:txBody>
          <a:bodyPr/>
          <a:lstStyle/>
          <a:p>
            <a:endParaRPr lang="en-US"/>
          </a:p>
        </p:txBody>
      </p:sp>
      <p:sp>
        <p:nvSpPr>
          <p:cNvPr id="8203" name="Line 11"/>
          <p:cNvSpPr>
            <a:spLocks noChangeShapeType="1"/>
          </p:cNvSpPr>
          <p:nvPr/>
        </p:nvSpPr>
        <p:spPr bwMode="auto">
          <a:xfrm>
            <a:off x="6781800" y="4419600"/>
            <a:ext cx="0" cy="685800"/>
          </a:xfrm>
          <a:prstGeom prst="line">
            <a:avLst/>
          </a:prstGeom>
          <a:noFill/>
          <a:ln w="76200">
            <a:solidFill>
              <a:srgbClr val="FF3300"/>
            </a:solidFill>
            <a:round/>
            <a:headEnd type="triangle" w="med" len="med"/>
            <a:tailEnd/>
          </a:ln>
          <a:effectLst/>
        </p:spPr>
        <p:txBody>
          <a:bodyPr/>
          <a:lstStyle/>
          <a:p>
            <a:endParaRPr lang="en-US"/>
          </a:p>
        </p:txBody>
      </p:sp>
      <p:sp>
        <p:nvSpPr>
          <p:cNvPr id="8204" name="Rectangle 12"/>
          <p:cNvSpPr>
            <a:spLocks noChangeArrowheads="1"/>
          </p:cNvSpPr>
          <p:nvPr/>
        </p:nvSpPr>
        <p:spPr bwMode="auto">
          <a:xfrm>
            <a:off x="4800600" y="5943600"/>
            <a:ext cx="3962400" cy="533400"/>
          </a:xfrm>
          <a:prstGeom prst="rect">
            <a:avLst/>
          </a:prstGeom>
          <a:noFill/>
          <a:ln w="9525">
            <a:noFill/>
            <a:miter lim="800000"/>
            <a:headEnd/>
            <a:tailEnd/>
          </a:ln>
          <a:effectLst/>
        </p:spPr>
        <p:txBody>
          <a:bodyPr anchor="ctr"/>
          <a:lstStyle/>
          <a:p>
            <a:pPr algn="ctr"/>
            <a:r>
              <a:rPr lang="en-US" sz="3200" b="1">
                <a:solidFill>
                  <a:schemeClr val="accent2"/>
                </a:solidFill>
                <a:effectLst>
                  <a:outerShdw blurRad="38100" dist="38100" dir="2700000" algn="tl">
                    <a:srgbClr val="FFFFFF"/>
                  </a:outerShdw>
                </a:effectLst>
                <a:latin typeface="Arial" charset="0"/>
                <a:cs typeface="Times New Roman" pitchFamily="18" charset="0"/>
              </a:rPr>
              <a:t>Traditional IPM concept</a:t>
            </a:r>
          </a:p>
        </p:txBody>
      </p:sp>
      <p:sp>
        <p:nvSpPr>
          <p:cNvPr id="8205" name="Rectangle 13"/>
          <p:cNvSpPr>
            <a:spLocks noChangeArrowheads="1"/>
          </p:cNvSpPr>
          <p:nvPr/>
        </p:nvSpPr>
        <p:spPr bwMode="auto">
          <a:xfrm>
            <a:off x="228600" y="4953000"/>
            <a:ext cx="3352800" cy="533400"/>
          </a:xfrm>
          <a:prstGeom prst="rect">
            <a:avLst/>
          </a:prstGeom>
          <a:noFill/>
          <a:ln w="9525">
            <a:noFill/>
            <a:miter lim="800000"/>
            <a:headEnd/>
            <a:tailEnd/>
          </a:ln>
          <a:effectLst/>
        </p:spPr>
        <p:txBody>
          <a:bodyPr anchor="ctr"/>
          <a:lstStyle/>
          <a:p>
            <a:pPr algn="ctr"/>
            <a:r>
              <a:rPr lang="en-US" sz="3200" b="1">
                <a:solidFill>
                  <a:schemeClr val="accent2"/>
                </a:solidFill>
                <a:effectLst>
                  <a:outerShdw blurRad="38100" dist="38100" dir="2700000" algn="tl">
                    <a:srgbClr val="FFFFFF"/>
                  </a:outerShdw>
                </a:effectLst>
                <a:latin typeface="Arial" charset="0"/>
                <a:cs typeface="Times New Roman" pitchFamily="18" charset="0"/>
              </a:rPr>
              <a:t>Pre-IPM</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57200" y="228600"/>
            <a:ext cx="8153400" cy="1143000"/>
          </a:xfrm>
          <a:noFill/>
          <a:ln/>
        </p:spPr>
        <p:txBody>
          <a:bodyPr anchor="ctr">
            <a:normAutofit fontScale="90000"/>
          </a:bodyPr>
          <a:lstStyle/>
          <a:p>
            <a:r>
              <a:rPr lang="en-US" sz="3600" b="1" dirty="0">
                <a:latin typeface="Arial" charset="0"/>
                <a:cs typeface="Times New Roman" pitchFamily="18" charset="0"/>
              </a:rPr>
              <a:t>Rice has three separate pathways for energy supporting natural enemies</a:t>
            </a:r>
            <a:endParaRPr lang="en-US" sz="3600" dirty="0">
              <a:cs typeface="Times New Roman" pitchFamily="18" charset="0"/>
            </a:endParaRPr>
          </a:p>
        </p:txBody>
      </p:sp>
      <p:sp>
        <p:nvSpPr>
          <p:cNvPr id="9220" name="Text Box 4"/>
          <p:cNvSpPr txBox="1">
            <a:spLocks noChangeArrowheads="1"/>
          </p:cNvSpPr>
          <p:nvPr/>
        </p:nvSpPr>
        <p:spPr bwMode="auto">
          <a:xfrm>
            <a:off x="3048000" y="1676400"/>
            <a:ext cx="2362200" cy="822325"/>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solidFill>
                  <a:srgbClr val="FFFF66"/>
                </a:solidFill>
                <a:effectLst>
                  <a:outerShdw blurRad="38100" dist="38100" dir="2700000" algn="tl">
                    <a:srgbClr val="000000"/>
                  </a:outerShdw>
                </a:effectLst>
                <a:latin typeface="Arial" charset="0"/>
              </a:rPr>
              <a:t>NATURAL  ENEMIES</a:t>
            </a:r>
          </a:p>
        </p:txBody>
      </p:sp>
      <p:sp>
        <p:nvSpPr>
          <p:cNvPr id="9221" name="Text Box 5"/>
          <p:cNvSpPr txBox="1">
            <a:spLocks noChangeArrowheads="1"/>
          </p:cNvSpPr>
          <p:nvPr/>
        </p:nvSpPr>
        <p:spPr bwMode="auto">
          <a:xfrm>
            <a:off x="2895600" y="3657600"/>
            <a:ext cx="2743200" cy="457200"/>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solidFill>
                  <a:srgbClr val="FFFF66"/>
                </a:solidFill>
                <a:effectLst>
                  <a:outerShdw blurRad="38100" dist="38100" dir="2700000" algn="tl">
                    <a:srgbClr val="000000"/>
                  </a:outerShdw>
                </a:effectLst>
                <a:latin typeface="Arial" charset="0"/>
              </a:rPr>
              <a:t>DETRITIVORES</a:t>
            </a:r>
          </a:p>
        </p:txBody>
      </p:sp>
      <p:sp>
        <p:nvSpPr>
          <p:cNvPr id="9222" name="Text Box 6"/>
          <p:cNvSpPr txBox="1">
            <a:spLocks noChangeArrowheads="1"/>
          </p:cNvSpPr>
          <p:nvPr/>
        </p:nvSpPr>
        <p:spPr bwMode="auto">
          <a:xfrm>
            <a:off x="3276600" y="5638800"/>
            <a:ext cx="2286000" cy="822325"/>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solidFill>
                  <a:srgbClr val="FFFF66"/>
                </a:solidFill>
                <a:effectLst>
                  <a:outerShdw blurRad="38100" dist="38100" dir="2700000" algn="tl">
                    <a:srgbClr val="000000"/>
                  </a:outerShdw>
                </a:effectLst>
                <a:latin typeface="Arial" charset="0"/>
              </a:rPr>
              <a:t>ORGANIC  MATTER</a:t>
            </a:r>
          </a:p>
        </p:txBody>
      </p:sp>
      <p:sp>
        <p:nvSpPr>
          <p:cNvPr id="9223" name="Text Box 7"/>
          <p:cNvSpPr txBox="1">
            <a:spLocks noChangeArrowheads="1"/>
          </p:cNvSpPr>
          <p:nvPr/>
        </p:nvSpPr>
        <p:spPr bwMode="auto">
          <a:xfrm>
            <a:off x="228600" y="2667000"/>
            <a:ext cx="2590800" cy="457200"/>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solidFill>
                  <a:srgbClr val="FFFF66"/>
                </a:solidFill>
                <a:effectLst>
                  <a:outerShdw blurRad="38100" dist="38100" dir="2700000" algn="tl">
                    <a:srgbClr val="000000"/>
                  </a:outerShdw>
                </a:effectLst>
                <a:latin typeface="Arial" charset="0"/>
              </a:rPr>
              <a:t>HERBIVORES</a:t>
            </a:r>
          </a:p>
        </p:txBody>
      </p:sp>
      <p:sp>
        <p:nvSpPr>
          <p:cNvPr id="9224" name="Text Box 8"/>
          <p:cNvSpPr txBox="1">
            <a:spLocks noChangeArrowheads="1"/>
          </p:cNvSpPr>
          <p:nvPr/>
        </p:nvSpPr>
        <p:spPr bwMode="auto">
          <a:xfrm>
            <a:off x="228600" y="4648200"/>
            <a:ext cx="2438400" cy="457200"/>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solidFill>
                  <a:srgbClr val="FFFF66"/>
                </a:solidFill>
                <a:effectLst>
                  <a:outerShdw blurRad="38100" dist="38100" dir="2700000" algn="tl">
                    <a:srgbClr val="000000"/>
                  </a:outerShdw>
                </a:effectLst>
                <a:latin typeface="Arial" charset="0"/>
              </a:rPr>
              <a:t>RICE  PLANT</a:t>
            </a:r>
          </a:p>
        </p:txBody>
      </p:sp>
      <p:sp>
        <p:nvSpPr>
          <p:cNvPr id="9225" name="Text Box 9"/>
          <p:cNvSpPr txBox="1">
            <a:spLocks noChangeArrowheads="1"/>
          </p:cNvSpPr>
          <p:nvPr/>
        </p:nvSpPr>
        <p:spPr bwMode="auto">
          <a:xfrm>
            <a:off x="5791200" y="2743200"/>
            <a:ext cx="3124200" cy="457200"/>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solidFill>
                  <a:srgbClr val="FFFF66"/>
                </a:solidFill>
                <a:effectLst>
                  <a:outerShdw blurRad="38100" dist="38100" dir="2700000" algn="tl">
                    <a:srgbClr val="000000"/>
                  </a:outerShdw>
                </a:effectLst>
                <a:latin typeface="Arial" charset="0"/>
              </a:rPr>
              <a:t>FILTER-FEEDERS</a:t>
            </a:r>
          </a:p>
        </p:txBody>
      </p:sp>
      <p:sp>
        <p:nvSpPr>
          <p:cNvPr id="9226" name="Text Box 10"/>
          <p:cNvSpPr txBox="1">
            <a:spLocks noChangeArrowheads="1"/>
          </p:cNvSpPr>
          <p:nvPr/>
        </p:nvSpPr>
        <p:spPr bwMode="auto">
          <a:xfrm>
            <a:off x="5791200" y="4419600"/>
            <a:ext cx="3124200" cy="822325"/>
          </a:xfrm>
          <a:prstGeom prst="rect">
            <a:avLst/>
          </a:prstGeom>
          <a:solidFill>
            <a:schemeClr val="accent2"/>
          </a:solidFill>
          <a:ln w="9525">
            <a:noFill/>
            <a:miter lim="800000"/>
            <a:headEnd/>
            <a:tailEnd/>
          </a:ln>
          <a:effectLst/>
        </p:spPr>
        <p:txBody>
          <a:bodyPr>
            <a:spAutoFit/>
          </a:bodyPr>
          <a:lstStyle/>
          <a:p>
            <a:pPr algn="ctr">
              <a:spcBef>
                <a:spcPct val="50000"/>
              </a:spcBef>
            </a:pPr>
            <a:r>
              <a:rPr lang="en-US" b="1">
                <a:solidFill>
                  <a:srgbClr val="FFFF66"/>
                </a:solidFill>
                <a:effectLst>
                  <a:outerShdw blurRad="38100" dist="38100" dir="2700000" algn="tl">
                    <a:srgbClr val="000000"/>
                  </a:outerShdw>
                </a:effectLst>
                <a:latin typeface="Arial" charset="0"/>
              </a:rPr>
              <a:t>MICRO-ORGANISM CYCLE</a:t>
            </a:r>
          </a:p>
        </p:txBody>
      </p:sp>
      <p:sp>
        <p:nvSpPr>
          <p:cNvPr id="9227" name="Oval 11"/>
          <p:cNvSpPr>
            <a:spLocks noChangeArrowheads="1"/>
          </p:cNvSpPr>
          <p:nvPr/>
        </p:nvSpPr>
        <p:spPr bwMode="auto">
          <a:xfrm>
            <a:off x="609600" y="5715000"/>
            <a:ext cx="1676400" cy="838200"/>
          </a:xfrm>
          <a:prstGeom prst="ellipse">
            <a:avLst/>
          </a:prstGeom>
          <a:gradFill rotWithShape="0">
            <a:gsLst>
              <a:gs pos="0">
                <a:srgbClr val="FFEFD1"/>
              </a:gs>
              <a:gs pos="64999">
                <a:srgbClr val="F0EBD5"/>
              </a:gs>
              <a:gs pos="100000">
                <a:srgbClr val="D1C39F"/>
              </a:gs>
            </a:gsLst>
            <a:path path="shape">
              <a:fillToRect l="50000" t="50000" r="50000" b="50000"/>
            </a:path>
          </a:gradFill>
          <a:ln w="9525">
            <a:solidFill>
              <a:schemeClr val="tx1"/>
            </a:solidFill>
            <a:round/>
            <a:headEnd/>
            <a:tailEnd/>
          </a:ln>
          <a:effectLst/>
        </p:spPr>
        <p:txBody>
          <a:bodyPr wrap="none" anchor="ctr"/>
          <a:lstStyle/>
          <a:p>
            <a:endParaRPr lang="en-US"/>
          </a:p>
        </p:txBody>
      </p:sp>
      <p:sp>
        <p:nvSpPr>
          <p:cNvPr id="9228" name="Rectangle 12"/>
          <p:cNvSpPr>
            <a:spLocks noChangeArrowheads="1"/>
          </p:cNvSpPr>
          <p:nvPr/>
        </p:nvSpPr>
        <p:spPr bwMode="auto">
          <a:xfrm>
            <a:off x="685800" y="5715000"/>
            <a:ext cx="1524000" cy="762000"/>
          </a:xfrm>
          <a:prstGeom prst="rect">
            <a:avLst/>
          </a:prstGeom>
          <a:noFill/>
          <a:ln w="9525">
            <a:noFill/>
            <a:miter lim="800000"/>
            <a:headEnd/>
            <a:tailEnd/>
          </a:ln>
          <a:effectLst/>
        </p:spPr>
        <p:txBody>
          <a:bodyPr anchor="ctr"/>
          <a:lstStyle/>
          <a:p>
            <a:pPr algn="ctr"/>
            <a:r>
              <a:rPr lang="en-US" b="1">
                <a:solidFill>
                  <a:schemeClr val="tx2"/>
                </a:solidFill>
                <a:effectLst>
                  <a:outerShdw blurRad="38100" dist="38100" dir="2700000" algn="tl">
                    <a:srgbClr val="000000"/>
                  </a:outerShdw>
                </a:effectLst>
                <a:latin typeface="Arial" charset="0"/>
                <a:cs typeface="Times New Roman" pitchFamily="18" charset="0"/>
              </a:rPr>
              <a:t>Sunlight</a:t>
            </a:r>
            <a:endParaRPr lang="en-US">
              <a:solidFill>
                <a:schemeClr val="tx2"/>
              </a:solidFill>
              <a:cs typeface="Times New Roman" pitchFamily="18" charset="0"/>
            </a:endParaRPr>
          </a:p>
        </p:txBody>
      </p:sp>
      <p:sp>
        <p:nvSpPr>
          <p:cNvPr id="9229" name="Line 13"/>
          <p:cNvSpPr>
            <a:spLocks noChangeShapeType="1"/>
          </p:cNvSpPr>
          <p:nvPr/>
        </p:nvSpPr>
        <p:spPr bwMode="auto">
          <a:xfrm flipV="1">
            <a:off x="1371600" y="2057400"/>
            <a:ext cx="1676400" cy="609600"/>
          </a:xfrm>
          <a:prstGeom prst="line">
            <a:avLst/>
          </a:prstGeom>
          <a:noFill/>
          <a:ln w="76200">
            <a:solidFill>
              <a:schemeClr val="accent2"/>
            </a:solidFill>
            <a:round/>
            <a:headEnd/>
            <a:tailEnd type="triangle" w="med" len="med"/>
          </a:ln>
          <a:effectLst/>
        </p:spPr>
        <p:txBody>
          <a:bodyPr/>
          <a:lstStyle/>
          <a:p>
            <a:endParaRPr lang="en-US"/>
          </a:p>
        </p:txBody>
      </p:sp>
      <p:sp>
        <p:nvSpPr>
          <p:cNvPr id="9230" name="Line 14"/>
          <p:cNvSpPr>
            <a:spLocks noChangeShapeType="1"/>
          </p:cNvSpPr>
          <p:nvPr/>
        </p:nvSpPr>
        <p:spPr bwMode="auto">
          <a:xfrm>
            <a:off x="5410200" y="1981200"/>
            <a:ext cx="1905000" cy="762000"/>
          </a:xfrm>
          <a:prstGeom prst="line">
            <a:avLst/>
          </a:prstGeom>
          <a:noFill/>
          <a:ln w="76200">
            <a:solidFill>
              <a:schemeClr val="accent2"/>
            </a:solidFill>
            <a:round/>
            <a:headEnd type="triangle" w="med" len="med"/>
            <a:tailEnd/>
          </a:ln>
          <a:effectLst/>
        </p:spPr>
        <p:txBody>
          <a:bodyPr/>
          <a:lstStyle/>
          <a:p>
            <a:endParaRPr lang="en-US"/>
          </a:p>
        </p:txBody>
      </p:sp>
      <p:sp>
        <p:nvSpPr>
          <p:cNvPr id="9231" name="Line 15"/>
          <p:cNvSpPr>
            <a:spLocks noChangeShapeType="1"/>
          </p:cNvSpPr>
          <p:nvPr/>
        </p:nvSpPr>
        <p:spPr bwMode="auto">
          <a:xfrm>
            <a:off x="1447800" y="3124200"/>
            <a:ext cx="0" cy="1524000"/>
          </a:xfrm>
          <a:prstGeom prst="line">
            <a:avLst/>
          </a:prstGeom>
          <a:noFill/>
          <a:ln w="76200">
            <a:solidFill>
              <a:schemeClr val="accent2"/>
            </a:solidFill>
            <a:round/>
            <a:headEnd type="triangle" w="med" len="med"/>
            <a:tailEnd/>
          </a:ln>
          <a:effectLst/>
        </p:spPr>
        <p:txBody>
          <a:bodyPr/>
          <a:lstStyle/>
          <a:p>
            <a:endParaRPr lang="en-US"/>
          </a:p>
        </p:txBody>
      </p:sp>
      <p:sp>
        <p:nvSpPr>
          <p:cNvPr id="9232" name="Line 16"/>
          <p:cNvSpPr>
            <a:spLocks noChangeShapeType="1"/>
          </p:cNvSpPr>
          <p:nvPr/>
        </p:nvSpPr>
        <p:spPr bwMode="auto">
          <a:xfrm>
            <a:off x="7391400" y="3200400"/>
            <a:ext cx="0" cy="1219200"/>
          </a:xfrm>
          <a:prstGeom prst="line">
            <a:avLst/>
          </a:prstGeom>
          <a:noFill/>
          <a:ln w="76200">
            <a:solidFill>
              <a:schemeClr val="accent2"/>
            </a:solidFill>
            <a:round/>
            <a:headEnd type="triangle" w="med" len="med"/>
            <a:tailEnd/>
          </a:ln>
          <a:effectLst/>
        </p:spPr>
        <p:txBody>
          <a:bodyPr/>
          <a:lstStyle/>
          <a:p>
            <a:endParaRPr lang="en-US"/>
          </a:p>
        </p:txBody>
      </p:sp>
      <p:sp>
        <p:nvSpPr>
          <p:cNvPr id="9233" name="Line 17"/>
          <p:cNvSpPr>
            <a:spLocks noChangeShapeType="1"/>
          </p:cNvSpPr>
          <p:nvPr/>
        </p:nvSpPr>
        <p:spPr bwMode="auto">
          <a:xfrm>
            <a:off x="1524000" y="5029200"/>
            <a:ext cx="1752600" cy="1066800"/>
          </a:xfrm>
          <a:prstGeom prst="line">
            <a:avLst/>
          </a:prstGeom>
          <a:noFill/>
          <a:ln w="76200">
            <a:solidFill>
              <a:schemeClr val="accent2"/>
            </a:solidFill>
            <a:round/>
            <a:headEnd/>
            <a:tailEnd type="triangle" w="med" len="med"/>
          </a:ln>
          <a:effectLst/>
        </p:spPr>
        <p:txBody>
          <a:bodyPr/>
          <a:lstStyle/>
          <a:p>
            <a:endParaRPr lang="en-US"/>
          </a:p>
        </p:txBody>
      </p:sp>
      <p:sp>
        <p:nvSpPr>
          <p:cNvPr id="9234" name="Line 18"/>
          <p:cNvSpPr>
            <a:spLocks noChangeShapeType="1"/>
          </p:cNvSpPr>
          <p:nvPr/>
        </p:nvSpPr>
        <p:spPr bwMode="auto">
          <a:xfrm flipV="1">
            <a:off x="5562600" y="5257800"/>
            <a:ext cx="1828800" cy="838200"/>
          </a:xfrm>
          <a:prstGeom prst="line">
            <a:avLst/>
          </a:prstGeom>
          <a:noFill/>
          <a:ln w="76200">
            <a:solidFill>
              <a:schemeClr val="accent2"/>
            </a:solidFill>
            <a:round/>
            <a:headEnd/>
            <a:tailEnd type="triangle" w="med" len="med"/>
          </a:ln>
          <a:effectLst/>
        </p:spPr>
        <p:txBody>
          <a:bodyPr/>
          <a:lstStyle/>
          <a:p>
            <a:endParaRPr lang="en-US"/>
          </a:p>
        </p:txBody>
      </p:sp>
      <p:sp>
        <p:nvSpPr>
          <p:cNvPr id="9235" name="Line 19"/>
          <p:cNvSpPr>
            <a:spLocks noChangeShapeType="1"/>
          </p:cNvSpPr>
          <p:nvPr/>
        </p:nvSpPr>
        <p:spPr bwMode="auto">
          <a:xfrm flipV="1">
            <a:off x="1447800" y="5029200"/>
            <a:ext cx="0" cy="685800"/>
          </a:xfrm>
          <a:prstGeom prst="line">
            <a:avLst/>
          </a:prstGeom>
          <a:noFill/>
          <a:ln w="76200">
            <a:solidFill>
              <a:schemeClr val="accent2"/>
            </a:solidFill>
            <a:round/>
            <a:headEnd/>
            <a:tailEnd type="triangle" w="med" len="med"/>
          </a:ln>
          <a:effectLst/>
        </p:spPr>
        <p:txBody>
          <a:bodyPr/>
          <a:lstStyle/>
          <a:p>
            <a:endParaRPr lang="en-US"/>
          </a:p>
        </p:txBody>
      </p:sp>
      <p:sp>
        <p:nvSpPr>
          <p:cNvPr id="9236" name="Line 20"/>
          <p:cNvSpPr>
            <a:spLocks noChangeShapeType="1"/>
          </p:cNvSpPr>
          <p:nvPr/>
        </p:nvSpPr>
        <p:spPr bwMode="auto">
          <a:xfrm>
            <a:off x="4267200" y="2438400"/>
            <a:ext cx="0" cy="1219200"/>
          </a:xfrm>
          <a:prstGeom prst="line">
            <a:avLst/>
          </a:prstGeom>
          <a:noFill/>
          <a:ln w="76200">
            <a:solidFill>
              <a:schemeClr val="accent2"/>
            </a:solidFill>
            <a:round/>
            <a:headEnd type="triangle" w="med" len="med"/>
            <a:tailEnd/>
          </a:ln>
          <a:effectLst/>
        </p:spPr>
        <p:txBody>
          <a:bodyPr/>
          <a:lstStyle/>
          <a:p>
            <a:endParaRPr lang="en-US"/>
          </a:p>
        </p:txBody>
      </p:sp>
      <p:sp>
        <p:nvSpPr>
          <p:cNvPr id="9237" name="Line 21"/>
          <p:cNvSpPr>
            <a:spLocks noChangeShapeType="1"/>
          </p:cNvSpPr>
          <p:nvPr/>
        </p:nvSpPr>
        <p:spPr bwMode="auto">
          <a:xfrm>
            <a:off x="4267200" y="4114800"/>
            <a:ext cx="0" cy="1600200"/>
          </a:xfrm>
          <a:prstGeom prst="line">
            <a:avLst/>
          </a:prstGeom>
          <a:noFill/>
          <a:ln w="76200">
            <a:solidFill>
              <a:schemeClr val="accent2"/>
            </a:solidFill>
            <a:round/>
            <a:headEnd type="triangle" w="med" len="med"/>
            <a:tailEnd/>
          </a:ln>
          <a:effectLst/>
        </p:spPr>
        <p:txBody>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76200" y="685800"/>
            <a:ext cx="8915400" cy="609600"/>
          </a:xfrm>
          <a:prstGeom prst="rect">
            <a:avLst/>
          </a:prstGeom>
          <a:noFill/>
          <a:ln w="9525">
            <a:noFill/>
            <a:miter lim="800000"/>
            <a:headEnd/>
            <a:tailEnd/>
          </a:ln>
          <a:effectLst/>
        </p:spPr>
        <p:txBody>
          <a:bodyPr anchor="ctr"/>
          <a:lstStyle/>
          <a:p>
            <a:pPr algn="ctr"/>
            <a:r>
              <a:rPr lang="en-US" sz="3200" b="1">
                <a:solidFill>
                  <a:schemeClr val="accent2"/>
                </a:solidFill>
                <a:effectLst>
                  <a:outerShdw blurRad="38100" dist="38100" dir="2700000" algn="tl">
                    <a:srgbClr val="000000"/>
                  </a:outerShdw>
                </a:effectLst>
                <a:latin typeface="Arial" charset="0"/>
                <a:cs typeface="Arial" charset="0"/>
              </a:rPr>
              <a:t>Functional group relationships among the major elements in the rice community</a:t>
            </a:r>
          </a:p>
          <a:p>
            <a:pPr algn="ctr"/>
            <a:r>
              <a:rPr lang="en-US" sz="4800" b="1">
                <a:solidFill>
                  <a:schemeClr val="accent2"/>
                </a:solidFill>
                <a:effectLst>
                  <a:outerShdw blurRad="38100" dist="38100" dir="2700000" algn="tl">
                    <a:srgbClr val="000000"/>
                  </a:outerShdw>
                </a:effectLst>
                <a:cs typeface="Times New Roman" pitchFamily="18" charset="0"/>
              </a:rPr>
              <a:t> </a:t>
            </a:r>
          </a:p>
        </p:txBody>
      </p:sp>
      <p:sp>
        <p:nvSpPr>
          <p:cNvPr id="10244" name="Text Box 4"/>
          <p:cNvSpPr txBox="1">
            <a:spLocks noChangeArrowheads="1"/>
          </p:cNvSpPr>
          <p:nvPr/>
        </p:nvSpPr>
        <p:spPr bwMode="auto">
          <a:xfrm>
            <a:off x="304800" y="1219200"/>
            <a:ext cx="2362200" cy="457200"/>
          </a:xfrm>
          <a:prstGeom prst="rect">
            <a:avLst/>
          </a:prstGeom>
          <a:solidFill>
            <a:srgbClr val="993366"/>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HERBIVORES</a:t>
            </a:r>
          </a:p>
        </p:txBody>
      </p:sp>
      <p:sp>
        <p:nvSpPr>
          <p:cNvPr id="10245" name="Text Box 5"/>
          <p:cNvSpPr txBox="1">
            <a:spLocks noChangeArrowheads="1"/>
          </p:cNvSpPr>
          <p:nvPr/>
        </p:nvSpPr>
        <p:spPr bwMode="auto">
          <a:xfrm>
            <a:off x="4419600" y="1219200"/>
            <a:ext cx="3505200" cy="457200"/>
          </a:xfrm>
          <a:prstGeom prst="rect">
            <a:avLst/>
          </a:prstGeom>
          <a:solidFill>
            <a:srgbClr val="009900"/>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HYPER  PARASITOIDS</a:t>
            </a:r>
          </a:p>
        </p:txBody>
      </p:sp>
      <p:sp>
        <p:nvSpPr>
          <p:cNvPr id="10246" name="Text Box 6"/>
          <p:cNvSpPr txBox="1">
            <a:spLocks noChangeArrowheads="1"/>
          </p:cNvSpPr>
          <p:nvPr/>
        </p:nvSpPr>
        <p:spPr bwMode="auto">
          <a:xfrm>
            <a:off x="2057400" y="2133600"/>
            <a:ext cx="2362200" cy="457200"/>
          </a:xfrm>
          <a:prstGeom prst="rect">
            <a:avLst/>
          </a:prstGeom>
          <a:solidFill>
            <a:srgbClr val="009900"/>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PREDATORS</a:t>
            </a:r>
          </a:p>
        </p:txBody>
      </p:sp>
      <p:sp>
        <p:nvSpPr>
          <p:cNvPr id="10247" name="Text Box 7"/>
          <p:cNvSpPr txBox="1">
            <a:spLocks noChangeArrowheads="1"/>
          </p:cNvSpPr>
          <p:nvPr/>
        </p:nvSpPr>
        <p:spPr bwMode="auto">
          <a:xfrm>
            <a:off x="5257800" y="2057400"/>
            <a:ext cx="2362200" cy="457200"/>
          </a:xfrm>
          <a:prstGeom prst="rect">
            <a:avLst/>
          </a:prstGeom>
          <a:solidFill>
            <a:srgbClr val="009900"/>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PARASITOIDS</a:t>
            </a:r>
          </a:p>
        </p:txBody>
      </p:sp>
      <p:sp>
        <p:nvSpPr>
          <p:cNvPr id="10248" name="Line 8"/>
          <p:cNvSpPr>
            <a:spLocks noChangeShapeType="1"/>
          </p:cNvSpPr>
          <p:nvPr/>
        </p:nvSpPr>
        <p:spPr bwMode="auto">
          <a:xfrm>
            <a:off x="6477000" y="1676400"/>
            <a:ext cx="0" cy="381000"/>
          </a:xfrm>
          <a:prstGeom prst="line">
            <a:avLst/>
          </a:prstGeom>
          <a:noFill/>
          <a:ln w="76200">
            <a:solidFill>
              <a:srgbClr val="009900"/>
            </a:solidFill>
            <a:round/>
            <a:headEnd type="triangle" w="med" len="med"/>
            <a:tailEnd/>
          </a:ln>
          <a:effectLst/>
        </p:spPr>
        <p:txBody>
          <a:bodyPr/>
          <a:lstStyle/>
          <a:p>
            <a:endParaRPr lang="en-US"/>
          </a:p>
        </p:txBody>
      </p:sp>
      <p:sp>
        <p:nvSpPr>
          <p:cNvPr id="10249" name="Line 9"/>
          <p:cNvSpPr>
            <a:spLocks noChangeShapeType="1"/>
          </p:cNvSpPr>
          <p:nvPr/>
        </p:nvSpPr>
        <p:spPr bwMode="auto">
          <a:xfrm>
            <a:off x="2667000" y="1447800"/>
            <a:ext cx="2590800" cy="838200"/>
          </a:xfrm>
          <a:prstGeom prst="line">
            <a:avLst/>
          </a:prstGeom>
          <a:noFill/>
          <a:ln w="76200">
            <a:solidFill>
              <a:srgbClr val="993366"/>
            </a:solidFill>
            <a:round/>
            <a:headEnd/>
            <a:tailEnd type="triangle" w="med" len="med"/>
          </a:ln>
          <a:effectLst/>
        </p:spPr>
        <p:txBody>
          <a:bodyPr/>
          <a:lstStyle/>
          <a:p>
            <a:endParaRPr lang="en-US"/>
          </a:p>
        </p:txBody>
      </p:sp>
      <p:sp>
        <p:nvSpPr>
          <p:cNvPr id="10250" name="Line 10"/>
          <p:cNvSpPr>
            <a:spLocks noChangeShapeType="1"/>
          </p:cNvSpPr>
          <p:nvPr/>
        </p:nvSpPr>
        <p:spPr bwMode="auto">
          <a:xfrm>
            <a:off x="1828800" y="1676400"/>
            <a:ext cx="381000" cy="457200"/>
          </a:xfrm>
          <a:prstGeom prst="line">
            <a:avLst/>
          </a:prstGeom>
          <a:noFill/>
          <a:ln w="76200">
            <a:solidFill>
              <a:srgbClr val="993366"/>
            </a:solidFill>
            <a:round/>
            <a:headEnd/>
            <a:tailEnd type="triangle" w="med" len="med"/>
          </a:ln>
          <a:effectLst/>
        </p:spPr>
        <p:txBody>
          <a:bodyPr/>
          <a:lstStyle/>
          <a:p>
            <a:endParaRPr lang="en-US"/>
          </a:p>
        </p:txBody>
      </p:sp>
      <p:sp>
        <p:nvSpPr>
          <p:cNvPr id="10251" name="Text Box 11"/>
          <p:cNvSpPr txBox="1">
            <a:spLocks noChangeArrowheads="1"/>
          </p:cNvSpPr>
          <p:nvPr/>
        </p:nvSpPr>
        <p:spPr bwMode="auto">
          <a:xfrm>
            <a:off x="609600" y="3048000"/>
            <a:ext cx="3048000" cy="701675"/>
          </a:xfrm>
          <a:prstGeom prst="rect">
            <a:avLst/>
          </a:prstGeom>
          <a:solidFill>
            <a:srgbClr val="0000FF"/>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DETRITIVORES (Adult Diptera, Coleoptera)</a:t>
            </a:r>
          </a:p>
        </p:txBody>
      </p:sp>
      <p:sp>
        <p:nvSpPr>
          <p:cNvPr id="10252" name="Text Box 12"/>
          <p:cNvSpPr txBox="1">
            <a:spLocks noChangeArrowheads="1"/>
          </p:cNvSpPr>
          <p:nvPr/>
        </p:nvSpPr>
        <p:spPr bwMode="auto">
          <a:xfrm>
            <a:off x="5562600" y="2895600"/>
            <a:ext cx="3352800" cy="701675"/>
          </a:xfrm>
          <a:prstGeom prst="rect">
            <a:avLst/>
          </a:prstGeom>
          <a:solidFill>
            <a:srgbClr val="FF00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FILTER-FEEDERS (Adult Chironomidae, Culicidae)</a:t>
            </a:r>
          </a:p>
        </p:txBody>
      </p:sp>
      <p:sp>
        <p:nvSpPr>
          <p:cNvPr id="10253" name="Text Box 13"/>
          <p:cNvSpPr txBox="1">
            <a:spLocks noChangeArrowheads="1"/>
          </p:cNvSpPr>
          <p:nvPr/>
        </p:nvSpPr>
        <p:spPr bwMode="auto">
          <a:xfrm>
            <a:off x="2743200" y="3886200"/>
            <a:ext cx="3429000" cy="701675"/>
          </a:xfrm>
          <a:prstGeom prst="rect">
            <a:avLst/>
          </a:prstGeom>
          <a:solidFill>
            <a:srgbClr val="0000FF"/>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DETRITIVORES (Surface- Dwelling Collembola)</a:t>
            </a:r>
          </a:p>
        </p:txBody>
      </p:sp>
      <p:sp>
        <p:nvSpPr>
          <p:cNvPr id="10254" name="Line 14"/>
          <p:cNvSpPr>
            <a:spLocks noChangeShapeType="1"/>
          </p:cNvSpPr>
          <p:nvPr/>
        </p:nvSpPr>
        <p:spPr bwMode="auto">
          <a:xfrm flipH="1">
            <a:off x="3657600" y="2438400"/>
            <a:ext cx="2209800" cy="990600"/>
          </a:xfrm>
          <a:prstGeom prst="line">
            <a:avLst/>
          </a:prstGeom>
          <a:noFill/>
          <a:ln w="76200">
            <a:solidFill>
              <a:srgbClr val="3366FF"/>
            </a:solidFill>
            <a:round/>
            <a:headEnd type="triangle" w="med" len="med"/>
            <a:tailEnd/>
          </a:ln>
          <a:effectLst/>
        </p:spPr>
        <p:txBody>
          <a:bodyPr/>
          <a:lstStyle/>
          <a:p>
            <a:endParaRPr lang="en-US"/>
          </a:p>
        </p:txBody>
      </p:sp>
      <p:sp>
        <p:nvSpPr>
          <p:cNvPr id="10255" name="Line 15"/>
          <p:cNvSpPr>
            <a:spLocks noChangeShapeType="1"/>
          </p:cNvSpPr>
          <p:nvPr/>
        </p:nvSpPr>
        <p:spPr bwMode="auto">
          <a:xfrm flipH="1">
            <a:off x="2667000" y="2514600"/>
            <a:ext cx="76200" cy="609600"/>
          </a:xfrm>
          <a:prstGeom prst="line">
            <a:avLst/>
          </a:prstGeom>
          <a:noFill/>
          <a:ln w="76200">
            <a:solidFill>
              <a:srgbClr val="3366FF"/>
            </a:solidFill>
            <a:round/>
            <a:headEnd type="triangle" w="med" len="med"/>
            <a:tailEnd/>
          </a:ln>
          <a:effectLst/>
        </p:spPr>
        <p:txBody>
          <a:bodyPr/>
          <a:lstStyle/>
          <a:p>
            <a:endParaRPr lang="en-US"/>
          </a:p>
        </p:txBody>
      </p:sp>
      <p:sp>
        <p:nvSpPr>
          <p:cNvPr id="10256" name="Line 16"/>
          <p:cNvSpPr>
            <a:spLocks noChangeShapeType="1"/>
          </p:cNvSpPr>
          <p:nvPr/>
        </p:nvSpPr>
        <p:spPr bwMode="auto">
          <a:xfrm>
            <a:off x="3429000" y="2438400"/>
            <a:ext cx="609600" cy="1447800"/>
          </a:xfrm>
          <a:prstGeom prst="line">
            <a:avLst/>
          </a:prstGeom>
          <a:noFill/>
          <a:ln w="76200">
            <a:solidFill>
              <a:srgbClr val="3366FF"/>
            </a:solidFill>
            <a:round/>
            <a:headEnd type="triangle" w="med" len="med"/>
            <a:tailEnd/>
          </a:ln>
          <a:effectLst/>
        </p:spPr>
        <p:txBody>
          <a:bodyPr/>
          <a:lstStyle/>
          <a:p>
            <a:endParaRPr lang="en-US"/>
          </a:p>
        </p:txBody>
      </p:sp>
      <p:sp>
        <p:nvSpPr>
          <p:cNvPr id="10257" name="Line 17"/>
          <p:cNvSpPr>
            <a:spLocks noChangeShapeType="1"/>
          </p:cNvSpPr>
          <p:nvPr/>
        </p:nvSpPr>
        <p:spPr bwMode="auto">
          <a:xfrm flipH="1" flipV="1">
            <a:off x="4114800" y="2590800"/>
            <a:ext cx="1447800" cy="838200"/>
          </a:xfrm>
          <a:prstGeom prst="line">
            <a:avLst/>
          </a:prstGeom>
          <a:noFill/>
          <a:ln w="76200">
            <a:solidFill>
              <a:srgbClr val="FF0000"/>
            </a:solidFill>
            <a:round/>
            <a:headEnd/>
            <a:tailEnd type="triangle" w="med" len="med"/>
          </a:ln>
          <a:effectLst/>
        </p:spPr>
        <p:txBody>
          <a:bodyPr/>
          <a:lstStyle/>
          <a:p>
            <a:endParaRPr lang="en-US"/>
          </a:p>
        </p:txBody>
      </p:sp>
      <p:sp>
        <p:nvSpPr>
          <p:cNvPr id="10258" name="Line 18"/>
          <p:cNvSpPr>
            <a:spLocks noChangeShapeType="1"/>
          </p:cNvSpPr>
          <p:nvPr/>
        </p:nvSpPr>
        <p:spPr bwMode="auto">
          <a:xfrm flipV="1">
            <a:off x="6172200" y="2438400"/>
            <a:ext cx="152400" cy="457200"/>
          </a:xfrm>
          <a:prstGeom prst="line">
            <a:avLst/>
          </a:prstGeom>
          <a:noFill/>
          <a:ln w="76200">
            <a:solidFill>
              <a:srgbClr val="FF0000"/>
            </a:solidFill>
            <a:round/>
            <a:headEnd/>
            <a:tailEnd type="triangle" w="med" len="med"/>
          </a:ln>
          <a:effectLst/>
        </p:spPr>
        <p:txBody>
          <a:bodyPr/>
          <a:lstStyle/>
          <a:p>
            <a:endParaRPr lang="en-US"/>
          </a:p>
        </p:txBody>
      </p:sp>
      <p:sp>
        <p:nvSpPr>
          <p:cNvPr id="10259" name="Text Box 19"/>
          <p:cNvSpPr txBox="1">
            <a:spLocks noChangeArrowheads="1"/>
          </p:cNvSpPr>
          <p:nvPr/>
        </p:nvSpPr>
        <p:spPr bwMode="auto">
          <a:xfrm rot="-5400000">
            <a:off x="-952500" y="3541713"/>
            <a:ext cx="2362200" cy="457200"/>
          </a:xfrm>
          <a:prstGeom prst="rect">
            <a:avLst/>
          </a:prstGeom>
          <a:solidFill>
            <a:srgbClr val="993366"/>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RICE  PLANT</a:t>
            </a:r>
          </a:p>
        </p:txBody>
      </p:sp>
      <p:sp>
        <p:nvSpPr>
          <p:cNvPr id="10260" name="Line 20"/>
          <p:cNvSpPr>
            <a:spLocks noChangeShapeType="1"/>
          </p:cNvSpPr>
          <p:nvPr/>
        </p:nvSpPr>
        <p:spPr bwMode="auto">
          <a:xfrm flipV="1">
            <a:off x="228600" y="1524000"/>
            <a:ext cx="762000" cy="1066800"/>
          </a:xfrm>
          <a:prstGeom prst="line">
            <a:avLst/>
          </a:prstGeom>
          <a:noFill/>
          <a:ln w="76200">
            <a:solidFill>
              <a:srgbClr val="993366"/>
            </a:solidFill>
            <a:round/>
            <a:headEnd/>
            <a:tailEnd type="triangle" w="med" len="med"/>
          </a:ln>
          <a:effectLst/>
        </p:spPr>
        <p:txBody>
          <a:bodyPr/>
          <a:lstStyle/>
          <a:p>
            <a:endParaRPr lang="en-US"/>
          </a:p>
        </p:txBody>
      </p:sp>
      <p:sp>
        <p:nvSpPr>
          <p:cNvPr id="10261" name="Text Box 21"/>
          <p:cNvSpPr txBox="1">
            <a:spLocks noChangeArrowheads="1"/>
          </p:cNvSpPr>
          <p:nvPr/>
        </p:nvSpPr>
        <p:spPr bwMode="auto">
          <a:xfrm>
            <a:off x="381000" y="5562600"/>
            <a:ext cx="2514600" cy="701675"/>
          </a:xfrm>
          <a:prstGeom prst="rect">
            <a:avLst/>
          </a:prstGeom>
          <a:solidFill>
            <a:srgbClr val="0000FF"/>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DETRITIVORES (Aquatic Larvae)</a:t>
            </a:r>
          </a:p>
        </p:txBody>
      </p:sp>
      <p:sp>
        <p:nvSpPr>
          <p:cNvPr id="10262" name="Text Box 22"/>
          <p:cNvSpPr txBox="1">
            <a:spLocks noChangeArrowheads="1"/>
          </p:cNvSpPr>
          <p:nvPr/>
        </p:nvSpPr>
        <p:spPr bwMode="auto">
          <a:xfrm>
            <a:off x="3429000" y="5334000"/>
            <a:ext cx="2286000" cy="701675"/>
          </a:xfrm>
          <a:prstGeom prst="rect">
            <a:avLst/>
          </a:prstGeom>
          <a:solidFill>
            <a:srgbClr val="0099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AQUATIC PREDATORS</a:t>
            </a:r>
          </a:p>
        </p:txBody>
      </p:sp>
      <p:sp>
        <p:nvSpPr>
          <p:cNvPr id="10263" name="Text Box 23"/>
          <p:cNvSpPr txBox="1">
            <a:spLocks noChangeArrowheads="1"/>
          </p:cNvSpPr>
          <p:nvPr/>
        </p:nvSpPr>
        <p:spPr bwMode="auto">
          <a:xfrm>
            <a:off x="6477000" y="4724400"/>
            <a:ext cx="2362200" cy="701675"/>
          </a:xfrm>
          <a:prstGeom prst="rect">
            <a:avLst/>
          </a:prstGeom>
          <a:solidFill>
            <a:srgbClr val="FF00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FILTER FEEDERS (Larvae)</a:t>
            </a:r>
          </a:p>
        </p:txBody>
      </p:sp>
      <p:sp>
        <p:nvSpPr>
          <p:cNvPr id="10264" name="Text Box 24"/>
          <p:cNvSpPr txBox="1">
            <a:spLocks noChangeArrowheads="1"/>
          </p:cNvSpPr>
          <p:nvPr/>
        </p:nvSpPr>
        <p:spPr bwMode="auto">
          <a:xfrm>
            <a:off x="3352800" y="6324600"/>
            <a:ext cx="2819400" cy="396875"/>
          </a:xfrm>
          <a:prstGeom prst="rect">
            <a:avLst/>
          </a:prstGeom>
          <a:solidFill>
            <a:srgbClr val="0099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ORGANIC RESIDUE</a:t>
            </a:r>
          </a:p>
        </p:txBody>
      </p:sp>
      <p:sp>
        <p:nvSpPr>
          <p:cNvPr id="10265" name="Line 25"/>
          <p:cNvSpPr>
            <a:spLocks noChangeShapeType="1"/>
          </p:cNvSpPr>
          <p:nvPr/>
        </p:nvSpPr>
        <p:spPr bwMode="auto">
          <a:xfrm>
            <a:off x="228600" y="4876800"/>
            <a:ext cx="0" cy="1676400"/>
          </a:xfrm>
          <a:prstGeom prst="line">
            <a:avLst/>
          </a:prstGeom>
          <a:noFill/>
          <a:ln w="76200">
            <a:solidFill>
              <a:srgbClr val="993366"/>
            </a:solidFill>
            <a:round/>
            <a:headEnd/>
            <a:tailEnd/>
          </a:ln>
          <a:effectLst/>
        </p:spPr>
        <p:txBody>
          <a:bodyPr/>
          <a:lstStyle/>
          <a:p>
            <a:endParaRPr lang="en-US"/>
          </a:p>
        </p:txBody>
      </p:sp>
      <p:sp>
        <p:nvSpPr>
          <p:cNvPr id="10266" name="Line 26"/>
          <p:cNvSpPr>
            <a:spLocks noChangeShapeType="1"/>
          </p:cNvSpPr>
          <p:nvPr/>
        </p:nvSpPr>
        <p:spPr bwMode="auto">
          <a:xfrm>
            <a:off x="228600" y="6553200"/>
            <a:ext cx="3124200" cy="0"/>
          </a:xfrm>
          <a:prstGeom prst="line">
            <a:avLst/>
          </a:prstGeom>
          <a:noFill/>
          <a:ln w="76200">
            <a:solidFill>
              <a:srgbClr val="993366"/>
            </a:solidFill>
            <a:round/>
            <a:headEnd/>
            <a:tailEnd type="triangle" w="med" len="med"/>
          </a:ln>
          <a:effectLst/>
        </p:spPr>
        <p:txBody>
          <a:bodyPr/>
          <a:lstStyle/>
          <a:p>
            <a:endParaRPr lang="en-US"/>
          </a:p>
        </p:txBody>
      </p:sp>
      <p:sp>
        <p:nvSpPr>
          <p:cNvPr id="10267" name="Line 27"/>
          <p:cNvSpPr>
            <a:spLocks noChangeShapeType="1"/>
          </p:cNvSpPr>
          <p:nvPr/>
        </p:nvSpPr>
        <p:spPr bwMode="auto">
          <a:xfrm flipV="1">
            <a:off x="1676400" y="3733800"/>
            <a:ext cx="0" cy="1828800"/>
          </a:xfrm>
          <a:prstGeom prst="line">
            <a:avLst/>
          </a:prstGeom>
          <a:noFill/>
          <a:ln w="76200">
            <a:solidFill>
              <a:srgbClr val="0000FF"/>
            </a:solidFill>
            <a:round/>
            <a:headEnd/>
            <a:tailEnd type="triangle" w="med" len="med"/>
          </a:ln>
          <a:effectLst/>
        </p:spPr>
        <p:txBody>
          <a:bodyPr/>
          <a:lstStyle/>
          <a:p>
            <a:endParaRPr lang="en-US"/>
          </a:p>
        </p:txBody>
      </p:sp>
      <p:sp>
        <p:nvSpPr>
          <p:cNvPr id="10268" name="Line 28"/>
          <p:cNvSpPr>
            <a:spLocks noChangeShapeType="1"/>
          </p:cNvSpPr>
          <p:nvPr/>
        </p:nvSpPr>
        <p:spPr bwMode="auto">
          <a:xfrm>
            <a:off x="7467600" y="3581400"/>
            <a:ext cx="0" cy="1295400"/>
          </a:xfrm>
          <a:prstGeom prst="line">
            <a:avLst/>
          </a:prstGeom>
          <a:noFill/>
          <a:ln w="76200">
            <a:solidFill>
              <a:srgbClr val="FF0000"/>
            </a:solidFill>
            <a:round/>
            <a:headEnd type="triangle" w="med" len="med"/>
            <a:tailEnd/>
          </a:ln>
          <a:effectLst/>
        </p:spPr>
        <p:txBody>
          <a:bodyPr/>
          <a:lstStyle/>
          <a:p>
            <a:endParaRPr lang="en-US"/>
          </a:p>
        </p:txBody>
      </p:sp>
      <p:sp>
        <p:nvSpPr>
          <p:cNvPr id="10269" name="Line 29"/>
          <p:cNvSpPr>
            <a:spLocks noChangeShapeType="1"/>
          </p:cNvSpPr>
          <p:nvPr/>
        </p:nvSpPr>
        <p:spPr bwMode="auto">
          <a:xfrm flipV="1">
            <a:off x="5638800" y="5029200"/>
            <a:ext cx="838200" cy="762000"/>
          </a:xfrm>
          <a:prstGeom prst="line">
            <a:avLst/>
          </a:prstGeom>
          <a:noFill/>
          <a:ln w="76200">
            <a:solidFill>
              <a:srgbClr val="009900"/>
            </a:solidFill>
            <a:round/>
            <a:headEnd type="triangle" w="med" len="med"/>
            <a:tailEnd/>
          </a:ln>
          <a:effectLst/>
        </p:spPr>
        <p:txBody>
          <a:bodyPr/>
          <a:lstStyle/>
          <a:p>
            <a:endParaRPr lang="en-US"/>
          </a:p>
        </p:txBody>
      </p:sp>
      <p:sp>
        <p:nvSpPr>
          <p:cNvPr id="10270" name="Line 30"/>
          <p:cNvSpPr>
            <a:spLocks noChangeShapeType="1"/>
          </p:cNvSpPr>
          <p:nvPr/>
        </p:nvSpPr>
        <p:spPr bwMode="auto">
          <a:xfrm flipV="1">
            <a:off x="2819400" y="5638800"/>
            <a:ext cx="685800" cy="76200"/>
          </a:xfrm>
          <a:prstGeom prst="line">
            <a:avLst/>
          </a:prstGeom>
          <a:noFill/>
          <a:ln w="76200">
            <a:solidFill>
              <a:srgbClr val="3366FF"/>
            </a:solidFill>
            <a:round/>
            <a:headEnd/>
            <a:tailEnd type="triangle" w="med" len="med"/>
          </a:ln>
          <a:effectLst/>
        </p:spPr>
        <p:txBody>
          <a:bodyPr/>
          <a:lstStyle/>
          <a:p>
            <a:endParaRPr lang="en-US"/>
          </a:p>
        </p:txBody>
      </p:sp>
      <p:sp>
        <p:nvSpPr>
          <p:cNvPr id="10271" name="Line 31"/>
          <p:cNvSpPr>
            <a:spLocks noChangeShapeType="1"/>
          </p:cNvSpPr>
          <p:nvPr/>
        </p:nvSpPr>
        <p:spPr bwMode="auto">
          <a:xfrm flipH="1" flipV="1">
            <a:off x="2819400" y="5943600"/>
            <a:ext cx="609600" cy="457200"/>
          </a:xfrm>
          <a:prstGeom prst="line">
            <a:avLst/>
          </a:prstGeom>
          <a:noFill/>
          <a:ln w="76200">
            <a:solidFill>
              <a:srgbClr val="3366FF"/>
            </a:solidFill>
            <a:round/>
            <a:headEnd/>
            <a:tailEnd type="triangle" w="med" len="med"/>
          </a:ln>
          <a:effectLst/>
        </p:spPr>
        <p:txBody>
          <a:bodyPr/>
          <a:lstStyle/>
          <a:p>
            <a:endParaRPr lang="en-US"/>
          </a:p>
        </p:txBody>
      </p:sp>
      <p:sp>
        <p:nvSpPr>
          <p:cNvPr id="10272" name="Text Box 32"/>
          <p:cNvSpPr txBox="1">
            <a:spLocks noChangeArrowheads="1"/>
          </p:cNvSpPr>
          <p:nvPr/>
        </p:nvSpPr>
        <p:spPr bwMode="auto">
          <a:xfrm>
            <a:off x="6858000" y="5943600"/>
            <a:ext cx="2286000" cy="854075"/>
          </a:xfrm>
          <a:prstGeom prst="rect">
            <a:avLst/>
          </a:prstGeom>
          <a:solidFill>
            <a:srgbClr val="FF00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ZOOPLANKTON</a:t>
            </a:r>
          </a:p>
          <a:p>
            <a:pPr algn="ctr">
              <a:spcBef>
                <a:spcPct val="50000"/>
              </a:spcBef>
            </a:pPr>
            <a:r>
              <a:rPr lang="en-US" sz="2000" b="1">
                <a:solidFill>
                  <a:srgbClr val="00FFFF"/>
                </a:solidFill>
                <a:effectLst>
                  <a:outerShdw blurRad="38100" dist="38100" dir="2700000" algn="tl">
                    <a:srgbClr val="000000"/>
                  </a:outerShdw>
                </a:effectLst>
                <a:latin typeface="Arial" charset="0"/>
              </a:rPr>
              <a:t>BACTERIA</a:t>
            </a:r>
          </a:p>
        </p:txBody>
      </p:sp>
      <p:sp>
        <p:nvSpPr>
          <p:cNvPr id="10273" name="Line 33"/>
          <p:cNvSpPr>
            <a:spLocks noChangeShapeType="1"/>
          </p:cNvSpPr>
          <p:nvPr/>
        </p:nvSpPr>
        <p:spPr bwMode="auto">
          <a:xfrm flipH="1" flipV="1">
            <a:off x="8153400" y="5334000"/>
            <a:ext cx="685800" cy="685800"/>
          </a:xfrm>
          <a:prstGeom prst="line">
            <a:avLst/>
          </a:prstGeom>
          <a:noFill/>
          <a:ln w="76200">
            <a:solidFill>
              <a:srgbClr val="FF0000"/>
            </a:solidFill>
            <a:round/>
            <a:headEnd/>
            <a:tailEnd type="triangle" w="med" len="med"/>
          </a:ln>
          <a:effectLst/>
        </p:spPr>
        <p:txBody>
          <a:bodyPr/>
          <a:lstStyle/>
          <a:p>
            <a:endParaRPr lang="en-US"/>
          </a:p>
        </p:txBody>
      </p:sp>
      <p:sp>
        <p:nvSpPr>
          <p:cNvPr id="10274" name="Line 34"/>
          <p:cNvSpPr>
            <a:spLocks noChangeShapeType="1"/>
          </p:cNvSpPr>
          <p:nvPr/>
        </p:nvSpPr>
        <p:spPr bwMode="auto">
          <a:xfrm>
            <a:off x="6172200" y="6553200"/>
            <a:ext cx="685800" cy="0"/>
          </a:xfrm>
          <a:prstGeom prst="line">
            <a:avLst/>
          </a:prstGeom>
          <a:noFill/>
          <a:ln w="76200">
            <a:solidFill>
              <a:srgbClr val="FF0000"/>
            </a:solidFill>
            <a:round/>
            <a:headEnd/>
            <a:tailEnd type="triangle" w="med" len="med"/>
          </a:ln>
          <a:effectLst/>
        </p:spPr>
        <p:txBody>
          <a:bodyPr/>
          <a:lstStyle/>
          <a:p>
            <a:endParaRPr lang="en-US"/>
          </a:p>
        </p:txBody>
      </p:sp>
      <p:sp>
        <p:nvSpPr>
          <p:cNvPr id="10275" name="Line 35"/>
          <p:cNvSpPr>
            <a:spLocks noChangeShapeType="1"/>
          </p:cNvSpPr>
          <p:nvPr/>
        </p:nvSpPr>
        <p:spPr bwMode="auto">
          <a:xfrm>
            <a:off x="7010400" y="6324600"/>
            <a:ext cx="228600" cy="304800"/>
          </a:xfrm>
          <a:prstGeom prst="line">
            <a:avLst/>
          </a:prstGeom>
          <a:noFill/>
          <a:ln w="9525">
            <a:solidFill>
              <a:schemeClr val="tx1"/>
            </a:solidFill>
            <a:round/>
            <a:headEnd/>
            <a:tailEnd/>
          </a:ln>
          <a:effectLst/>
        </p:spPr>
        <p:txBody>
          <a:bodyPr/>
          <a:lstStyle/>
          <a:p>
            <a:endParaRPr lang="en-US"/>
          </a:p>
        </p:txBody>
      </p:sp>
      <p:sp>
        <p:nvSpPr>
          <p:cNvPr id="10276" name="Line 36"/>
          <p:cNvSpPr>
            <a:spLocks noChangeShapeType="1"/>
          </p:cNvSpPr>
          <p:nvPr/>
        </p:nvSpPr>
        <p:spPr bwMode="auto">
          <a:xfrm flipV="1">
            <a:off x="8763000" y="6324600"/>
            <a:ext cx="152400" cy="304800"/>
          </a:xfrm>
          <a:prstGeom prst="line">
            <a:avLst/>
          </a:prstGeom>
          <a:noFill/>
          <a:ln w="9525">
            <a:solidFill>
              <a:schemeClr val="tx1"/>
            </a:solidFill>
            <a:round/>
            <a:headEnd/>
            <a:tailEnd/>
          </a:ln>
          <a:effectLst/>
        </p:spPr>
        <p:txBody>
          <a:bodyPr/>
          <a:lstStyle/>
          <a:p>
            <a:endParaRPr lang="en-US"/>
          </a:p>
        </p:txBody>
      </p:sp>
      <p:sp>
        <p:nvSpPr>
          <p:cNvPr id="10277" name="Line 37"/>
          <p:cNvSpPr>
            <a:spLocks noChangeShapeType="1"/>
          </p:cNvSpPr>
          <p:nvPr/>
        </p:nvSpPr>
        <p:spPr bwMode="auto">
          <a:xfrm>
            <a:off x="533400" y="4648200"/>
            <a:ext cx="8610600" cy="0"/>
          </a:xfrm>
          <a:prstGeom prst="line">
            <a:avLst/>
          </a:prstGeom>
          <a:noFill/>
          <a:ln w="9525">
            <a:solidFill>
              <a:schemeClr val="tx1"/>
            </a:solidFill>
            <a:round/>
            <a:headEnd/>
            <a:tailEnd/>
          </a:ln>
          <a:effectLst/>
        </p:spPr>
        <p:txBody>
          <a:bodyPr wrap="none" anchor="ctr"/>
          <a:lstStyle/>
          <a:p>
            <a:endParaRPr lang="en-US"/>
          </a:p>
        </p:txBody>
      </p:sp>
      <p:sp>
        <p:nvSpPr>
          <p:cNvPr id="10278" name="Line 38"/>
          <p:cNvSpPr>
            <a:spLocks noChangeShapeType="1"/>
          </p:cNvSpPr>
          <p:nvPr/>
        </p:nvSpPr>
        <p:spPr bwMode="auto">
          <a:xfrm>
            <a:off x="533400" y="4724400"/>
            <a:ext cx="8610600" cy="0"/>
          </a:xfrm>
          <a:prstGeom prst="line">
            <a:avLst/>
          </a:prstGeom>
          <a:noFill/>
          <a:ln w="9525">
            <a:solidFill>
              <a:schemeClr val="tx1"/>
            </a:solidFill>
            <a:round/>
            <a:headEnd/>
            <a:tailEnd type="triangle" w="med" len="med"/>
          </a:ln>
          <a:effectLst/>
        </p:spPr>
        <p:txBody>
          <a:bodyPr wrap="none" anchor="ctr"/>
          <a:lstStyle/>
          <a:p>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76200" y="685800"/>
            <a:ext cx="8915400" cy="609600"/>
          </a:xfrm>
          <a:prstGeom prst="rect">
            <a:avLst/>
          </a:prstGeom>
          <a:noFill/>
          <a:ln w="9525">
            <a:noFill/>
            <a:miter lim="800000"/>
            <a:headEnd/>
            <a:tailEnd/>
          </a:ln>
          <a:effectLst/>
        </p:spPr>
        <p:txBody>
          <a:bodyPr anchor="ctr"/>
          <a:lstStyle/>
          <a:p>
            <a:pPr algn="ctr"/>
            <a:r>
              <a:rPr lang="en-US" sz="3200" b="1">
                <a:solidFill>
                  <a:schemeClr val="accent2"/>
                </a:solidFill>
                <a:effectLst>
                  <a:outerShdw blurRad="38100" dist="38100" dir="2700000" algn="tl">
                    <a:srgbClr val="000000"/>
                  </a:outerShdw>
                </a:effectLst>
                <a:latin typeface="Arial" charset="0"/>
                <a:cs typeface="Arial" charset="0"/>
              </a:rPr>
              <a:t>Functional group relationships among the major elements in the rice community</a:t>
            </a:r>
          </a:p>
          <a:p>
            <a:pPr algn="ctr"/>
            <a:r>
              <a:rPr lang="en-US" sz="4800" b="1">
                <a:solidFill>
                  <a:schemeClr val="accent2"/>
                </a:solidFill>
                <a:effectLst>
                  <a:outerShdw blurRad="38100" dist="38100" dir="2700000" algn="tl">
                    <a:srgbClr val="000000"/>
                  </a:outerShdw>
                </a:effectLst>
                <a:cs typeface="Times New Roman" pitchFamily="18" charset="0"/>
              </a:rPr>
              <a:t> </a:t>
            </a:r>
          </a:p>
        </p:txBody>
      </p:sp>
      <p:sp>
        <p:nvSpPr>
          <p:cNvPr id="10244" name="Text Box 4"/>
          <p:cNvSpPr txBox="1">
            <a:spLocks noChangeArrowheads="1"/>
          </p:cNvSpPr>
          <p:nvPr/>
        </p:nvSpPr>
        <p:spPr bwMode="auto">
          <a:xfrm>
            <a:off x="304800" y="1219200"/>
            <a:ext cx="2362200" cy="457200"/>
          </a:xfrm>
          <a:prstGeom prst="rect">
            <a:avLst/>
          </a:prstGeom>
          <a:solidFill>
            <a:srgbClr val="993366"/>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HERBIVORES</a:t>
            </a:r>
          </a:p>
        </p:txBody>
      </p:sp>
      <p:sp>
        <p:nvSpPr>
          <p:cNvPr id="10245" name="Text Box 5"/>
          <p:cNvSpPr txBox="1">
            <a:spLocks noChangeArrowheads="1"/>
          </p:cNvSpPr>
          <p:nvPr/>
        </p:nvSpPr>
        <p:spPr bwMode="auto">
          <a:xfrm>
            <a:off x="4419600" y="1219200"/>
            <a:ext cx="3505200" cy="457200"/>
          </a:xfrm>
          <a:prstGeom prst="rect">
            <a:avLst/>
          </a:prstGeom>
          <a:solidFill>
            <a:srgbClr val="009900"/>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HYPER  PARASITOIDS</a:t>
            </a:r>
          </a:p>
        </p:txBody>
      </p:sp>
      <p:sp>
        <p:nvSpPr>
          <p:cNvPr id="10246" name="Text Box 6"/>
          <p:cNvSpPr txBox="1">
            <a:spLocks noChangeArrowheads="1"/>
          </p:cNvSpPr>
          <p:nvPr/>
        </p:nvSpPr>
        <p:spPr bwMode="auto">
          <a:xfrm>
            <a:off x="2057400" y="2133600"/>
            <a:ext cx="2362200" cy="457200"/>
          </a:xfrm>
          <a:prstGeom prst="rect">
            <a:avLst/>
          </a:prstGeom>
          <a:solidFill>
            <a:srgbClr val="009900"/>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PREDATORS</a:t>
            </a:r>
          </a:p>
        </p:txBody>
      </p:sp>
      <p:sp>
        <p:nvSpPr>
          <p:cNvPr id="10247" name="Text Box 7"/>
          <p:cNvSpPr txBox="1">
            <a:spLocks noChangeArrowheads="1"/>
          </p:cNvSpPr>
          <p:nvPr/>
        </p:nvSpPr>
        <p:spPr bwMode="auto">
          <a:xfrm>
            <a:off x="5257800" y="2057400"/>
            <a:ext cx="2362200" cy="457200"/>
          </a:xfrm>
          <a:prstGeom prst="rect">
            <a:avLst/>
          </a:prstGeom>
          <a:solidFill>
            <a:srgbClr val="009900"/>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PARASITOIDS</a:t>
            </a:r>
          </a:p>
        </p:txBody>
      </p:sp>
      <p:sp>
        <p:nvSpPr>
          <p:cNvPr id="10248" name="Line 8"/>
          <p:cNvSpPr>
            <a:spLocks noChangeShapeType="1"/>
          </p:cNvSpPr>
          <p:nvPr/>
        </p:nvSpPr>
        <p:spPr bwMode="auto">
          <a:xfrm>
            <a:off x="6477000" y="1676400"/>
            <a:ext cx="0" cy="381000"/>
          </a:xfrm>
          <a:prstGeom prst="line">
            <a:avLst/>
          </a:prstGeom>
          <a:noFill/>
          <a:ln w="76200">
            <a:solidFill>
              <a:srgbClr val="009900"/>
            </a:solidFill>
            <a:round/>
            <a:headEnd type="triangle" w="med" len="med"/>
            <a:tailEnd/>
          </a:ln>
          <a:effectLst/>
        </p:spPr>
        <p:txBody>
          <a:bodyPr/>
          <a:lstStyle/>
          <a:p>
            <a:endParaRPr lang="en-US"/>
          </a:p>
        </p:txBody>
      </p:sp>
      <p:sp>
        <p:nvSpPr>
          <p:cNvPr id="10249" name="Line 9"/>
          <p:cNvSpPr>
            <a:spLocks noChangeShapeType="1"/>
          </p:cNvSpPr>
          <p:nvPr/>
        </p:nvSpPr>
        <p:spPr bwMode="auto">
          <a:xfrm>
            <a:off x="2667000" y="1447800"/>
            <a:ext cx="2590800" cy="838200"/>
          </a:xfrm>
          <a:prstGeom prst="line">
            <a:avLst/>
          </a:prstGeom>
          <a:noFill/>
          <a:ln w="76200">
            <a:solidFill>
              <a:srgbClr val="993366"/>
            </a:solidFill>
            <a:round/>
            <a:headEnd/>
            <a:tailEnd type="triangle" w="med" len="med"/>
          </a:ln>
          <a:effectLst/>
        </p:spPr>
        <p:txBody>
          <a:bodyPr/>
          <a:lstStyle/>
          <a:p>
            <a:endParaRPr lang="en-US"/>
          </a:p>
        </p:txBody>
      </p:sp>
      <p:sp>
        <p:nvSpPr>
          <p:cNvPr id="10250" name="Line 10"/>
          <p:cNvSpPr>
            <a:spLocks noChangeShapeType="1"/>
          </p:cNvSpPr>
          <p:nvPr/>
        </p:nvSpPr>
        <p:spPr bwMode="auto">
          <a:xfrm>
            <a:off x="1828800" y="1676400"/>
            <a:ext cx="381000" cy="457200"/>
          </a:xfrm>
          <a:prstGeom prst="line">
            <a:avLst/>
          </a:prstGeom>
          <a:noFill/>
          <a:ln w="76200">
            <a:solidFill>
              <a:srgbClr val="993366"/>
            </a:solidFill>
            <a:round/>
            <a:headEnd/>
            <a:tailEnd type="triangle" w="med" len="med"/>
          </a:ln>
          <a:effectLst/>
        </p:spPr>
        <p:txBody>
          <a:bodyPr/>
          <a:lstStyle/>
          <a:p>
            <a:endParaRPr lang="en-US"/>
          </a:p>
        </p:txBody>
      </p:sp>
      <p:sp>
        <p:nvSpPr>
          <p:cNvPr id="10251" name="Text Box 11"/>
          <p:cNvSpPr txBox="1">
            <a:spLocks noChangeArrowheads="1"/>
          </p:cNvSpPr>
          <p:nvPr/>
        </p:nvSpPr>
        <p:spPr bwMode="auto">
          <a:xfrm>
            <a:off x="609600" y="3048000"/>
            <a:ext cx="3048000" cy="701675"/>
          </a:xfrm>
          <a:prstGeom prst="rect">
            <a:avLst/>
          </a:prstGeom>
          <a:solidFill>
            <a:srgbClr val="0000FF"/>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DETRITIVORES (Adult Diptera, Coleoptera)</a:t>
            </a:r>
          </a:p>
        </p:txBody>
      </p:sp>
      <p:sp>
        <p:nvSpPr>
          <p:cNvPr id="10252" name="Text Box 12"/>
          <p:cNvSpPr txBox="1">
            <a:spLocks noChangeArrowheads="1"/>
          </p:cNvSpPr>
          <p:nvPr/>
        </p:nvSpPr>
        <p:spPr bwMode="auto">
          <a:xfrm>
            <a:off x="5562600" y="2895600"/>
            <a:ext cx="3352800" cy="701675"/>
          </a:xfrm>
          <a:prstGeom prst="rect">
            <a:avLst/>
          </a:prstGeom>
          <a:solidFill>
            <a:srgbClr val="FF00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FILTER-FEEDERS (Adult Chironomidae, Culicidae)</a:t>
            </a:r>
          </a:p>
        </p:txBody>
      </p:sp>
      <p:sp>
        <p:nvSpPr>
          <p:cNvPr id="10253" name="Text Box 13"/>
          <p:cNvSpPr txBox="1">
            <a:spLocks noChangeArrowheads="1"/>
          </p:cNvSpPr>
          <p:nvPr/>
        </p:nvSpPr>
        <p:spPr bwMode="auto">
          <a:xfrm>
            <a:off x="2743200" y="3886200"/>
            <a:ext cx="3429000" cy="701675"/>
          </a:xfrm>
          <a:prstGeom prst="rect">
            <a:avLst/>
          </a:prstGeom>
          <a:solidFill>
            <a:srgbClr val="0000FF"/>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DETRITIVORES (Surface- Dwelling Collembola)</a:t>
            </a:r>
          </a:p>
        </p:txBody>
      </p:sp>
      <p:sp>
        <p:nvSpPr>
          <p:cNvPr id="10254" name="Line 14"/>
          <p:cNvSpPr>
            <a:spLocks noChangeShapeType="1"/>
          </p:cNvSpPr>
          <p:nvPr/>
        </p:nvSpPr>
        <p:spPr bwMode="auto">
          <a:xfrm flipH="1">
            <a:off x="3657600" y="2438400"/>
            <a:ext cx="2209800" cy="990600"/>
          </a:xfrm>
          <a:prstGeom prst="line">
            <a:avLst/>
          </a:prstGeom>
          <a:noFill/>
          <a:ln w="76200">
            <a:solidFill>
              <a:srgbClr val="3366FF"/>
            </a:solidFill>
            <a:round/>
            <a:headEnd type="triangle" w="med" len="med"/>
            <a:tailEnd/>
          </a:ln>
          <a:effectLst/>
        </p:spPr>
        <p:txBody>
          <a:bodyPr/>
          <a:lstStyle/>
          <a:p>
            <a:endParaRPr lang="en-US"/>
          </a:p>
        </p:txBody>
      </p:sp>
      <p:sp>
        <p:nvSpPr>
          <p:cNvPr id="10255" name="Line 15"/>
          <p:cNvSpPr>
            <a:spLocks noChangeShapeType="1"/>
          </p:cNvSpPr>
          <p:nvPr/>
        </p:nvSpPr>
        <p:spPr bwMode="auto">
          <a:xfrm flipH="1">
            <a:off x="2667000" y="2514600"/>
            <a:ext cx="76200" cy="609600"/>
          </a:xfrm>
          <a:prstGeom prst="line">
            <a:avLst/>
          </a:prstGeom>
          <a:noFill/>
          <a:ln w="76200">
            <a:solidFill>
              <a:srgbClr val="3366FF"/>
            </a:solidFill>
            <a:round/>
            <a:headEnd type="triangle" w="med" len="med"/>
            <a:tailEnd/>
          </a:ln>
          <a:effectLst/>
        </p:spPr>
        <p:txBody>
          <a:bodyPr/>
          <a:lstStyle/>
          <a:p>
            <a:endParaRPr lang="en-US"/>
          </a:p>
        </p:txBody>
      </p:sp>
      <p:sp>
        <p:nvSpPr>
          <p:cNvPr id="10256" name="Line 16"/>
          <p:cNvSpPr>
            <a:spLocks noChangeShapeType="1"/>
          </p:cNvSpPr>
          <p:nvPr/>
        </p:nvSpPr>
        <p:spPr bwMode="auto">
          <a:xfrm>
            <a:off x="3429000" y="2438400"/>
            <a:ext cx="609600" cy="1447800"/>
          </a:xfrm>
          <a:prstGeom prst="line">
            <a:avLst/>
          </a:prstGeom>
          <a:noFill/>
          <a:ln w="76200">
            <a:solidFill>
              <a:srgbClr val="3366FF"/>
            </a:solidFill>
            <a:round/>
            <a:headEnd type="triangle" w="med" len="med"/>
            <a:tailEnd/>
          </a:ln>
          <a:effectLst/>
        </p:spPr>
        <p:txBody>
          <a:bodyPr/>
          <a:lstStyle/>
          <a:p>
            <a:endParaRPr lang="en-US"/>
          </a:p>
        </p:txBody>
      </p:sp>
      <p:sp>
        <p:nvSpPr>
          <p:cNvPr id="10257" name="Line 17"/>
          <p:cNvSpPr>
            <a:spLocks noChangeShapeType="1"/>
          </p:cNvSpPr>
          <p:nvPr/>
        </p:nvSpPr>
        <p:spPr bwMode="auto">
          <a:xfrm flipH="1" flipV="1">
            <a:off x="4114800" y="2590800"/>
            <a:ext cx="1447800" cy="838200"/>
          </a:xfrm>
          <a:prstGeom prst="line">
            <a:avLst/>
          </a:prstGeom>
          <a:noFill/>
          <a:ln w="76200">
            <a:solidFill>
              <a:srgbClr val="FF0000"/>
            </a:solidFill>
            <a:round/>
            <a:headEnd/>
            <a:tailEnd type="triangle" w="med" len="med"/>
          </a:ln>
          <a:effectLst/>
        </p:spPr>
        <p:txBody>
          <a:bodyPr/>
          <a:lstStyle/>
          <a:p>
            <a:endParaRPr lang="en-US"/>
          </a:p>
        </p:txBody>
      </p:sp>
      <p:sp>
        <p:nvSpPr>
          <p:cNvPr id="10258" name="Line 18"/>
          <p:cNvSpPr>
            <a:spLocks noChangeShapeType="1"/>
          </p:cNvSpPr>
          <p:nvPr/>
        </p:nvSpPr>
        <p:spPr bwMode="auto">
          <a:xfrm flipV="1">
            <a:off x="6172200" y="2438400"/>
            <a:ext cx="152400" cy="457200"/>
          </a:xfrm>
          <a:prstGeom prst="line">
            <a:avLst/>
          </a:prstGeom>
          <a:noFill/>
          <a:ln w="76200">
            <a:solidFill>
              <a:srgbClr val="FF0000"/>
            </a:solidFill>
            <a:round/>
            <a:headEnd/>
            <a:tailEnd type="triangle" w="med" len="med"/>
          </a:ln>
          <a:effectLst/>
        </p:spPr>
        <p:txBody>
          <a:bodyPr/>
          <a:lstStyle/>
          <a:p>
            <a:endParaRPr lang="en-US"/>
          </a:p>
        </p:txBody>
      </p:sp>
      <p:sp>
        <p:nvSpPr>
          <p:cNvPr id="10259" name="Text Box 19"/>
          <p:cNvSpPr txBox="1">
            <a:spLocks noChangeArrowheads="1"/>
          </p:cNvSpPr>
          <p:nvPr/>
        </p:nvSpPr>
        <p:spPr bwMode="auto">
          <a:xfrm rot="-5400000">
            <a:off x="-952500" y="3541713"/>
            <a:ext cx="2362200" cy="457200"/>
          </a:xfrm>
          <a:prstGeom prst="rect">
            <a:avLst/>
          </a:prstGeom>
          <a:solidFill>
            <a:srgbClr val="993366"/>
          </a:solidFill>
          <a:ln w="9525">
            <a:noFill/>
            <a:miter lim="800000"/>
            <a:headEnd/>
            <a:tailEnd/>
          </a:ln>
          <a:effectLst/>
        </p:spPr>
        <p:txBody>
          <a:bodyPr>
            <a:spAutoFit/>
          </a:bodyPr>
          <a:lstStyle/>
          <a:p>
            <a:pPr algn="ctr">
              <a:spcBef>
                <a:spcPct val="50000"/>
              </a:spcBef>
            </a:pPr>
            <a:r>
              <a:rPr lang="en-US" b="1">
                <a:solidFill>
                  <a:srgbClr val="00FFFF"/>
                </a:solidFill>
                <a:effectLst>
                  <a:outerShdw blurRad="38100" dist="38100" dir="2700000" algn="tl">
                    <a:srgbClr val="000000"/>
                  </a:outerShdw>
                </a:effectLst>
                <a:latin typeface="Arial" charset="0"/>
              </a:rPr>
              <a:t>RICE  PLANT</a:t>
            </a:r>
          </a:p>
        </p:txBody>
      </p:sp>
      <p:sp>
        <p:nvSpPr>
          <p:cNvPr id="10260" name="Line 20"/>
          <p:cNvSpPr>
            <a:spLocks noChangeShapeType="1"/>
          </p:cNvSpPr>
          <p:nvPr/>
        </p:nvSpPr>
        <p:spPr bwMode="auto">
          <a:xfrm flipV="1">
            <a:off x="228600" y="1524000"/>
            <a:ext cx="762000" cy="1066800"/>
          </a:xfrm>
          <a:prstGeom prst="line">
            <a:avLst/>
          </a:prstGeom>
          <a:noFill/>
          <a:ln w="76200">
            <a:solidFill>
              <a:srgbClr val="993366"/>
            </a:solidFill>
            <a:round/>
            <a:headEnd/>
            <a:tailEnd type="triangle" w="med" len="med"/>
          </a:ln>
          <a:effectLst/>
        </p:spPr>
        <p:txBody>
          <a:bodyPr/>
          <a:lstStyle/>
          <a:p>
            <a:endParaRPr lang="en-US"/>
          </a:p>
        </p:txBody>
      </p:sp>
      <p:sp>
        <p:nvSpPr>
          <p:cNvPr id="10261" name="Text Box 21"/>
          <p:cNvSpPr txBox="1">
            <a:spLocks noChangeArrowheads="1"/>
          </p:cNvSpPr>
          <p:nvPr/>
        </p:nvSpPr>
        <p:spPr bwMode="auto">
          <a:xfrm>
            <a:off x="381000" y="5562600"/>
            <a:ext cx="2514600" cy="701675"/>
          </a:xfrm>
          <a:prstGeom prst="rect">
            <a:avLst/>
          </a:prstGeom>
          <a:solidFill>
            <a:srgbClr val="0000FF"/>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DETRITIVORES (Aquatic Larvae)</a:t>
            </a:r>
          </a:p>
        </p:txBody>
      </p:sp>
      <p:sp>
        <p:nvSpPr>
          <p:cNvPr id="10262" name="Text Box 22"/>
          <p:cNvSpPr txBox="1">
            <a:spLocks noChangeArrowheads="1"/>
          </p:cNvSpPr>
          <p:nvPr/>
        </p:nvSpPr>
        <p:spPr bwMode="auto">
          <a:xfrm>
            <a:off x="3429000" y="5334000"/>
            <a:ext cx="2286000" cy="701675"/>
          </a:xfrm>
          <a:prstGeom prst="rect">
            <a:avLst/>
          </a:prstGeom>
          <a:solidFill>
            <a:srgbClr val="0099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AQUATIC PREDATORS</a:t>
            </a:r>
          </a:p>
        </p:txBody>
      </p:sp>
      <p:sp>
        <p:nvSpPr>
          <p:cNvPr id="10263" name="Text Box 23"/>
          <p:cNvSpPr txBox="1">
            <a:spLocks noChangeArrowheads="1"/>
          </p:cNvSpPr>
          <p:nvPr/>
        </p:nvSpPr>
        <p:spPr bwMode="auto">
          <a:xfrm>
            <a:off x="6477000" y="4724400"/>
            <a:ext cx="2362200" cy="701675"/>
          </a:xfrm>
          <a:prstGeom prst="rect">
            <a:avLst/>
          </a:prstGeom>
          <a:solidFill>
            <a:srgbClr val="FF00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FILTER FEEDERS (Larvae)</a:t>
            </a:r>
          </a:p>
        </p:txBody>
      </p:sp>
      <p:sp>
        <p:nvSpPr>
          <p:cNvPr id="10264" name="Text Box 24"/>
          <p:cNvSpPr txBox="1">
            <a:spLocks noChangeArrowheads="1"/>
          </p:cNvSpPr>
          <p:nvPr/>
        </p:nvSpPr>
        <p:spPr bwMode="auto">
          <a:xfrm>
            <a:off x="3352800" y="6324600"/>
            <a:ext cx="2819400" cy="396875"/>
          </a:xfrm>
          <a:prstGeom prst="rect">
            <a:avLst/>
          </a:prstGeom>
          <a:solidFill>
            <a:srgbClr val="0099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ORGANIC RESIDUE</a:t>
            </a:r>
          </a:p>
        </p:txBody>
      </p:sp>
      <p:sp>
        <p:nvSpPr>
          <p:cNvPr id="10265" name="Line 25"/>
          <p:cNvSpPr>
            <a:spLocks noChangeShapeType="1"/>
          </p:cNvSpPr>
          <p:nvPr/>
        </p:nvSpPr>
        <p:spPr bwMode="auto">
          <a:xfrm>
            <a:off x="228600" y="4876800"/>
            <a:ext cx="0" cy="1676400"/>
          </a:xfrm>
          <a:prstGeom prst="line">
            <a:avLst/>
          </a:prstGeom>
          <a:noFill/>
          <a:ln w="76200">
            <a:solidFill>
              <a:srgbClr val="993366"/>
            </a:solidFill>
            <a:round/>
            <a:headEnd/>
            <a:tailEnd/>
          </a:ln>
          <a:effectLst/>
        </p:spPr>
        <p:txBody>
          <a:bodyPr/>
          <a:lstStyle/>
          <a:p>
            <a:endParaRPr lang="en-US"/>
          </a:p>
        </p:txBody>
      </p:sp>
      <p:sp>
        <p:nvSpPr>
          <p:cNvPr id="10266" name="Line 26"/>
          <p:cNvSpPr>
            <a:spLocks noChangeShapeType="1"/>
          </p:cNvSpPr>
          <p:nvPr/>
        </p:nvSpPr>
        <p:spPr bwMode="auto">
          <a:xfrm>
            <a:off x="228600" y="6553200"/>
            <a:ext cx="3124200" cy="0"/>
          </a:xfrm>
          <a:prstGeom prst="line">
            <a:avLst/>
          </a:prstGeom>
          <a:noFill/>
          <a:ln w="76200">
            <a:solidFill>
              <a:srgbClr val="993366"/>
            </a:solidFill>
            <a:round/>
            <a:headEnd/>
            <a:tailEnd type="triangle" w="med" len="med"/>
          </a:ln>
          <a:effectLst/>
        </p:spPr>
        <p:txBody>
          <a:bodyPr/>
          <a:lstStyle/>
          <a:p>
            <a:endParaRPr lang="en-US"/>
          </a:p>
        </p:txBody>
      </p:sp>
      <p:sp>
        <p:nvSpPr>
          <p:cNvPr id="10267" name="Line 27"/>
          <p:cNvSpPr>
            <a:spLocks noChangeShapeType="1"/>
          </p:cNvSpPr>
          <p:nvPr/>
        </p:nvSpPr>
        <p:spPr bwMode="auto">
          <a:xfrm flipV="1">
            <a:off x="1676400" y="3733800"/>
            <a:ext cx="0" cy="1828800"/>
          </a:xfrm>
          <a:prstGeom prst="line">
            <a:avLst/>
          </a:prstGeom>
          <a:noFill/>
          <a:ln w="76200">
            <a:solidFill>
              <a:srgbClr val="0000FF"/>
            </a:solidFill>
            <a:round/>
            <a:headEnd/>
            <a:tailEnd type="triangle" w="med" len="med"/>
          </a:ln>
          <a:effectLst/>
        </p:spPr>
        <p:txBody>
          <a:bodyPr/>
          <a:lstStyle/>
          <a:p>
            <a:endParaRPr lang="en-US"/>
          </a:p>
        </p:txBody>
      </p:sp>
      <p:sp>
        <p:nvSpPr>
          <p:cNvPr id="10268" name="Line 28"/>
          <p:cNvSpPr>
            <a:spLocks noChangeShapeType="1"/>
          </p:cNvSpPr>
          <p:nvPr/>
        </p:nvSpPr>
        <p:spPr bwMode="auto">
          <a:xfrm>
            <a:off x="7467600" y="3581400"/>
            <a:ext cx="0" cy="1295400"/>
          </a:xfrm>
          <a:prstGeom prst="line">
            <a:avLst/>
          </a:prstGeom>
          <a:noFill/>
          <a:ln w="76200">
            <a:solidFill>
              <a:srgbClr val="FF0000"/>
            </a:solidFill>
            <a:round/>
            <a:headEnd type="triangle" w="med" len="med"/>
            <a:tailEnd/>
          </a:ln>
          <a:effectLst/>
        </p:spPr>
        <p:txBody>
          <a:bodyPr/>
          <a:lstStyle/>
          <a:p>
            <a:endParaRPr lang="en-US"/>
          </a:p>
        </p:txBody>
      </p:sp>
      <p:sp>
        <p:nvSpPr>
          <p:cNvPr id="10269" name="Line 29"/>
          <p:cNvSpPr>
            <a:spLocks noChangeShapeType="1"/>
          </p:cNvSpPr>
          <p:nvPr/>
        </p:nvSpPr>
        <p:spPr bwMode="auto">
          <a:xfrm flipV="1">
            <a:off x="5638800" y="5029200"/>
            <a:ext cx="838200" cy="762000"/>
          </a:xfrm>
          <a:prstGeom prst="line">
            <a:avLst/>
          </a:prstGeom>
          <a:noFill/>
          <a:ln w="76200">
            <a:solidFill>
              <a:srgbClr val="009900"/>
            </a:solidFill>
            <a:round/>
            <a:headEnd type="triangle" w="med" len="med"/>
            <a:tailEnd/>
          </a:ln>
          <a:effectLst/>
        </p:spPr>
        <p:txBody>
          <a:bodyPr/>
          <a:lstStyle/>
          <a:p>
            <a:endParaRPr lang="en-US"/>
          </a:p>
        </p:txBody>
      </p:sp>
      <p:sp>
        <p:nvSpPr>
          <p:cNvPr id="10270" name="Line 30"/>
          <p:cNvSpPr>
            <a:spLocks noChangeShapeType="1"/>
          </p:cNvSpPr>
          <p:nvPr/>
        </p:nvSpPr>
        <p:spPr bwMode="auto">
          <a:xfrm flipV="1">
            <a:off x="2819400" y="5638800"/>
            <a:ext cx="685800" cy="76200"/>
          </a:xfrm>
          <a:prstGeom prst="line">
            <a:avLst/>
          </a:prstGeom>
          <a:noFill/>
          <a:ln w="76200">
            <a:solidFill>
              <a:srgbClr val="3366FF"/>
            </a:solidFill>
            <a:round/>
            <a:headEnd/>
            <a:tailEnd type="triangle" w="med" len="med"/>
          </a:ln>
          <a:effectLst/>
        </p:spPr>
        <p:txBody>
          <a:bodyPr/>
          <a:lstStyle/>
          <a:p>
            <a:endParaRPr lang="en-US"/>
          </a:p>
        </p:txBody>
      </p:sp>
      <p:sp>
        <p:nvSpPr>
          <p:cNvPr id="10271" name="Line 31"/>
          <p:cNvSpPr>
            <a:spLocks noChangeShapeType="1"/>
          </p:cNvSpPr>
          <p:nvPr/>
        </p:nvSpPr>
        <p:spPr bwMode="auto">
          <a:xfrm flipH="1" flipV="1">
            <a:off x="2819400" y="5943600"/>
            <a:ext cx="609600" cy="457200"/>
          </a:xfrm>
          <a:prstGeom prst="line">
            <a:avLst/>
          </a:prstGeom>
          <a:noFill/>
          <a:ln w="76200">
            <a:solidFill>
              <a:srgbClr val="3366FF"/>
            </a:solidFill>
            <a:round/>
            <a:headEnd/>
            <a:tailEnd type="triangle" w="med" len="med"/>
          </a:ln>
          <a:effectLst/>
        </p:spPr>
        <p:txBody>
          <a:bodyPr/>
          <a:lstStyle/>
          <a:p>
            <a:endParaRPr lang="en-US"/>
          </a:p>
        </p:txBody>
      </p:sp>
      <p:sp>
        <p:nvSpPr>
          <p:cNvPr id="10272" name="Text Box 32"/>
          <p:cNvSpPr txBox="1">
            <a:spLocks noChangeArrowheads="1"/>
          </p:cNvSpPr>
          <p:nvPr/>
        </p:nvSpPr>
        <p:spPr bwMode="auto">
          <a:xfrm>
            <a:off x="6781800" y="5943600"/>
            <a:ext cx="2286000" cy="854075"/>
          </a:xfrm>
          <a:prstGeom prst="rect">
            <a:avLst/>
          </a:prstGeom>
          <a:solidFill>
            <a:srgbClr val="FF0000"/>
          </a:solidFill>
          <a:ln w="9525">
            <a:noFill/>
            <a:miter lim="800000"/>
            <a:headEnd/>
            <a:tailEnd/>
          </a:ln>
          <a:effectLst/>
        </p:spPr>
        <p:txBody>
          <a:bodyPr>
            <a:spAutoFit/>
          </a:bodyPr>
          <a:lstStyle/>
          <a:p>
            <a:pPr algn="ctr">
              <a:spcBef>
                <a:spcPct val="50000"/>
              </a:spcBef>
            </a:pPr>
            <a:r>
              <a:rPr lang="en-US" sz="2000" b="1">
                <a:solidFill>
                  <a:srgbClr val="00FFFF"/>
                </a:solidFill>
                <a:effectLst>
                  <a:outerShdw blurRad="38100" dist="38100" dir="2700000" algn="tl">
                    <a:srgbClr val="000000"/>
                  </a:outerShdw>
                </a:effectLst>
                <a:latin typeface="Arial" charset="0"/>
              </a:rPr>
              <a:t>ZOOPLANKTON</a:t>
            </a:r>
          </a:p>
          <a:p>
            <a:pPr algn="ctr">
              <a:spcBef>
                <a:spcPct val="50000"/>
              </a:spcBef>
            </a:pPr>
            <a:r>
              <a:rPr lang="en-US" sz="2000" b="1">
                <a:solidFill>
                  <a:srgbClr val="00FFFF"/>
                </a:solidFill>
                <a:effectLst>
                  <a:outerShdw blurRad="38100" dist="38100" dir="2700000" algn="tl">
                    <a:srgbClr val="000000"/>
                  </a:outerShdw>
                </a:effectLst>
                <a:latin typeface="Arial" charset="0"/>
              </a:rPr>
              <a:t>BACTERIA</a:t>
            </a:r>
          </a:p>
        </p:txBody>
      </p:sp>
      <p:sp>
        <p:nvSpPr>
          <p:cNvPr id="10273" name="Line 33"/>
          <p:cNvSpPr>
            <a:spLocks noChangeShapeType="1"/>
          </p:cNvSpPr>
          <p:nvPr/>
        </p:nvSpPr>
        <p:spPr bwMode="auto">
          <a:xfrm flipH="1" flipV="1">
            <a:off x="8153400" y="5334000"/>
            <a:ext cx="685800" cy="685800"/>
          </a:xfrm>
          <a:prstGeom prst="line">
            <a:avLst/>
          </a:prstGeom>
          <a:noFill/>
          <a:ln w="76200">
            <a:solidFill>
              <a:srgbClr val="FF0000"/>
            </a:solidFill>
            <a:round/>
            <a:headEnd/>
            <a:tailEnd type="triangle" w="med" len="med"/>
          </a:ln>
          <a:effectLst/>
        </p:spPr>
        <p:txBody>
          <a:bodyPr/>
          <a:lstStyle/>
          <a:p>
            <a:endParaRPr lang="en-US"/>
          </a:p>
        </p:txBody>
      </p:sp>
      <p:sp>
        <p:nvSpPr>
          <p:cNvPr id="10274" name="Line 34"/>
          <p:cNvSpPr>
            <a:spLocks noChangeShapeType="1"/>
          </p:cNvSpPr>
          <p:nvPr/>
        </p:nvSpPr>
        <p:spPr bwMode="auto">
          <a:xfrm>
            <a:off x="6172200" y="6553200"/>
            <a:ext cx="685800" cy="0"/>
          </a:xfrm>
          <a:prstGeom prst="line">
            <a:avLst/>
          </a:prstGeom>
          <a:noFill/>
          <a:ln w="76200">
            <a:solidFill>
              <a:srgbClr val="FF0000"/>
            </a:solidFill>
            <a:round/>
            <a:headEnd/>
            <a:tailEnd type="triangle" w="med" len="med"/>
          </a:ln>
          <a:effectLst/>
        </p:spPr>
        <p:txBody>
          <a:bodyPr/>
          <a:lstStyle/>
          <a:p>
            <a:endParaRPr lang="en-US"/>
          </a:p>
        </p:txBody>
      </p:sp>
      <p:sp>
        <p:nvSpPr>
          <p:cNvPr id="10275" name="Line 35"/>
          <p:cNvSpPr>
            <a:spLocks noChangeShapeType="1"/>
          </p:cNvSpPr>
          <p:nvPr/>
        </p:nvSpPr>
        <p:spPr bwMode="auto">
          <a:xfrm>
            <a:off x="7010400" y="6324600"/>
            <a:ext cx="228600" cy="304800"/>
          </a:xfrm>
          <a:prstGeom prst="line">
            <a:avLst/>
          </a:prstGeom>
          <a:noFill/>
          <a:ln w="9525">
            <a:solidFill>
              <a:schemeClr val="tx1"/>
            </a:solidFill>
            <a:round/>
            <a:headEnd/>
            <a:tailEnd/>
          </a:ln>
          <a:effectLst/>
        </p:spPr>
        <p:txBody>
          <a:bodyPr/>
          <a:lstStyle/>
          <a:p>
            <a:endParaRPr lang="en-US"/>
          </a:p>
        </p:txBody>
      </p:sp>
      <p:sp>
        <p:nvSpPr>
          <p:cNvPr id="10276" name="Line 36"/>
          <p:cNvSpPr>
            <a:spLocks noChangeShapeType="1"/>
          </p:cNvSpPr>
          <p:nvPr/>
        </p:nvSpPr>
        <p:spPr bwMode="auto">
          <a:xfrm flipV="1">
            <a:off x="8763000" y="6324600"/>
            <a:ext cx="152400" cy="304800"/>
          </a:xfrm>
          <a:prstGeom prst="line">
            <a:avLst/>
          </a:prstGeom>
          <a:noFill/>
          <a:ln w="9525">
            <a:solidFill>
              <a:schemeClr val="tx1"/>
            </a:solidFill>
            <a:round/>
            <a:headEnd/>
            <a:tailEnd/>
          </a:ln>
          <a:effectLst/>
        </p:spPr>
        <p:txBody>
          <a:bodyPr/>
          <a:lstStyle/>
          <a:p>
            <a:endParaRPr lang="en-US"/>
          </a:p>
        </p:txBody>
      </p:sp>
      <p:sp>
        <p:nvSpPr>
          <p:cNvPr id="10277" name="Line 37"/>
          <p:cNvSpPr>
            <a:spLocks noChangeShapeType="1"/>
          </p:cNvSpPr>
          <p:nvPr/>
        </p:nvSpPr>
        <p:spPr bwMode="auto">
          <a:xfrm>
            <a:off x="533400" y="4648200"/>
            <a:ext cx="8610600" cy="0"/>
          </a:xfrm>
          <a:prstGeom prst="line">
            <a:avLst/>
          </a:prstGeom>
          <a:noFill/>
          <a:ln w="9525">
            <a:solidFill>
              <a:schemeClr val="tx1"/>
            </a:solidFill>
            <a:round/>
            <a:headEnd/>
            <a:tailEnd/>
          </a:ln>
          <a:effectLst/>
        </p:spPr>
        <p:txBody>
          <a:bodyPr wrap="none" anchor="ctr"/>
          <a:lstStyle/>
          <a:p>
            <a:endParaRPr lang="en-US"/>
          </a:p>
        </p:txBody>
      </p:sp>
      <p:sp>
        <p:nvSpPr>
          <p:cNvPr id="10278" name="Line 38"/>
          <p:cNvSpPr>
            <a:spLocks noChangeShapeType="1"/>
          </p:cNvSpPr>
          <p:nvPr/>
        </p:nvSpPr>
        <p:spPr bwMode="auto">
          <a:xfrm>
            <a:off x="533400" y="4724400"/>
            <a:ext cx="8610600" cy="0"/>
          </a:xfrm>
          <a:prstGeom prst="line">
            <a:avLst/>
          </a:prstGeom>
          <a:noFill/>
          <a:ln w="9525">
            <a:solidFill>
              <a:schemeClr val="tx1"/>
            </a:solidFill>
            <a:round/>
            <a:headEnd/>
            <a:tailEnd type="triangle" w="med" len="me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382000" cy="6172200"/>
          </a:xfrm>
        </p:spPr>
        <p:txBody>
          <a:bodyPr/>
          <a:lstStyle/>
          <a:p>
            <a:r>
              <a:rPr lang="en-US" b="1" smtClean="0">
                <a:solidFill>
                  <a:srgbClr val="00B050"/>
                </a:solidFill>
                <a:latin typeface="Sylfaen" pitchFamily="18" charset="0"/>
              </a:rPr>
              <a:t>AESA  is an  approach – </a:t>
            </a:r>
          </a:p>
          <a:p>
            <a:r>
              <a:rPr lang="en-US" b="1" smtClean="0">
                <a:solidFill>
                  <a:srgbClr val="00B050"/>
                </a:solidFill>
                <a:latin typeface="Sylfaen" pitchFamily="18" charset="0"/>
              </a:rPr>
              <a:t>which  can gainfully employed  by Extension functionaries  and farmers to</a:t>
            </a:r>
          </a:p>
          <a:p>
            <a:r>
              <a:rPr lang="en-US" b="1" smtClean="0">
                <a:solidFill>
                  <a:srgbClr val="00B050"/>
                </a:solidFill>
                <a:latin typeface="Sylfaen" pitchFamily="18" charset="0"/>
              </a:rPr>
              <a:t>analyse the field situations with regards to </a:t>
            </a:r>
          </a:p>
          <a:p>
            <a:pPr>
              <a:buFont typeface="Wingdings" pitchFamily="2" charset="2"/>
              <a:buChar char="v"/>
            </a:pPr>
            <a:r>
              <a:rPr lang="en-US" b="1" smtClean="0">
                <a:solidFill>
                  <a:srgbClr val="00B050"/>
                </a:solidFill>
                <a:latin typeface="Sylfaen" pitchFamily="18" charset="0"/>
              </a:rPr>
              <a:t> pests, </a:t>
            </a:r>
          </a:p>
          <a:p>
            <a:pPr>
              <a:buFont typeface="Wingdings" pitchFamily="2" charset="2"/>
              <a:buChar char="v"/>
            </a:pPr>
            <a:r>
              <a:rPr lang="en-US" b="1" smtClean="0">
                <a:solidFill>
                  <a:srgbClr val="00B050"/>
                </a:solidFill>
                <a:latin typeface="Sylfaen" pitchFamily="18" charset="0"/>
              </a:rPr>
              <a:t> defenders, </a:t>
            </a:r>
          </a:p>
          <a:p>
            <a:pPr>
              <a:buFont typeface="Wingdings" pitchFamily="2" charset="2"/>
              <a:buChar char="v"/>
            </a:pPr>
            <a:r>
              <a:rPr lang="en-US" b="1" smtClean="0">
                <a:solidFill>
                  <a:srgbClr val="00B050"/>
                </a:solidFill>
                <a:latin typeface="Sylfaen" pitchFamily="18" charset="0"/>
              </a:rPr>
              <a:t> soil conditions, </a:t>
            </a:r>
          </a:p>
          <a:p>
            <a:pPr>
              <a:buFont typeface="Wingdings" pitchFamily="2" charset="2"/>
              <a:buChar char="v"/>
            </a:pPr>
            <a:r>
              <a:rPr lang="en-US" b="1" smtClean="0">
                <a:solidFill>
                  <a:srgbClr val="00B050"/>
                </a:solidFill>
                <a:latin typeface="Sylfaen" pitchFamily="18" charset="0"/>
              </a:rPr>
              <a:t> plant health, and </a:t>
            </a:r>
          </a:p>
          <a:p>
            <a:pPr>
              <a:buFont typeface="Wingdings" pitchFamily="2" charset="2"/>
              <a:buChar char="v"/>
            </a:pPr>
            <a:r>
              <a:rPr lang="en-US" b="1" smtClean="0">
                <a:solidFill>
                  <a:srgbClr val="00B050"/>
                </a:solidFill>
                <a:latin typeface="Sylfaen" pitchFamily="18" charset="0"/>
              </a:rPr>
              <a:t> the influence of climatic factors and </a:t>
            </a:r>
          </a:p>
          <a:p>
            <a:pPr>
              <a:buFont typeface="Wingdings" pitchFamily="2" charset="2"/>
              <a:buChar char="v"/>
            </a:pPr>
            <a:r>
              <a:rPr lang="en-US" b="1" smtClean="0">
                <a:solidFill>
                  <a:srgbClr val="00B050"/>
                </a:solidFill>
                <a:latin typeface="Sylfaen" pitchFamily="18" charset="0"/>
              </a:rPr>
              <a:t> their relationship for growing healthy crop.</a:t>
            </a:r>
          </a:p>
          <a:p>
            <a:endParaRPr lang="en-IN"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04800" y="990600"/>
          <a:ext cx="8839200" cy="586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627" name="Rectangle 5"/>
          <p:cNvSpPr>
            <a:spLocks noChangeArrowheads="1"/>
          </p:cNvSpPr>
          <p:nvPr/>
        </p:nvSpPr>
        <p:spPr bwMode="auto">
          <a:xfrm>
            <a:off x="381000" y="228600"/>
            <a:ext cx="8763000" cy="523875"/>
          </a:xfrm>
          <a:prstGeom prst="rect">
            <a:avLst/>
          </a:prstGeom>
          <a:solidFill>
            <a:schemeClr val="bg1"/>
          </a:solidFill>
          <a:ln w="9525">
            <a:noFill/>
            <a:miter lim="800000"/>
            <a:headEnd/>
            <a:tailEnd/>
          </a:ln>
        </p:spPr>
        <p:txBody>
          <a:bodyPr>
            <a:spAutoFit/>
          </a:bodyPr>
          <a:lstStyle/>
          <a:p>
            <a:r>
              <a:rPr lang="en-US" sz="2800">
                <a:solidFill>
                  <a:srgbClr val="FF0000"/>
                </a:solidFill>
                <a:latin typeface="Sylfaen" pitchFamily="18" charset="0"/>
              </a:rPr>
              <a:t>The basic components of AESA are</a:t>
            </a: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33400"/>
            <a:ext cx="5562600" cy="523875"/>
          </a:xfrm>
          <a:prstGeom prst="rect">
            <a:avLst/>
          </a:prstGeom>
          <a:noFill/>
        </p:spPr>
        <p:txBody>
          <a:bodyPr>
            <a:spAutoFit/>
          </a:bodyPr>
          <a:lstStyle/>
          <a:p>
            <a:pPr>
              <a:defRPr/>
            </a:pPr>
            <a:r>
              <a:rPr lang="en-US" sz="2800" dirty="0">
                <a:solidFill>
                  <a:schemeClr val="accent2">
                    <a:lumMod val="60000"/>
                    <a:lumOff val="40000"/>
                  </a:schemeClr>
                </a:solidFill>
                <a:latin typeface="Sylfaen" pitchFamily="18" charset="0"/>
              </a:rPr>
              <a:t>The Methodology of AESA  </a:t>
            </a:r>
          </a:p>
        </p:txBody>
      </p:sp>
      <p:graphicFrame>
        <p:nvGraphicFramePr>
          <p:cNvPr id="5" name="Diagram 4"/>
          <p:cNvGraphicFramePr/>
          <p:nvPr/>
        </p:nvGraphicFramePr>
        <p:xfrm>
          <a:off x="1295400" y="1295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 Same Side Corner Rectangle 6"/>
          <p:cNvSpPr/>
          <p:nvPr/>
        </p:nvSpPr>
        <p:spPr>
          <a:xfrm rot="5400000">
            <a:off x="4430977" y="3211777"/>
            <a:ext cx="964803" cy="4956042"/>
          </a:xfrm>
          <a:prstGeom prst="round2SameRect">
            <a:avLst/>
          </a:prstGeom>
          <a:ln>
            <a:noFill/>
          </a:ln>
        </p:spPr>
        <p:style>
          <a:lnRef idx="0">
            <a:schemeClr val="accent1"/>
          </a:lnRef>
          <a:fillRef idx="3">
            <a:schemeClr val="accent1"/>
          </a:fillRef>
          <a:effectRef idx="3">
            <a:schemeClr val="accent1"/>
          </a:effectRef>
          <a:fontRef idx="minor">
            <a:schemeClr val="lt1"/>
          </a:fontRef>
        </p:style>
        <p:txBody>
          <a:bodyPr/>
          <a:lstStyle/>
          <a:p>
            <a:pPr>
              <a:defRPr/>
            </a:pPr>
            <a:endParaRPr lang="en-US" dirty="0"/>
          </a:p>
        </p:txBody>
      </p:sp>
      <p:grpSp>
        <p:nvGrpSpPr>
          <p:cNvPr id="2" name="Group 8"/>
          <p:cNvGrpSpPr/>
          <p:nvPr/>
        </p:nvGrpSpPr>
        <p:grpSpPr>
          <a:xfrm>
            <a:off x="1323182" y="5181600"/>
            <a:ext cx="1039018" cy="1484312"/>
            <a:chOff x="1" y="2578507"/>
            <a:chExt cx="1039018" cy="1484312"/>
          </a:xfrm>
          <a:blipFill>
            <a:blip r:embed="rId7"/>
            <a:stretch>
              <a:fillRect/>
            </a:stretch>
          </a:blipFill>
        </p:grpSpPr>
        <p:sp>
          <p:nvSpPr>
            <p:cNvPr id="10" name="Chevron 9"/>
            <p:cNvSpPr/>
            <p:nvPr/>
          </p:nvSpPr>
          <p:spPr>
            <a:xfrm rot="5400000">
              <a:off x="-222646" y="2801154"/>
              <a:ext cx="1484312" cy="1039018"/>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Chevron 4"/>
            <p:cNvSpPr/>
            <p:nvPr/>
          </p:nvSpPr>
          <p:spPr>
            <a:xfrm>
              <a:off x="1" y="3098016"/>
              <a:ext cx="1039018" cy="445294"/>
            </a:xfrm>
            <a:prstGeom prst="rect">
              <a:avLst/>
            </a:prstGeom>
            <a:grpFill/>
            <a:ln>
              <a:noFill/>
            </a:ln>
          </p:spPr>
          <p:style>
            <a:lnRef idx="0">
              <a:scrgbClr r="0" g="0" b="0"/>
            </a:lnRef>
            <a:fillRef idx="0">
              <a:scrgbClr r="0" g="0" b="0"/>
            </a:fillRef>
            <a:effectRef idx="0">
              <a:scrgbClr r="0" g="0" b="0"/>
            </a:effectRef>
            <a:fontRef idx="minor">
              <a:schemeClr val="lt1"/>
            </a:fontRef>
          </p:style>
          <p:txBody>
            <a:bodyPr lIns="18415" tIns="18415" rIns="18415" bIns="18415" spcCol="1270" anchor="ctr"/>
            <a:lstStyle/>
            <a:p>
              <a:pPr algn="ctr" defTabSz="1289050">
                <a:lnSpc>
                  <a:spcPct val="90000"/>
                </a:lnSpc>
                <a:spcAft>
                  <a:spcPct val="35000"/>
                </a:spcAft>
                <a:defRPr/>
              </a:pPr>
              <a:endParaRPr lang="en-US" sz="2900" dirty="0"/>
            </a:p>
          </p:txBody>
        </p:sp>
      </p:grpSp>
      <p:sp>
        <p:nvSpPr>
          <p:cNvPr id="27656" name="Rectangle 11"/>
          <p:cNvSpPr>
            <a:spLocks noChangeArrowheads="1"/>
          </p:cNvSpPr>
          <p:nvPr/>
        </p:nvSpPr>
        <p:spPr bwMode="auto">
          <a:xfrm>
            <a:off x="2438400" y="5410200"/>
            <a:ext cx="2528888" cy="493713"/>
          </a:xfrm>
          <a:prstGeom prst="rect">
            <a:avLst/>
          </a:prstGeom>
          <a:noFill/>
          <a:ln w="9525">
            <a:noFill/>
            <a:miter lim="800000"/>
            <a:headEnd/>
            <a:tailEnd/>
          </a:ln>
        </p:spPr>
        <p:txBody>
          <a:bodyPr wrap="none">
            <a:spAutoFit/>
          </a:bodyPr>
          <a:lstStyle/>
          <a:p>
            <a:pPr marL="285750" lvl="1" indent="-285750" defTabSz="1289050">
              <a:lnSpc>
                <a:spcPct val="90000"/>
              </a:lnSpc>
              <a:spcAft>
                <a:spcPct val="15000"/>
              </a:spcAft>
              <a:buFontTx/>
              <a:buChar char="•"/>
            </a:pPr>
            <a:r>
              <a:rPr lang="en-US" sz="2900">
                <a:solidFill>
                  <a:schemeClr val="bg1"/>
                </a:solidFill>
                <a:latin typeface="Sylfaen" pitchFamily="18" charset="0"/>
              </a:rPr>
              <a:t>Presentation </a:t>
            </a: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457200" y="76200"/>
          <a:ext cx="4953000" cy="91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675" name="Rectangle 5"/>
          <p:cNvSpPr>
            <a:spLocks noChangeArrowheads="1"/>
          </p:cNvSpPr>
          <p:nvPr/>
        </p:nvSpPr>
        <p:spPr bwMode="auto">
          <a:xfrm>
            <a:off x="609600" y="1219200"/>
            <a:ext cx="8077200" cy="461963"/>
          </a:xfrm>
          <a:prstGeom prst="rect">
            <a:avLst/>
          </a:prstGeom>
          <a:noFill/>
          <a:ln w="9525">
            <a:noFill/>
            <a:miter lim="800000"/>
            <a:headEnd/>
            <a:tailEnd/>
          </a:ln>
        </p:spPr>
        <p:txBody>
          <a:bodyPr>
            <a:spAutoFit/>
          </a:bodyPr>
          <a:lstStyle/>
          <a:p>
            <a:r>
              <a:rPr lang="en-US">
                <a:solidFill>
                  <a:srgbClr val="00B050"/>
                </a:solidFill>
                <a:latin typeface="Sylfaen" pitchFamily="18" charset="0"/>
              </a:rPr>
              <a:t>In General information we have to take following data </a:t>
            </a:r>
          </a:p>
        </p:txBody>
      </p:sp>
      <p:graphicFrame>
        <p:nvGraphicFramePr>
          <p:cNvPr id="7" name="Diagram 6"/>
          <p:cNvGraphicFramePr/>
          <p:nvPr/>
        </p:nvGraphicFramePr>
        <p:xfrm>
          <a:off x="1143000" y="1828800"/>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A2B956F6-1F28-4912-85A6-9899C6EE5DC2}"/>
                                            </p:graphicEl>
                                          </p:spTgt>
                                        </p:tgtEl>
                                        <p:attrNameLst>
                                          <p:attrName>style.visibility</p:attrName>
                                        </p:attrNameLst>
                                      </p:cBhvr>
                                      <p:to>
                                        <p:strVal val="visible"/>
                                      </p:to>
                                    </p:set>
                                    <p:anim calcmode="lin" valueType="num">
                                      <p:cBhvr additive="base">
                                        <p:cTn id="7" dur="500" fill="hold"/>
                                        <p:tgtEl>
                                          <p:spTgt spid="7">
                                            <p:graphicEl>
                                              <a:dgm id="{A2B956F6-1F28-4912-85A6-9899C6EE5DC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A2B956F6-1F28-4912-85A6-9899C6EE5DC2}"/>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C159F4A3-E5FD-4364-960E-F8EB244469BB}"/>
                                            </p:graphicEl>
                                          </p:spTgt>
                                        </p:tgtEl>
                                        <p:attrNameLst>
                                          <p:attrName>style.visibility</p:attrName>
                                        </p:attrNameLst>
                                      </p:cBhvr>
                                      <p:to>
                                        <p:strVal val="visible"/>
                                      </p:to>
                                    </p:set>
                                    <p:anim calcmode="lin" valueType="num">
                                      <p:cBhvr additive="base">
                                        <p:cTn id="13" dur="500" fill="hold"/>
                                        <p:tgtEl>
                                          <p:spTgt spid="7">
                                            <p:graphicEl>
                                              <a:dgm id="{C159F4A3-E5FD-4364-960E-F8EB244469B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C159F4A3-E5FD-4364-960E-F8EB244469BB}"/>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B09361A4-F7FB-4A26-A588-296A43902E20}"/>
                                            </p:graphicEl>
                                          </p:spTgt>
                                        </p:tgtEl>
                                        <p:attrNameLst>
                                          <p:attrName>style.visibility</p:attrName>
                                        </p:attrNameLst>
                                      </p:cBhvr>
                                      <p:to>
                                        <p:strVal val="visible"/>
                                      </p:to>
                                    </p:set>
                                    <p:anim calcmode="lin" valueType="num">
                                      <p:cBhvr additive="base">
                                        <p:cTn id="19" dur="500" fill="hold"/>
                                        <p:tgtEl>
                                          <p:spTgt spid="7">
                                            <p:graphicEl>
                                              <a:dgm id="{B09361A4-F7FB-4A26-A588-296A43902E20}"/>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B09361A4-F7FB-4A26-A588-296A43902E20}"/>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6D5FD5FD-6105-4A0F-9C75-68AB2585B731}"/>
                                            </p:graphicEl>
                                          </p:spTgt>
                                        </p:tgtEl>
                                        <p:attrNameLst>
                                          <p:attrName>style.visibility</p:attrName>
                                        </p:attrNameLst>
                                      </p:cBhvr>
                                      <p:to>
                                        <p:strVal val="visible"/>
                                      </p:to>
                                    </p:set>
                                    <p:anim calcmode="lin" valueType="num">
                                      <p:cBhvr additive="base">
                                        <p:cTn id="25" dur="500" fill="hold"/>
                                        <p:tgtEl>
                                          <p:spTgt spid="7">
                                            <p:graphicEl>
                                              <a:dgm id="{6D5FD5FD-6105-4A0F-9C75-68AB2585B73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6D5FD5FD-6105-4A0F-9C75-68AB2585B731}"/>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graphicEl>
                                              <a:dgm id="{9B5AF504-9943-4169-B14C-3AC0EA656054}"/>
                                            </p:graphicEl>
                                          </p:spTgt>
                                        </p:tgtEl>
                                        <p:attrNameLst>
                                          <p:attrName>style.visibility</p:attrName>
                                        </p:attrNameLst>
                                      </p:cBhvr>
                                      <p:to>
                                        <p:strVal val="visible"/>
                                      </p:to>
                                    </p:set>
                                    <p:anim calcmode="lin" valueType="num">
                                      <p:cBhvr additive="base">
                                        <p:cTn id="31" dur="500" fill="hold"/>
                                        <p:tgtEl>
                                          <p:spTgt spid="7">
                                            <p:graphicEl>
                                              <a:dgm id="{9B5AF504-9943-4169-B14C-3AC0EA656054}"/>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graphicEl>
                                              <a:dgm id="{9B5AF504-9943-4169-B14C-3AC0EA65605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457200" y="76200"/>
          <a:ext cx="5486400" cy="99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nvGraphicFramePr>
        <p:xfrm>
          <a:off x="1371600" y="1397000"/>
          <a:ext cx="4724400" cy="530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533400" y="152400"/>
          <a:ext cx="54864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nvGraphicFramePr>
        <p:xfrm>
          <a:off x="381000" y="1524000"/>
          <a:ext cx="8763000" cy="5303837"/>
        </p:xfrm>
        <a:graphic>
          <a:graphicData uri="http://schemas.openxmlformats.org/drawingml/2006/table">
            <a:tbl>
              <a:tblPr firstRow="1" bandRow="1">
                <a:tableStyleId>{21E4AEA4-8DFA-4A89-87EB-49C32662AFE0}</a:tableStyleId>
              </a:tblPr>
              <a:tblGrid>
                <a:gridCol w="3242310"/>
                <a:gridCol w="5520690"/>
              </a:tblGrid>
              <a:tr h="1005900">
                <a:tc>
                  <a:txBody>
                    <a:bodyPr/>
                    <a:lstStyle/>
                    <a:p>
                      <a:r>
                        <a:rPr lang="en-US" sz="2400" dirty="0" smtClean="0"/>
                        <a:t>1.I</a:t>
                      </a:r>
                      <a:r>
                        <a:rPr kumimoji="0" lang="en-US" sz="2400" kern="1200" baseline="0" dirty="0" smtClean="0"/>
                        <a:t>nsect Pests  </a:t>
                      </a:r>
                    </a:p>
                    <a:p>
                      <a:endParaRPr lang="en-US" sz="1800" dirty="0"/>
                    </a:p>
                  </a:txBody>
                  <a:tcPr marT="45723" marB="45723" anchor="b"/>
                </a:tc>
                <a:tc>
                  <a:txBody>
                    <a:bodyPr/>
                    <a:lstStyle/>
                    <a:p>
                      <a:r>
                        <a:rPr kumimoji="0" lang="en-US" sz="2000" kern="1200" baseline="0" dirty="0" smtClean="0"/>
                        <a:t>1.Eggs. </a:t>
                      </a:r>
                    </a:p>
                    <a:p>
                      <a:r>
                        <a:rPr kumimoji="0" lang="en-US" sz="2000" kern="1200" baseline="0" dirty="0" smtClean="0"/>
                        <a:t>2.Larva’s/nymphs. </a:t>
                      </a:r>
                    </a:p>
                    <a:p>
                      <a:r>
                        <a:rPr kumimoji="0" lang="en-US" sz="2000" kern="1200" baseline="0" dirty="0" smtClean="0"/>
                        <a:t>3. Adults. </a:t>
                      </a:r>
                      <a:r>
                        <a:rPr lang="en-US" sz="1800" dirty="0" smtClean="0"/>
                        <a:t>                                                                                                 </a:t>
                      </a:r>
                      <a:endParaRPr lang="en-US" sz="1800" dirty="0"/>
                    </a:p>
                  </a:txBody>
                  <a:tcPr marT="45723" marB="45723"/>
                </a:tc>
              </a:tr>
              <a:tr h="1310719">
                <a:tc>
                  <a:txBody>
                    <a:bodyPr/>
                    <a:lstStyle/>
                    <a:p>
                      <a:r>
                        <a:rPr lang="en-US" sz="2400" dirty="0" smtClean="0"/>
                        <a:t>2. Types of Diseases and intensity </a:t>
                      </a:r>
                      <a:endParaRPr lang="en-US" sz="2400" dirty="0">
                        <a:latin typeface="Sylfaen" pitchFamily="18" charset="0"/>
                      </a:endParaRPr>
                    </a:p>
                  </a:txBody>
                  <a:tcPr marT="45723" marB="45723" anchor="ctr"/>
                </a:tc>
                <a:tc>
                  <a:txBody>
                    <a:bodyPr/>
                    <a:lstStyle/>
                    <a:p>
                      <a:pPr marL="342900" indent="-342900">
                        <a:buAutoNum type="arabicPeriod"/>
                      </a:pPr>
                      <a:r>
                        <a:rPr lang="en-US" sz="2000" dirty="0" smtClean="0"/>
                        <a:t>Bacterial </a:t>
                      </a:r>
                    </a:p>
                    <a:p>
                      <a:pPr marL="342900" indent="-342900">
                        <a:buAutoNum type="arabicPeriod"/>
                      </a:pPr>
                      <a:r>
                        <a:rPr lang="en-US" sz="2000" dirty="0" smtClean="0"/>
                        <a:t>Viral </a:t>
                      </a:r>
                    </a:p>
                    <a:p>
                      <a:pPr marL="342900" indent="-342900">
                        <a:buAutoNum type="arabicPeriod"/>
                      </a:pPr>
                      <a:r>
                        <a:rPr lang="en-US" sz="2000" dirty="0" smtClean="0"/>
                        <a:t>Fungal </a:t>
                      </a:r>
                    </a:p>
                    <a:p>
                      <a:pPr marL="342900" indent="-342900">
                        <a:buAutoNum type="arabicPeriod"/>
                      </a:pPr>
                      <a:r>
                        <a:rPr lang="en-US" sz="2000" dirty="0" smtClean="0"/>
                        <a:t>Others                                                          </a:t>
                      </a:r>
                      <a:endParaRPr lang="en-US" sz="2000" dirty="0">
                        <a:latin typeface="Sylfaen" pitchFamily="18" charset="0"/>
                      </a:endParaRPr>
                    </a:p>
                  </a:txBody>
                  <a:tcPr marT="45723" marB="45723"/>
                </a:tc>
              </a:tr>
              <a:tr h="457227">
                <a:tc gridSpan="2">
                  <a:txBody>
                    <a:bodyPr/>
                    <a:lstStyle/>
                    <a:p>
                      <a:r>
                        <a:rPr lang="en-US" sz="2400" dirty="0" smtClean="0"/>
                        <a:t>3. Nematodes and symptoms </a:t>
                      </a:r>
                      <a:r>
                        <a:rPr lang="en-US" sz="2000" dirty="0" smtClean="0"/>
                        <a:t>                                                                          </a:t>
                      </a:r>
                      <a:endParaRPr lang="en-US" sz="2000" dirty="0">
                        <a:latin typeface="Sylfaen" pitchFamily="18" charset="0"/>
                      </a:endParaRPr>
                    </a:p>
                  </a:txBody>
                  <a:tcPr marT="45723" marB="45723"/>
                </a:tc>
                <a:tc hMerge="1">
                  <a:txBody>
                    <a:bodyPr/>
                    <a:lstStyle/>
                    <a:p>
                      <a:pPr marL="342900" indent="-342900">
                        <a:buNone/>
                      </a:pPr>
                      <a:endParaRPr lang="en-US" sz="2000" dirty="0">
                        <a:latin typeface="Sylfaen" pitchFamily="18" charset="0"/>
                      </a:endParaRPr>
                    </a:p>
                  </a:txBody>
                  <a:tcPr/>
                </a:tc>
              </a:tr>
              <a:tr h="457227">
                <a:tc gridSpan="2">
                  <a:txBody>
                    <a:bodyPr/>
                    <a:lstStyle/>
                    <a:p>
                      <a:r>
                        <a:rPr lang="en-US" sz="2400" dirty="0" smtClean="0"/>
                        <a:t>4. Deficiency</a:t>
                      </a:r>
                      <a:r>
                        <a:rPr lang="en-US" sz="2400" baseline="0" dirty="0" smtClean="0"/>
                        <a:t> symptoms </a:t>
                      </a:r>
                      <a:endParaRPr lang="en-US" sz="2400" dirty="0">
                        <a:latin typeface="Sylfaen" pitchFamily="18" charset="0"/>
                      </a:endParaRPr>
                    </a:p>
                  </a:txBody>
                  <a:tcPr marT="45723" marB="45723"/>
                </a:tc>
                <a:tc hMerge="1">
                  <a:txBody>
                    <a:bodyPr/>
                    <a:lstStyle/>
                    <a:p>
                      <a:pPr marL="342900" indent="-342900">
                        <a:buNone/>
                      </a:pPr>
                      <a:endParaRPr lang="en-US" sz="2000" dirty="0">
                        <a:latin typeface="Sylfaen" pitchFamily="18" charset="0"/>
                      </a:endParaRPr>
                    </a:p>
                  </a:txBody>
                  <a:tcPr/>
                </a:tc>
              </a:tr>
              <a:tr h="457227">
                <a:tc gridSpan="2">
                  <a:txBody>
                    <a:bodyPr/>
                    <a:lstStyle/>
                    <a:p>
                      <a:r>
                        <a:rPr lang="en-US" sz="2400" dirty="0" smtClean="0"/>
                        <a:t>5.</a:t>
                      </a:r>
                      <a:r>
                        <a:rPr lang="en-US" sz="2400" baseline="0" dirty="0" smtClean="0"/>
                        <a:t> Rodent damage symptoms </a:t>
                      </a:r>
                      <a:endParaRPr lang="en-US" sz="2400" dirty="0">
                        <a:latin typeface="Sylfaen" pitchFamily="18" charset="0"/>
                      </a:endParaRPr>
                    </a:p>
                  </a:txBody>
                  <a:tcPr marT="45723" marB="45723"/>
                </a:tc>
                <a:tc hMerge="1">
                  <a:txBody>
                    <a:bodyPr/>
                    <a:lstStyle/>
                    <a:p>
                      <a:pPr marL="342900" indent="-342900">
                        <a:buNone/>
                      </a:pPr>
                      <a:endParaRPr lang="en-US" sz="2000" dirty="0">
                        <a:latin typeface="Sylfaen" pitchFamily="18" charset="0"/>
                      </a:endParaRPr>
                    </a:p>
                  </a:txBody>
                  <a:tcPr/>
                </a:tc>
              </a:tr>
              <a:tr h="1615537">
                <a:tc>
                  <a:txBody>
                    <a:bodyPr/>
                    <a:lstStyle/>
                    <a:p>
                      <a:r>
                        <a:rPr lang="en-US" sz="2400" dirty="0" smtClean="0"/>
                        <a:t>6. Beneficial</a:t>
                      </a:r>
                      <a:r>
                        <a:rPr lang="en-US" sz="2400" baseline="0" dirty="0" smtClean="0"/>
                        <a:t> organisms </a:t>
                      </a:r>
                      <a:endParaRPr lang="en-US" sz="2400" dirty="0">
                        <a:latin typeface="Sylfaen" pitchFamily="18" charset="0"/>
                      </a:endParaRPr>
                    </a:p>
                  </a:txBody>
                  <a:tcPr marT="45723" marB="45723" anchor="ctr"/>
                </a:tc>
                <a:tc>
                  <a:txBody>
                    <a:bodyPr/>
                    <a:lstStyle/>
                    <a:p>
                      <a:r>
                        <a:rPr kumimoji="0" lang="en-US" sz="2000" kern="1200" baseline="0" dirty="0" smtClean="0"/>
                        <a:t>1. Parasitoids. </a:t>
                      </a:r>
                    </a:p>
                    <a:p>
                      <a:r>
                        <a:rPr kumimoji="0" lang="en-US" sz="2000" kern="1200" baseline="0" dirty="0" smtClean="0"/>
                        <a:t>2. Predators. </a:t>
                      </a:r>
                    </a:p>
                    <a:p>
                      <a:r>
                        <a:rPr kumimoji="0" lang="en-US" sz="2000" kern="1200" baseline="0" dirty="0" smtClean="0"/>
                        <a:t>3. Pathogen</a:t>
                      </a:r>
                    </a:p>
                    <a:p>
                      <a:r>
                        <a:rPr kumimoji="0" lang="en-US" sz="2000" kern="1200" baseline="0" dirty="0" smtClean="0"/>
                        <a:t>4. Parasites </a:t>
                      </a:r>
                    </a:p>
                    <a:p>
                      <a:endParaRPr lang="en-US" sz="2000" dirty="0">
                        <a:latin typeface="Sylfaen" pitchFamily="18" charset="0"/>
                      </a:endParaRPr>
                    </a:p>
                  </a:txBody>
                  <a:tcPr marT="45723" marB="45723"/>
                </a:tc>
              </a:tr>
            </a:tbl>
          </a:graphicData>
        </a:graphic>
      </p:graphicFrame>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2"/>
          </p:nvPr>
        </p:nvSpPr>
        <p:spPr>
          <a:noFill/>
        </p:spPr>
        <p:txBody>
          <a:bodyPr/>
          <a:lstStyle/>
          <a:p>
            <a:fld id="{470446C1-073D-40CC-A755-EF0F0E6CA7E7}" type="slidenum">
              <a:rPr lang="en-US" smtClean="0"/>
              <a:pPr/>
              <a:t>137</a:t>
            </a:fld>
            <a:endParaRPr lang="en-US" smtClean="0"/>
          </a:p>
        </p:txBody>
      </p:sp>
      <p:sp>
        <p:nvSpPr>
          <p:cNvPr id="31747" name="Line 4"/>
          <p:cNvSpPr>
            <a:spLocks noChangeShapeType="1"/>
          </p:cNvSpPr>
          <p:nvPr/>
        </p:nvSpPr>
        <p:spPr bwMode="auto">
          <a:xfrm>
            <a:off x="403225" y="5900738"/>
            <a:ext cx="8553450" cy="0"/>
          </a:xfrm>
          <a:prstGeom prst="line">
            <a:avLst/>
          </a:prstGeom>
          <a:noFill/>
          <a:ln w="9525">
            <a:noFill/>
            <a:miter lim="800000"/>
            <a:headEnd/>
            <a:tailEnd/>
          </a:ln>
        </p:spPr>
        <p:txBody>
          <a:bodyPr wrap="none"/>
          <a:lstStyle/>
          <a:p>
            <a:endParaRPr lang="en-IN"/>
          </a:p>
        </p:txBody>
      </p:sp>
      <p:sp>
        <p:nvSpPr>
          <p:cNvPr id="31748" name="Line 5"/>
          <p:cNvSpPr>
            <a:spLocks noChangeShapeType="1"/>
          </p:cNvSpPr>
          <p:nvPr/>
        </p:nvSpPr>
        <p:spPr bwMode="auto">
          <a:xfrm>
            <a:off x="8956675" y="1524000"/>
            <a:ext cx="0" cy="4376738"/>
          </a:xfrm>
          <a:prstGeom prst="line">
            <a:avLst/>
          </a:prstGeom>
          <a:noFill/>
          <a:ln w="9525">
            <a:noFill/>
            <a:miter lim="800000"/>
            <a:headEnd/>
            <a:tailEnd/>
          </a:ln>
        </p:spPr>
        <p:txBody>
          <a:bodyPr wrap="none"/>
          <a:lstStyle/>
          <a:p>
            <a:endParaRPr lang="en-IN"/>
          </a:p>
        </p:txBody>
      </p:sp>
      <p:sp>
        <p:nvSpPr>
          <p:cNvPr id="31749" name="Text Box 6"/>
          <p:cNvSpPr txBox="1">
            <a:spLocks noChangeArrowheads="1"/>
          </p:cNvSpPr>
          <p:nvPr/>
        </p:nvSpPr>
        <p:spPr bwMode="auto">
          <a:xfrm>
            <a:off x="1676400" y="228600"/>
            <a:ext cx="6324600" cy="701675"/>
          </a:xfrm>
          <a:prstGeom prst="rect">
            <a:avLst/>
          </a:prstGeom>
          <a:noFill/>
          <a:ln w="9525">
            <a:noFill/>
            <a:miter lim="800000"/>
            <a:headEnd/>
            <a:tailEnd/>
          </a:ln>
        </p:spPr>
        <p:txBody>
          <a:bodyPr>
            <a:spAutoFit/>
          </a:bodyPr>
          <a:lstStyle/>
          <a:p>
            <a:pPr algn="ctr">
              <a:spcBef>
                <a:spcPct val="50000"/>
              </a:spcBef>
            </a:pPr>
            <a:endParaRPr lang="en-US" sz="4000" b="1">
              <a:solidFill>
                <a:srgbClr val="996633"/>
              </a:solidFill>
            </a:endParaRPr>
          </a:p>
        </p:txBody>
      </p:sp>
      <p:sp>
        <p:nvSpPr>
          <p:cNvPr id="31750" name="Text Box 7"/>
          <p:cNvSpPr txBox="1">
            <a:spLocks noChangeArrowheads="1"/>
          </p:cNvSpPr>
          <p:nvPr/>
        </p:nvSpPr>
        <p:spPr bwMode="auto">
          <a:xfrm>
            <a:off x="1295400" y="304800"/>
            <a:ext cx="6400800" cy="457200"/>
          </a:xfrm>
          <a:prstGeom prst="rect">
            <a:avLst/>
          </a:prstGeom>
          <a:noFill/>
          <a:ln w="9525">
            <a:noFill/>
            <a:miter lim="800000"/>
            <a:headEnd/>
            <a:tailEnd/>
          </a:ln>
        </p:spPr>
        <p:txBody>
          <a:bodyPr>
            <a:spAutoFit/>
          </a:bodyPr>
          <a:lstStyle/>
          <a:p>
            <a:pPr>
              <a:spcBef>
                <a:spcPct val="50000"/>
              </a:spcBef>
            </a:pPr>
            <a:endParaRPr lang="en-US"/>
          </a:p>
        </p:txBody>
      </p:sp>
      <p:sp>
        <p:nvSpPr>
          <p:cNvPr id="24583" name="Text Box 8"/>
          <p:cNvSpPr txBox="1">
            <a:spLocks noChangeArrowheads="1"/>
          </p:cNvSpPr>
          <p:nvPr/>
        </p:nvSpPr>
        <p:spPr bwMode="auto">
          <a:xfrm>
            <a:off x="5638800" y="1600200"/>
            <a:ext cx="3505200" cy="1600200"/>
          </a:xfrm>
          <a:prstGeom prst="rect">
            <a:avLst/>
          </a:prstGeom>
          <a:noFill/>
          <a:ln w="9525">
            <a:noFill/>
            <a:miter lim="800000"/>
            <a:headEnd/>
            <a:tailEnd/>
          </a:ln>
        </p:spPr>
        <p:txBody>
          <a:bodyPr>
            <a:spAutoFit/>
          </a:bodyPr>
          <a:lstStyle/>
          <a:p>
            <a:pPr marL="290513" indent="-290513">
              <a:spcBef>
                <a:spcPct val="50000"/>
              </a:spcBef>
              <a:defRPr/>
            </a:pPr>
            <a:r>
              <a:rPr lang="en-US" sz="2800" b="1" dirty="0">
                <a:solidFill>
                  <a:srgbClr val="00FF00"/>
                </a:solidFill>
                <a:latin typeface="+mj-lt"/>
              </a:rPr>
              <a:t>Step 1:</a:t>
            </a:r>
          </a:p>
          <a:p>
            <a:pPr marL="290513" indent="-290513">
              <a:spcBef>
                <a:spcPct val="50000"/>
              </a:spcBef>
              <a:buFontTx/>
              <a:buChar char="•"/>
              <a:defRPr/>
            </a:pPr>
            <a:r>
              <a:rPr lang="en-US" sz="2800" b="1" dirty="0">
                <a:solidFill>
                  <a:srgbClr val="FFFF00"/>
                </a:solidFill>
                <a:latin typeface="+mj-lt"/>
              </a:rPr>
              <a:t>Field Observation in small groups</a:t>
            </a:r>
          </a:p>
        </p:txBody>
      </p:sp>
      <p:sp>
        <p:nvSpPr>
          <p:cNvPr id="24585" name="Text Box 12"/>
          <p:cNvSpPr txBox="1">
            <a:spLocks noChangeArrowheads="1"/>
          </p:cNvSpPr>
          <p:nvPr/>
        </p:nvSpPr>
        <p:spPr bwMode="auto">
          <a:xfrm>
            <a:off x="609600" y="0"/>
            <a:ext cx="7010400" cy="1311275"/>
          </a:xfrm>
          <a:prstGeom prst="rect">
            <a:avLst/>
          </a:prstGeom>
          <a:noFill/>
          <a:ln w="9525">
            <a:noFill/>
            <a:miter lim="800000"/>
            <a:headEnd/>
            <a:tailEnd/>
          </a:ln>
        </p:spPr>
        <p:txBody>
          <a:bodyPr>
            <a:spAutoFit/>
          </a:bodyPr>
          <a:lstStyle/>
          <a:p>
            <a:pPr algn="ctr">
              <a:spcBef>
                <a:spcPct val="50000"/>
              </a:spcBef>
              <a:defRPr/>
            </a:pPr>
            <a:r>
              <a:rPr lang="en-US" sz="3200" b="1" dirty="0">
                <a:solidFill>
                  <a:srgbClr val="00FF00"/>
                </a:solidFill>
                <a:latin typeface="+mj-lt"/>
              </a:rPr>
              <a:t>Agro-ecosystem analysis (AESA)</a:t>
            </a:r>
          </a:p>
          <a:p>
            <a:pPr algn="ctr">
              <a:spcBef>
                <a:spcPct val="50000"/>
              </a:spcBef>
              <a:defRPr/>
            </a:pPr>
            <a:r>
              <a:rPr lang="en-US" sz="3200" b="1" dirty="0">
                <a:solidFill>
                  <a:srgbClr val="ED9621"/>
                </a:solidFill>
                <a:latin typeface="+mj-lt"/>
              </a:rPr>
              <a:t>Process</a:t>
            </a:r>
          </a:p>
        </p:txBody>
      </p:sp>
      <p:pic>
        <p:nvPicPr>
          <p:cNvPr id="31753" name="Picture 14" descr="DSC00126"/>
          <p:cNvPicPr>
            <a:picLocks noChangeAspect="1" noChangeArrowheads="1"/>
          </p:cNvPicPr>
          <p:nvPr/>
        </p:nvPicPr>
        <p:blipFill>
          <a:blip r:embed="rId3"/>
          <a:srcRect/>
          <a:stretch>
            <a:fillRect/>
          </a:stretch>
        </p:blipFill>
        <p:spPr bwMode="auto">
          <a:xfrm>
            <a:off x="0" y="1752600"/>
            <a:ext cx="5562600" cy="4419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2"/>
          </p:nvPr>
        </p:nvSpPr>
        <p:spPr>
          <a:noFill/>
        </p:spPr>
        <p:txBody>
          <a:bodyPr/>
          <a:lstStyle/>
          <a:p>
            <a:fld id="{FAAF8B77-496C-4C43-A205-AA58B3CC453C}" type="slidenum">
              <a:rPr lang="en-US" smtClean="0"/>
              <a:pPr/>
              <a:t>138</a:t>
            </a:fld>
            <a:endParaRPr lang="en-US" smtClean="0"/>
          </a:p>
        </p:txBody>
      </p:sp>
      <p:sp>
        <p:nvSpPr>
          <p:cNvPr id="32771" name="Line 1026"/>
          <p:cNvSpPr>
            <a:spLocks noChangeShapeType="1"/>
          </p:cNvSpPr>
          <p:nvPr/>
        </p:nvSpPr>
        <p:spPr bwMode="auto">
          <a:xfrm>
            <a:off x="403225" y="5900738"/>
            <a:ext cx="8553450" cy="0"/>
          </a:xfrm>
          <a:prstGeom prst="line">
            <a:avLst/>
          </a:prstGeom>
          <a:noFill/>
          <a:ln w="9525">
            <a:noFill/>
            <a:miter lim="800000"/>
            <a:headEnd/>
            <a:tailEnd/>
          </a:ln>
        </p:spPr>
        <p:txBody>
          <a:bodyPr wrap="none"/>
          <a:lstStyle/>
          <a:p>
            <a:endParaRPr lang="en-IN"/>
          </a:p>
        </p:txBody>
      </p:sp>
      <p:sp>
        <p:nvSpPr>
          <p:cNvPr id="32772" name="Line 1027"/>
          <p:cNvSpPr>
            <a:spLocks noChangeShapeType="1"/>
          </p:cNvSpPr>
          <p:nvPr/>
        </p:nvSpPr>
        <p:spPr bwMode="auto">
          <a:xfrm>
            <a:off x="8956675" y="1524000"/>
            <a:ext cx="0" cy="4376738"/>
          </a:xfrm>
          <a:prstGeom prst="line">
            <a:avLst/>
          </a:prstGeom>
          <a:noFill/>
          <a:ln w="9525">
            <a:noFill/>
            <a:miter lim="800000"/>
            <a:headEnd/>
            <a:tailEnd/>
          </a:ln>
        </p:spPr>
        <p:txBody>
          <a:bodyPr wrap="none"/>
          <a:lstStyle/>
          <a:p>
            <a:endParaRPr lang="en-IN"/>
          </a:p>
        </p:txBody>
      </p:sp>
      <p:sp>
        <p:nvSpPr>
          <p:cNvPr id="32773" name="Text Box 1028"/>
          <p:cNvSpPr txBox="1">
            <a:spLocks noChangeArrowheads="1"/>
          </p:cNvSpPr>
          <p:nvPr/>
        </p:nvSpPr>
        <p:spPr bwMode="auto">
          <a:xfrm>
            <a:off x="1676400" y="228600"/>
            <a:ext cx="6324600" cy="701675"/>
          </a:xfrm>
          <a:prstGeom prst="rect">
            <a:avLst/>
          </a:prstGeom>
          <a:noFill/>
          <a:ln w="9525">
            <a:noFill/>
            <a:miter lim="800000"/>
            <a:headEnd/>
            <a:tailEnd/>
          </a:ln>
        </p:spPr>
        <p:txBody>
          <a:bodyPr>
            <a:spAutoFit/>
          </a:bodyPr>
          <a:lstStyle/>
          <a:p>
            <a:pPr algn="ctr">
              <a:spcBef>
                <a:spcPct val="50000"/>
              </a:spcBef>
            </a:pPr>
            <a:endParaRPr lang="en-US" sz="4000" b="1">
              <a:solidFill>
                <a:srgbClr val="996633"/>
              </a:solidFill>
            </a:endParaRPr>
          </a:p>
        </p:txBody>
      </p:sp>
      <p:sp>
        <p:nvSpPr>
          <p:cNvPr id="32774" name="Text Box 1029"/>
          <p:cNvSpPr txBox="1">
            <a:spLocks noChangeArrowheads="1"/>
          </p:cNvSpPr>
          <p:nvPr/>
        </p:nvSpPr>
        <p:spPr bwMode="auto">
          <a:xfrm>
            <a:off x="1295400" y="304800"/>
            <a:ext cx="6400800" cy="457200"/>
          </a:xfrm>
          <a:prstGeom prst="rect">
            <a:avLst/>
          </a:prstGeom>
          <a:noFill/>
          <a:ln w="9525">
            <a:noFill/>
            <a:miter lim="800000"/>
            <a:headEnd/>
            <a:tailEnd/>
          </a:ln>
        </p:spPr>
        <p:txBody>
          <a:bodyPr>
            <a:spAutoFit/>
          </a:bodyPr>
          <a:lstStyle/>
          <a:p>
            <a:pPr>
              <a:spcBef>
                <a:spcPct val="50000"/>
              </a:spcBef>
            </a:pPr>
            <a:endParaRPr lang="en-US"/>
          </a:p>
        </p:txBody>
      </p:sp>
      <p:sp>
        <p:nvSpPr>
          <p:cNvPr id="25607" name="Text Box 1030"/>
          <p:cNvSpPr txBox="1">
            <a:spLocks noChangeArrowheads="1"/>
          </p:cNvSpPr>
          <p:nvPr/>
        </p:nvSpPr>
        <p:spPr bwMode="auto">
          <a:xfrm>
            <a:off x="6019800" y="1371600"/>
            <a:ext cx="3124200" cy="1160463"/>
          </a:xfrm>
          <a:prstGeom prst="rect">
            <a:avLst/>
          </a:prstGeom>
          <a:noFill/>
          <a:ln w="9525">
            <a:noFill/>
            <a:miter lim="800000"/>
            <a:headEnd/>
            <a:tailEnd/>
          </a:ln>
        </p:spPr>
        <p:txBody>
          <a:bodyPr>
            <a:spAutoFit/>
          </a:bodyPr>
          <a:lstStyle/>
          <a:p>
            <a:pPr marL="290513" indent="-290513">
              <a:spcBef>
                <a:spcPct val="50000"/>
              </a:spcBef>
              <a:defRPr/>
            </a:pPr>
            <a:r>
              <a:rPr lang="en-US" sz="2800" b="1" dirty="0">
                <a:solidFill>
                  <a:srgbClr val="00FF00"/>
                </a:solidFill>
                <a:latin typeface="+mj-lt"/>
              </a:rPr>
              <a:t>Step 2:</a:t>
            </a:r>
          </a:p>
          <a:p>
            <a:pPr marL="290513" indent="-290513">
              <a:spcBef>
                <a:spcPct val="50000"/>
              </a:spcBef>
              <a:buFontTx/>
              <a:buChar char="•"/>
              <a:defRPr/>
            </a:pPr>
            <a:r>
              <a:rPr lang="en-US" sz="2800" b="1" dirty="0">
                <a:solidFill>
                  <a:srgbClr val="FFFF00"/>
                </a:solidFill>
                <a:latin typeface="+mj-lt"/>
              </a:rPr>
              <a:t>Drawing</a:t>
            </a:r>
          </a:p>
        </p:txBody>
      </p:sp>
      <p:pic>
        <p:nvPicPr>
          <p:cNvPr id="32776" name="Picture 1034" descr="C:\WINDOWS\Desktop\2003-AP-FFSFie19.JPG"/>
          <p:cNvPicPr>
            <a:picLocks noChangeAspect="1" noChangeArrowheads="1"/>
          </p:cNvPicPr>
          <p:nvPr/>
        </p:nvPicPr>
        <p:blipFill>
          <a:blip r:embed="rId3"/>
          <a:srcRect/>
          <a:stretch>
            <a:fillRect/>
          </a:stretch>
        </p:blipFill>
        <p:spPr bwMode="auto">
          <a:xfrm>
            <a:off x="0" y="1524000"/>
            <a:ext cx="5943600" cy="4667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0"/>
            <a:ext cx="8763000" cy="6986588"/>
          </a:xfrm>
          <a:prstGeom prst="rect">
            <a:avLst/>
          </a:prstGeom>
          <a:solidFill>
            <a:schemeClr val="accent3"/>
          </a:solidFill>
        </p:spPr>
        <p:txBody>
          <a:bodyPr>
            <a:spAutoFit/>
          </a:bodyPr>
          <a:lstStyle/>
          <a:p>
            <a:pPr algn="just">
              <a:defRPr/>
            </a:pPr>
            <a:r>
              <a:rPr lang="en-US" sz="2800" dirty="0">
                <a:solidFill>
                  <a:schemeClr val="bg1"/>
                </a:solidFill>
                <a:latin typeface="Sylfaen" pitchFamily="18" charset="0"/>
              </a:rPr>
              <a:t>First draw the plant at the centre on a chart</a:t>
            </a:r>
            <a:r>
              <a:rPr lang="en-US" sz="2800" dirty="0">
                <a:latin typeface="Sylfaen" pitchFamily="18" charset="0"/>
              </a:rPr>
              <a:t>. </a:t>
            </a:r>
          </a:p>
          <a:p>
            <a:pPr algn="just">
              <a:defRPr/>
            </a:pPr>
            <a:endParaRPr lang="en-US" sz="2800" dirty="0">
              <a:latin typeface="Sylfaen" pitchFamily="18" charset="0"/>
            </a:endParaRPr>
          </a:p>
          <a:p>
            <a:pPr algn="just">
              <a:defRPr/>
            </a:pPr>
            <a:r>
              <a:rPr lang="en-US" sz="2800" dirty="0">
                <a:solidFill>
                  <a:schemeClr val="accent2"/>
                </a:solidFill>
                <a:latin typeface="Sylfaen" pitchFamily="18" charset="0"/>
              </a:rPr>
              <a:t>Then draw pests on left side and defender on the right side. </a:t>
            </a:r>
          </a:p>
          <a:p>
            <a:pPr algn="just">
              <a:defRPr/>
            </a:pPr>
            <a:endParaRPr lang="en-US" sz="2800" dirty="0">
              <a:latin typeface="Sylfaen" pitchFamily="18" charset="0"/>
            </a:endParaRPr>
          </a:p>
          <a:p>
            <a:pPr algn="just">
              <a:defRPr/>
            </a:pPr>
            <a:r>
              <a:rPr lang="en-US" sz="2800" dirty="0">
                <a:solidFill>
                  <a:srgbClr val="002060"/>
                </a:solidFill>
                <a:latin typeface="Sylfaen" pitchFamily="18" charset="0"/>
              </a:rPr>
              <a:t>Indicate the soil condition, weed population, rodent damage etc. </a:t>
            </a:r>
          </a:p>
          <a:p>
            <a:pPr algn="just">
              <a:defRPr/>
            </a:pPr>
            <a:endParaRPr lang="en-US" sz="2800" dirty="0">
              <a:latin typeface="Sylfaen" pitchFamily="18" charset="0"/>
            </a:endParaRPr>
          </a:p>
          <a:p>
            <a:pPr algn="just">
              <a:defRPr/>
            </a:pPr>
            <a:r>
              <a:rPr lang="en-US" sz="2800" dirty="0">
                <a:solidFill>
                  <a:srgbClr val="C00000"/>
                </a:solidFill>
                <a:latin typeface="Sylfaen" pitchFamily="18" charset="0"/>
              </a:rPr>
              <a:t>Give natural </a:t>
            </a:r>
            <a:r>
              <a:rPr lang="en-US" sz="2800" dirty="0" err="1">
                <a:solidFill>
                  <a:srgbClr val="C00000"/>
                </a:solidFill>
                <a:latin typeface="Sylfaen" pitchFamily="18" charset="0"/>
              </a:rPr>
              <a:t>colours</a:t>
            </a:r>
            <a:r>
              <a:rPr lang="en-US" sz="2800" dirty="0">
                <a:solidFill>
                  <a:srgbClr val="C00000"/>
                </a:solidFill>
                <a:latin typeface="Sylfaen" pitchFamily="18" charset="0"/>
              </a:rPr>
              <a:t> to all the drawing, for instance, draw healthy plant with green </a:t>
            </a:r>
            <a:r>
              <a:rPr lang="en-US" sz="2800" dirty="0" err="1">
                <a:solidFill>
                  <a:srgbClr val="C00000"/>
                </a:solidFill>
                <a:latin typeface="Sylfaen" pitchFamily="18" charset="0"/>
              </a:rPr>
              <a:t>colour</a:t>
            </a:r>
            <a:r>
              <a:rPr lang="en-US" sz="2800" dirty="0">
                <a:solidFill>
                  <a:srgbClr val="C00000"/>
                </a:solidFill>
                <a:latin typeface="Sylfaen" pitchFamily="18" charset="0"/>
              </a:rPr>
              <a:t>, diseased plant/leaves with yellow </a:t>
            </a:r>
            <a:r>
              <a:rPr lang="en-US" sz="2800" dirty="0" err="1">
                <a:solidFill>
                  <a:srgbClr val="C00000"/>
                </a:solidFill>
                <a:latin typeface="Sylfaen" pitchFamily="18" charset="0"/>
              </a:rPr>
              <a:t>colour</a:t>
            </a:r>
            <a:r>
              <a:rPr lang="en-US" sz="2800" dirty="0">
                <a:solidFill>
                  <a:srgbClr val="C00000"/>
                </a:solidFill>
                <a:latin typeface="Sylfaen" pitchFamily="18" charset="0"/>
              </a:rPr>
              <a:t>. </a:t>
            </a:r>
          </a:p>
          <a:p>
            <a:pPr algn="just">
              <a:defRPr/>
            </a:pPr>
            <a:endParaRPr lang="en-US" sz="2800" dirty="0">
              <a:solidFill>
                <a:srgbClr val="FF0000"/>
              </a:solidFill>
              <a:latin typeface="Sylfaen" pitchFamily="18" charset="0"/>
            </a:endParaRPr>
          </a:p>
          <a:p>
            <a:pPr algn="just">
              <a:defRPr/>
            </a:pPr>
            <a:r>
              <a:rPr lang="en-US" sz="2800" dirty="0">
                <a:solidFill>
                  <a:srgbClr val="FF0000"/>
                </a:solidFill>
                <a:latin typeface="Sylfaen" pitchFamily="18" charset="0"/>
              </a:rPr>
              <a:t>While drawing the pests and the defenders on the chart care should be taken to draw them at appropriate part of the plant, where they are seen at the time of observation.</a:t>
            </a:r>
          </a:p>
          <a:p>
            <a:pPr algn="just">
              <a:defRPr/>
            </a:pPr>
            <a:r>
              <a:rPr lang="en-US" sz="2800" dirty="0">
                <a:solidFill>
                  <a:srgbClr val="FF0000"/>
                </a:solidFill>
                <a:latin typeface="Sylfae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 calcmode="lin" valueType="num">
                                      <p:cBhvr additive="base">
                                        <p:cTn id="3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Documents and Settings\Anoop\My Documents\Insect photos\picture 10.jpg"/>
          <p:cNvPicPr>
            <a:picLocks noChangeAspect="1" noChangeArrowheads="1"/>
          </p:cNvPicPr>
          <p:nvPr/>
        </p:nvPicPr>
        <p:blipFill>
          <a:blip r:embed="rId2" cstate="print"/>
          <a:srcRect/>
          <a:stretch>
            <a:fillRect/>
          </a:stretch>
        </p:blipFill>
        <p:spPr bwMode="auto">
          <a:xfrm>
            <a:off x="533400" y="1752600"/>
            <a:ext cx="8001000" cy="4648200"/>
          </a:xfrm>
          <a:prstGeom prst="rect">
            <a:avLst/>
          </a:prstGeom>
          <a:noFill/>
          <a:ln w="9525">
            <a:noFill/>
            <a:miter lim="800000"/>
            <a:headEnd/>
            <a:tailEnd/>
          </a:ln>
        </p:spPr>
      </p:pic>
      <p:sp>
        <p:nvSpPr>
          <p:cNvPr id="48131" name="Title 2"/>
          <p:cNvSpPr>
            <a:spLocks noGrp="1"/>
          </p:cNvSpPr>
          <p:nvPr>
            <p:ph type="title"/>
          </p:nvPr>
        </p:nvSpPr>
        <p:spPr/>
        <p:txBody>
          <a:bodyPr/>
          <a:lstStyle/>
          <a:p>
            <a:r>
              <a:rPr lang="en-US" b="1" smtClean="0"/>
              <a:t>Predators</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0"/>
            <a:ext cx="8763000" cy="7416800"/>
          </a:xfrm>
          <a:prstGeom prst="rect">
            <a:avLst/>
          </a:prstGeom>
          <a:solidFill>
            <a:schemeClr val="accent3"/>
          </a:solidFill>
        </p:spPr>
        <p:txBody>
          <a:bodyPr>
            <a:spAutoFit/>
          </a:bodyPr>
          <a:lstStyle/>
          <a:p>
            <a:pPr>
              <a:defRPr/>
            </a:pPr>
            <a:endParaRPr lang="en-US" sz="2800" dirty="0">
              <a:latin typeface="Sylfaen" pitchFamily="18" charset="0"/>
            </a:endParaRPr>
          </a:p>
          <a:p>
            <a:pPr>
              <a:defRPr/>
            </a:pPr>
            <a:r>
              <a:rPr lang="en-US" sz="2800" dirty="0">
                <a:solidFill>
                  <a:schemeClr val="tx2"/>
                </a:solidFill>
                <a:latin typeface="Sylfaen" pitchFamily="18" charset="0"/>
              </a:rPr>
              <a:t>The common name of pest and along with diagram</a:t>
            </a:r>
            <a:r>
              <a:rPr lang="en-US" sz="2800" dirty="0">
                <a:solidFill>
                  <a:schemeClr val="bg1"/>
                </a:solidFill>
                <a:latin typeface="Sylfaen" pitchFamily="18" charset="0"/>
              </a:rPr>
              <a:t>. </a:t>
            </a:r>
          </a:p>
          <a:p>
            <a:pPr>
              <a:defRPr/>
            </a:pPr>
            <a:endParaRPr lang="en-US" sz="2800" dirty="0">
              <a:latin typeface="Sylfaen" pitchFamily="18" charset="0"/>
            </a:endParaRPr>
          </a:p>
          <a:p>
            <a:pPr>
              <a:defRPr/>
            </a:pPr>
            <a:endParaRPr lang="en-US" sz="2800" dirty="0">
              <a:latin typeface="Sylfaen" pitchFamily="18" charset="0"/>
            </a:endParaRPr>
          </a:p>
          <a:p>
            <a:pPr>
              <a:defRPr/>
            </a:pPr>
            <a:r>
              <a:rPr lang="en-US" sz="2800" dirty="0">
                <a:solidFill>
                  <a:srgbClr val="002060"/>
                </a:solidFill>
                <a:latin typeface="Sylfaen" pitchFamily="18" charset="0"/>
              </a:rPr>
              <a:t>The weather factor should be reflected in the chart by drawing the diagram of sun just above the plant if the attribute is sunny.</a:t>
            </a:r>
          </a:p>
          <a:p>
            <a:pPr>
              <a:defRPr/>
            </a:pPr>
            <a:endParaRPr lang="en-US" sz="2800" dirty="0">
              <a:latin typeface="Sylfaen" pitchFamily="18" charset="0"/>
            </a:endParaRPr>
          </a:p>
          <a:p>
            <a:pPr>
              <a:defRPr/>
            </a:pPr>
            <a:r>
              <a:rPr lang="en-US" sz="2800" dirty="0">
                <a:latin typeface="Sylfaen" pitchFamily="18" charset="0"/>
              </a:rPr>
              <a:t> </a:t>
            </a:r>
            <a:r>
              <a:rPr lang="en-US" sz="2800" dirty="0">
                <a:solidFill>
                  <a:srgbClr val="C00000"/>
                </a:solidFill>
                <a:latin typeface="Sylfaen" pitchFamily="18" charset="0"/>
              </a:rPr>
              <a:t>If cloudy, the clouds may be drawn in place of sun. </a:t>
            </a:r>
          </a:p>
          <a:p>
            <a:pPr>
              <a:defRPr/>
            </a:pPr>
            <a:endParaRPr lang="en-US" sz="2800" dirty="0">
              <a:solidFill>
                <a:srgbClr val="C00000"/>
              </a:solidFill>
              <a:latin typeface="Sylfaen" pitchFamily="18" charset="0"/>
            </a:endParaRPr>
          </a:p>
          <a:p>
            <a:pPr>
              <a:defRPr/>
            </a:pPr>
            <a:r>
              <a:rPr lang="en-US" sz="2800" dirty="0">
                <a:solidFill>
                  <a:srgbClr val="C00000"/>
                </a:solidFill>
                <a:latin typeface="Sylfaen" pitchFamily="18" charset="0"/>
              </a:rPr>
              <a:t> In case of partially sunny, the diagram of sun may be   </a:t>
            </a:r>
          </a:p>
          <a:p>
            <a:pPr>
              <a:defRPr/>
            </a:pPr>
            <a:r>
              <a:rPr lang="en-US" sz="2800" dirty="0">
                <a:solidFill>
                  <a:srgbClr val="C00000"/>
                </a:solidFill>
                <a:latin typeface="Sylfaen" pitchFamily="18" charset="0"/>
              </a:rPr>
              <a:t>  half masked with clouds.</a:t>
            </a:r>
          </a:p>
          <a:p>
            <a:pPr>
              <a:defRPr/>
            </a:pPr>
            <a:endParaRPr lang="en-US" sz="2800" dirty="0">
              <a:solidFill>
                <a:srgbClr val="C00000"/>
              </a:solidFill>
              <a:latin typeface="Sylfaen" pitchFamily="18" charset="0"/>
            </a:endParaRPr>
          </a:p>
          <a:p>
            <a:pPr>
              <a:defRPr/>
            </a:pPr>
            <a:endParaRPr lang="en-US" sz="2800" dirty="0">
              <a:solidFill>
                <a:srgbClr val="C00000"/>
              </a:solidFill>
              <a:latin typeface="Sylfaen" pitchFamily="18" charset="0"/>
            </a:endParaRPr>
          </a:p>
          <a:p>
            <a:pPr>
              <a:defRPr/>
            </a:pPr>
            <a:endParaRPr lang="en-US" sz="2800" dirty="0">
              <a:solidFill>
                <a:srgbClr val="C00000"/>
              </a:solidFill>
              <a:latin typeface="Sylfaen" pitchFamily="18" charset="0"/>
            </a:endParaRPr>
          </a:p>
          <a:p>
            <a:pPr>
              <a:defRPr/>
            </a:pPr>
            <a:endParaRPr lang="en-US" sz="2800" dirty="0">
              <a:solidFill>
                <a:srgbClr val="C00000"/>
              </a:solidFill>
              <a:latin typeface="Sylfaen" pitchFamily="18" charset="0"/>
            </a:endParaRPr>
          </a:p>
          <a:p>
            <a:pPr>
              <a:defRPr/>
            </a:pPr>
            <a:endParaRPr lang="en-US" sz="2800"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down)">
                                      <p:cBhvr>
                                        <p:cTn id="17" dur="500"/>
                                        <p:tgtEl>
                                          <p:spTgt spid="4">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down)">
                                      <p:cBhvr>
                                        <p:cTn id="22" dur="500"/>
                                        <p:tgtEl>
                                          <p:spTgt spid="4">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wipe(down)">
                                      <p:cBhvr>
                                        <p:cTn id="27" dur="500"/>
                                        <p:tgtEl>
                                          <p:spTgt spid="4">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wipe(down)">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6124575"/>
          </a:xfrm>
          <a:prstGeom prst="rect">
            <a:avLst/>
          </a:prstGeom>
          <a:solidFill>
            <a:schemeClr val="accent3"/>
          </a:solidFill>
        </p:spPr>
        <p:txBody>
          <a:bodyPr>
            <a:spAutoFit/>
          </a:bodyPr>
          <a:lstStyle/>
          <a:p>
            <a:pPr>
              <a:defRPr/>
            </a:pPr>
            <a:r>
              <a:rPr lang="en-US" dirty="0">
                <a:latin typeface="Sylfaen" pitchFamily="18" charset="0"/>
              </a:rPr>
              <a:t>                                                                                                         </a:t>
            </a:r>
          </a:p>
          <a:p>
            <a:pPr>
              <a:defRPr/>
            </a:pPr>
            <a:r>
              <a:rPr lang="en-US" dirty="0">
                <a:solidFill>
                  <a:schemeClr val="tx2"/>
                </a:solidFill>
                <a:latin typeface="Sylfaen" pitchFamily="18" charset="0"/>
              </a:rPr>
              <a:t>					Date: _____:  Time _____;</a:t>
            </a:r>
          </a:p>
          <a:p>
            <a:pPr>
              <a:defRPr/>
            </a:pPr>
            <a:r>
              <a:rPr lang="en-US" dirty="0">
                <a:solidFill>
                  <a:schemeClr val="tx2"/>
                </a:solidFill>
                <a:latin typeface="Sylfaen" pitchFamily="18" charset="0"/>
              </a:rPr>
              <a:t>                                     </a:t>
            </a:r>
          </a:p>
          <a:p>
            <a:pPr>
              <a:defRPr/>
            </a:pPr>
            <a:r>
              <a:rPr lang="en-US" dirty="0">
                <a:solidFill>
                  <a:schemeClr val="accent2"/>
                </a:solidFill>
                <a:latin typeface="Sylfaen" pitchFamily="18" charset="0"/>
              </a:rPr>
              <a:t>General information </a:t>
            </a:r>
          </a:p>
          <a:p>
            <a:pPr>
              <a:defRPr/>
            </a:pPr>
            <a:r>
              <a:rPr lang="en-US" sz="1600" dirty="0">
                <a:latin typeface="Sylfaen" pitchFamily="18" charset="0"/>
              </a:rPr>
              <a:t>1.  Weather condition. </a:t>
            </a:r>
          </a:p>
          <a:p>
            <a:pPr>
              <a:defRPr/>
            </a:pPr>
            <a:r>
              <a:rPr lang="en-US" sz="1600" dirty="0">
                <a:latin typeface="Sylfaen" pitchFamily="18" charset="0"/>
              </a:rPr>
              <a:t>2. Soil moisture. </a:t>
            </a:r>
          </a:p>
          <a:p>
            <a:pPr>
              <a:defRPr/>
            </a:pPr>
            <a:r>
              <a:rPr lang="en-US" sz="1600" dirty="0">
                <a:latin typeface="Sylfaen" pitchFamily="18" charset="0"/>
              </a:rPr>
              <a:t>3. Crop appearance. </a:t>
            </a:r>
          </a:p>
          <a:p>
            <a:pPr>
              <a:defRPr/>
            </a:pPr>
            <a:r>
              <a:rPr lang="en-US" sz="1600" dirty="0">
                <a:latin typeface="Sylfaen" pitchFamily="18" charset="0"/>
              </a:rPr>
              <a:t>4. Weeds intensity </a:t>
            </a:r>
          </a:p>
          <a:p>
            <a:pPr>
              <a:defRPr/>
            </a:pPr>
            <a:endParaRPr lang="en-US" sz="1600" dirty="0">
              <a:latin typeface="Sylfaen" pitchFamily="18" charset="0"/>
            </a:endParaRPr>
          </a:p>
          <a:p>
            <a:pPr>
              <a:defRPr/>
            </a:pPr>
            <a:endParaRPr lang="en-US" dirty="0">
              <a:solidFill>
                <a:srgbClr val="00B050"/>
              </a:solidFill>
              <a:latin typeface="Sylfaen" pitchFamily="18" charset="0"/>
            </a:endParaRPr>
          </a:p>
          <a:p>
            <a:pPr>
              <a:defRPr/>
            </a:pPr>
            <a:r>
              <a:rPr lang="en-US" sz="1600" dirty="0">
                <a:solidFill>
                  <a:srgbClr val="00B050"/>
                </a:solidFill>
                <a:latin typeface="Sylfaen" pitchFamily="18" charset="0"/>
              </a:rPr>
              <a:t>Beneficial Organism                                                                    </a:t>
            </a:r>
          </a:p>
          <a:p>
            <a:pPr>
              <a:defRPr/>
            </a:pPr>
            <a:r>
              <a:rPr lang="en-US" sz="1600" dirty="0">
                <a:solidFill>
                  <a:srgbClr val="00B050"/>
                </a:solidFill>
                <a:latin typeface="Sylfaen" pitchFamily="18" charset="0"/>
              </a:rPr>
              <a:t> 							</a:t>
            </a:r>
            <a:r>
              <a:rPr lang="en-US" sz="1600" dirty="0">
                <a:solidFill>
                  <a:schemeClr val="accent2"/>
                </a:solidFill>
                <a:latin typeface="Sylfaen" pitchFamily="18" charset="0"/>
              </a:rPr>
              <a:t> Insect Pest </a:t>
            </a:r>
          </a:p>
          <a:p>
            <a:pPr>
              <a:defRPr/>
            </a:pPr>
            <a:r>
              <a:rPr lang="en-US" sz="1600" dirty="0">
                <a:latin typeface="Sylfaen" pitchFamily="18" charset="0"/>
              </a:rPr>
              <a:t>No.      Name and drawing                                                                      No.  Name  and Drawing</a:t>
            </a:r>
          </a:p>
          <a:p>
            <a:pPr>
              <a:defRPr/>
            </a:pPr>
            <a:r>
              <a:rPr lang="en-US" sz="1600" dirty="0">
                <a:latin typeface="Sylfaen" pitchFamily="18" charset="0"/>
              </a:rPr>
              <a:t>1.                                                                                1.                                  1.</a:t>
            </a:r>
          </a:p>
          <a:p>
            <a:pPr>
              <a:defRPr/>
            </a:pPr>
            <a:r>
              <a:rPr lang="en-US" sz="1600" dirty="0">
                <a:latin typeface="Sylfaen" pitchFamily="18" charset="0"/>
              </a:rPr>
              <a:t>2						           2.</a:t>
            </a:r>
          </a:p>
          <a:p>
            <a:pPr>
              <a:defRPr/>
            </a:pPr>
            <a:r>
              <a:rPr lang="en-US" sz="1600" dirty="0">
                <a:latin typeface="Sylfaen" pitchFamily="18" charset="0"/>
              </a:rPr>
              <a:t>3.						           3.</a:t>
            </a:r>
          </a:p>
          <a:p>
            <a:pPr>
              <a:defRPr/>
            </a:pPr>
            <a:r>
              <a:rPr lang="en-US" sz="1600" dirty="0"/>
              <a:t> </a:t>
            </a:r>
          </a:p>
          <a:p>
            <a:pPr>
              <a:defRPr/>
            </a:pPr>
            <a:r>
              <a:rPr lang="en-US" sz="1600" dirty="0">
                <a:latin typeface="Sylfaen" pitchFamily="18" charset="0"/>
              </a:rPr>
              <a:t>Observations                                                                                     Recommendations </a:t>
            </a:r>
          </a:p>
          <a:p>
            <a:pPr>
              <a:defRPr/>
            </a:pPr>
            <a:r>
              <a:rPr lang="en-US" sz="1600" dirty="0"/>
              <a:t>1						1.</a:t>
            </a:r>
          </a:p>
          <a:p>
            <a:pPr>
              <a:defRPr/>
            </a:pPr>
            <a:r>
              <a:rPr lang="en-US" sz="1600" dirty="0"/>
              <a:t>2 						2. </a:t>
            </a:r>
          </a:p>
          <a:p>
            <a:pPr>
              <a:defRPr/>
            </a:pPr>
            <a:r>
              <a:rPr lang="en-US" sz="1600" dirty="0"/>
              <a:t>3						3.</a:t>
            </a:r>
          </a:p>
          <a:p>
            <a:pPr>
              <a:defRPr/>
            </a:pPr>
            <a:r>
              <a:rPr lang="en-US" sz="1600" dirty="0"/>
              <a:t>4						4.</a:t>
            </a:r>
          </a:p>
        </p:txBody>
      </p:sp>
      <p:sp>
        <p:nvSpPr>
          <p:cNvPr id="5" name="Rectangle 4"/>
          <p:cNvSpPr/>
          <p:nvPr/>
        </p:nvSpPr>
        <p:spPr>
          <a:xfrm>
            <a:off x="5181600" y="1582738"/>
            <a:ext cx="4572000" cy="1846262"/>
          </a:xfrm>
          <a:prstGeom prst="rect">
            <a:avLst/>
          </a:prstGeom>
        </p:spPr>
        <p:txBody>
          <a:bodyPr>
            <a:spAutoFit/>
          </a:bodyPr>
          <a:lstStyle/>
          <a:p>
            <a:pPr>
              <a:defRPr/>
            </a:pPr>
            <a:r>
              <a:rPr lang="en-US" dirty="0">
                <a:latin typeface="Sylfaen" pitchFamily="18" charset="0"/>
              </a:rPr>
              <a:t> </a:t>
            </a:r>
            <a:r>
              <a:rPr lang="en-US" dirty="0">
                <a:solidFill>
                  <a:schemeClr val="accent2">
                    <a:lumMod val="75000"/>
                  </a:schemeClr>
                </a:solidFill>
                <a:latin typeface="Sylfaen" pitchFamily="18" charset="0"/>
              </a:rPr>
              <a:t>Agronomic data on selected plants: </a:t>
            </a:r>
          </a:p>
          <a:p>
            <a:pPr>
              <a:defRPr/>
            </a:pPr>
            <a:r>
              <a:rPr lang="en-US" sz="1600" dirty="0">
                <a:latin typeface="Sylfaen" pitchFamily="18" charset="0"/>
              </a:rPr>
              <a:t>                         a. Plant height. </a:t>
            </a:r>
          </a:p>
          <a:p>
            <a:pPr>
              <a:defRPr/>
            </a:pPr>
            <a:r>
              <a:rPr lang="en-US" sz="1600" dirty="0">
                <a:latin typeface="Sylfaen" pitchFamily="18" charset="0"/>
              </a:rPr>
              <a:t>                         b. Number of leaves. </a:t>
            </a:r>
          </a:p>
          <a:p>
            <a:pPr>
              <a:defRPr/>
            </a:pPr>
            <a:r>
              <a:rPr lang="en-US" sz="1600" dirty="0">
                <a:latin typeface="Sylfaen" pitchFamily="18" charset="0"/>
              </a:rPr>
              <a:t>                          c. Leaf area. </a:t>
            </a:r>
          </a:p>
          <a:p>
            <a:pPr>
              <a:defRPr/>
            </a:pPr>
            <a:r>
              <a:rPr lang="en-US" sz="1600" dirty="0">
                <a:latin typeface="Sylfaen" pitchFamily="18" charset="0"/>
              </a:rPr>
              <a:t>                          d. Plant canopy </a:t>
            </a:r>
          </a:p>
          <a:p>
            <a:pPr>
              <a:defRPr/>
            </a:pPr>
            <a:r>
              <a:rPr lang="en-US" sz="1600" dirty="0">
                <a:latin typeface="Sylfaen" pitchFamily="18" charset="0"/>
              </a:rPr>
              <a:t>                          e. Number of flower </a:t>
            </a:r>
          </a:p>
          <a:p>
            <a:pPr>
              <a:defRPr/>
            </a:pPr>
            <a:r>
              <a:rPr lang="en-US" sz="1600" dirty="0">
                <a:latin typeface="Sylfaen" pitchFamily="18" charset="0"/>
              </a:rPr>
              <a:t>                           f. Number of fruit etc.  </a:t>
            </a:r>
          </a:p>
        </p:txBody>
      </p:sp>
      <p:pic>
        <p:nvPicPr>
          <p:cNvPr id="35844" name="Picture 3" descr="C:\Users\abc\Desktop\images (12).jpg"/>
          <p:cNvPicPr>
            <a:picLocks noChangeAspect="1" noChangeArrowheads="1"/>
          </p:cNvPicPr>
          <p:nvPr/>
        </p:nvPicPr>
        <p:blipFill>
          <a:blip r:embed="rId3"/>
          <a:srcRect/>
          <a:stretch>
            <a:fillRect/>
          </a:stretch>
        </p:blipFill>
        <p:spPr bwMode="auto">
          <a:xfrm>
            <a:off x="2895600" y="1905000"/>
            <a:ext cx="2286000" cy="3236913"/>
          </a:xfrm>
          <a:prstGeom prst="rect">
            <a:avLst/>
          </a:prstGeom>
          <a:noFill/>
          <a:ln w="9525">
            <a:noFill/>
            <a:miter lim="800000"/>
            <a:headEnd/>
            <a:tailEnd/>
          </a:ln>
        </p:spPr>
      </p:pic>
      <p:sp>
        <p:nvSpPr>
          <p:cNvPr id="6" name="Rectangle 5"/>
          <p:cNvSpPr/>
          <p:nvPr/>
        </p:nvSpPr>
        <p:spPr>
          <a:xfrm>
            <a:off x="0" y="0"/>
            <a:ext cx="9144000" cy="461963"/>
          </a:xfrm>
          <a:prstGeom prst="rect">
            <a:avLst/>
          </a:prstGeom>
          <a:solidFill>
            <a:schemeClr val="accent3"/>
          </a:solidFill>
        </p:spPr>
        <p:txBody>
          <a:bodyPr>
            <a:spAutoFit/>
          </a:bodyPr>
          <a:lstStyle/>
          <a:p>
            <a:pPr algn="ctr">
              <a:defRPr/>
            </a:pPr>
            <a:r>
              <a:rPr lang="en-US" b="1" dirty="0"/>
              <a:t>AESA (</a:t>
            </a:r>
            <a:r>
              <a:rPr lang="en-US" dirty="0">
                <a:latin typeface="Sylfaen" pitchFamily="18" charset="0"/>
              </a:rPr>
              <a:t>Agro Ecosystem Analysis)</a:t>
            </a:r>
          </a:p>
        </p:txBody>
      </p:sp>
      <p:pic>
        <p:nvPicPr>
          <p:cNvPr id="35846" name="Picture 2" descr="http://t3.gstatic.com/images?q=tbn:ANd9GcTTzMzGaQD8Cubdittjg02HX8ar3mvtnAw4tUci_OBHSt7aZc2X"/>
          <p:cNvPicPr>
            <a:picLocks noChangeAspect="1" noChangeArrowheads="1"/>
          </p:cNvPicPr>
          <p:nvPr/>
        </p:nvPicPr>
        <p:blipFill>
          <a:blip r:embed="rId4"/>
          <a:srcRect/>
          <a:stretch>
            <a:fillRect/>
          </a:stretch>
        </p:blipFill>
        <p:spPr bwMode="auto">
          <a:xfrm>
            <a:off x="381000" y="0"/>
            <a:ext cx="990600" cy="990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p:spPr>
        <p:txBody>
          <a:bodyPr/>
          <a:lstStyle/>
          <a:p>
            <a:fld id="{F387D143-6FD6-4172-9BBD-5E7D3F49DC49}" type="slidenum">
              <a:rPr lang="en-US" smtClean="0"/>
              <a:pPr/>
              <a:t>142</a:t>
            </a:fld>
            <a:endParaRPr lang="en-US" smtClean="0"/>
          </a:p>
        </p:txBody>
      </p:sp>
      <p:sp>
        <p:nvSpPr>
          <p:cNvPr id="36867" name="Line 1026"/>
          <p:cNvSpPr>
            <a:spLocks noChangeShapeType="1"/>
          </p:cNvSpPr>
          <p:nvPr/>
        </p:nvSpPr>
        <p:spPr bwMode="auto">
          <a:xfrm>
            <a:off x="403225" y="5900738"/>
            <a:ext cx="8553450" cy="0"/>
          </a:xfrm>
          <a:prstGeom prst="line">
            <a:avLst/>
          </a:prstGeom>
          <a:noFill/>
          <a:ln w="9525">
            <a:noFill/>
            <a:miter lim="800000"/>
            <a:headEnd/>
            <a:tailEnd/>
          </a:ln>
        </p:spPr>
        <p:txBody>
          <a:bodyPr wrap="none"/>
          <a:lstStyle/>
          <a:p>
            <a:endParaRPr lang="en-IN"/>
          </a:p>
        </p:txBody>
      </p:sp>
      <p:sp>
        <p:nvSpPr>
          <p:cNvPr id="36868" name="Line 1027"/>
          <p:cNvSpPr>
            <a:spLocks noChangeShapeType="1"/>
          </p:cNvSpPr>
          <p:nvPr/>
        </p:nvSpPr>
        <p:spPr bwMode="auto">
          <a:xfrm>
            <a:off x="8956675" y="1524000"/>
            <a:ext cx="0" cy="4376738"/>
          </a:xfrm>
          <a:prstGeom prst="line">
            <a:avLst/>
          </a:prstGeom>
          <a:noFill/>
          <a:ln w="9525">
            <a:noFill/>
            <a:miter lim="800000"/>
            <a:headEnd/>
            <a:tailEnd/>
          </a:ln>
        </p:spPr>
        <p:txBody>
          <a:bodyPr wrap="none"/>
          <a:lstStyle/>
          <a:p>
            <a:endParaRPr lang="en-IN"/>
          </a:p>
        </p:txBody>
      </p:sp>
      <p:sp>
        <p:nvSpPr>
          <p:cNvPr id="36869" name="Text Box 1028"/>
          <p:cNvSpPr txBox="1">
            <a:spLocks noChangeArrowheads="1"/>
          </p:cNvSpPr>
          <p:nvPr/>
        </p:nvSpPr>
        <p:spPr bwMode="auto">
          <a:xfrm>
            <a:off x="1676400" y="228600"/>
            <a:ext cx="6324600" cy="701675"/>
          </a:xfrm>
          <a:prstGeom prst="rect">
            <a:avLst/>
          </a:prstGeom>
          <a:noFill/>
          <a:ln w="9525">
            <a:noFill/>
            <a:miter lim="800000"/>
            <a:headEnd/>
            <a:tailEnd/>
          </a:ln>
        </p:spPr>
        <p:txBody>
          <a:bodyPr>
            <a:spAutoFit/>
          </a:bodyPr>
          <a:lstStyle/>
          <a:p>
            <a:pPr algn="ctr">
              <a:spcBef>
                <a:spcPct val="50000"/>
              </a:spcBef>
            </a:pPr>
            <a:endParaRPr lang="en-US" sz="4000" b="1">
              <a:solidFill>
                <a:srgbClr val="996633"/>
              </a:solidFill>
            </a:endParaRPr>
          </a:p>
        </p:txBody>
      </p:sp>
      <p:sp>
        <p:nvSpPr>
          <p:cNvPr id="36870" name="Text Box 1029"/>
          <p:cNvSpPr txBox="1">
            <a:spLocks noChangeArrowheads="1"/>
          </p:cNvSpPr>
          <p:nvPr/>
        </p:nvSpPr>
        <p:spPr bwMode="auto">
          <a:xfrm>
            <a:off x="1295400" y="304800"/>
            <a:ext cx="6400800" cy="457200"/>
          </a:xfrm>
          <a:prstGeom prst="rect">
            <a:avLst/>
          </a:prstGeom>
          <a:noFill/>
          <a:ln w="9525">
            <a:noFill/>
            <a:miter lim="800000"/>
            <a:headEnd/>
            <a:tailEnd/>
          </a:ln>
        </p:spPr>
        <p:txBody>
          <a:bodyPr>
            <a:spAutoFit/>
          </a:bodyPr>
          <a:lstStyle/>
          <a:p>
            <a:pPr>
              <a:spcBef>
                <a:spcPct val="50000"/>
              </a:spcBef>
            </a:pPr>
            <a:endParaRPr lang="en-US"/>
          </a:p>
        </p:txBody>
      </p:sp>
      <p:sp>
        <p:nvSpPr>
          <p:cNvPr id="26631" name="Text Box 1030"/>
          <p:cNvSpPr txBox="1">
            <a:spLocks noChangeArrowheads="1"/>
          </p:cNvSpPr>
          <p:nvPr/>
        </p:nvSpPr>
        <p:spPr bwMode="auto">
          <a:xfrm>
            <a:off x="5105400" y="1295400"/>
            <a:ext cx="4038600" cy="1587500"/>
          </a:xfrm>
          <a:prstGeom prst="rect">
            <a:avLst/>
          </a:prstGeom>
          <a:noFill/>
          <a:ln w="9525">
            <a:noFill/>
            <a:miter lim="800000"/>
            <a:headEnd/>
            <a:tailEnd/>
          </a:ln>
        </p:spPr>
        <p:txBody>
          <a:bodyPr>
            <a:spAutoFit/>
          </a:bodyPr>
          <a:lstStyle/>
          <a:p>
            <a:pPr marL="290513" indent="-290513">
              <a:spcBef>
                <a:spcPct val="50000"/>
              </a:spcBef>
              <a:defRPr/>
            </a:pPr>
            <a:r>
              <a:rPr lang="en-US" sz="2800" b="1" dirty="0">
                <a:solidFill>
                  <a:srgbClr val="00FF00"/>
                </a:solidFill>
                <a:latin typeface="+mj-lt"/>
              </a:rPr>
              <a:t>Step 3:</a:t>
            </a:r>
          </a:p>
          <a:p>
            <a:pPr marL="290513" indent="-290513">
              <a:spcBef>
                <a:spcPct val="50000"/>
              </a:spcBef>
              <a:buFontTx/>
              <a:buChar char="•"/>
              <a:defRPr/>
            </a:pPr>
            <a:r>
              <a:rPr lang="en-US" sz="2800" b="1" dirty="0">
                <a:solidFill>
                  <a:srgbClr val="FFFF00"/>
                </a:solidFill>
                <a:latin typeface="+mj-lt"/>
              </a:rPr>
              <a:t>Discussion in small groups and analysis</a:t>
            </a:r>
          </a:p>
        </p:txBody>
      </p:sp>
      <p:pic>
        <p:nvPicPr>
          <p:cNvPr id="36872" name="Picture 1034" descr="C:\WINDOWS\Desktop\groups disc.jpg"/>
          <p:cNvPicPr>
            <a:picLocks noChangeAspect="1" noChangeArrowheads="1"/>
          </p:cNvPicPr>
          <p:nvPr/>
        </p:nvPicPr>
        <p:blipFill>
          <a:blip r:embed="rId3"/>
          <a:srcRect/>
          <a:stretch>
            <a:fillRect/>
          </a:stretch>
        </p:blipFill>
        <p:spPr bwMode="auto">
          <a:xfrm>
            <a:off x="0" y="1371600"/>
            <a:ext cx="5105400" cy="43703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304800" y="0"/>
            <a:ext cx="9144000" cy="7110413"/>
          </a:xfrm>
          <a:prstGeom prst="rect">
            <a:avLst/>
          </a:prstGeom>
          <a:solidFill>
            <a:schemeClr val="accent3"/>
          </a:solidFill>
          <a:ln w="9525">
            <a:noFill/>
            <a:miter lim="800000"/>
            <a:headEnd/>
            <a:tailEnd/>
          </a:ln>
          <a:effectLst/>
        </p:spPr>
        <p:txBody>
          <a:bodyPr anchor="ctr">
            <a:spAutoFit/>
          </a:bodyPr>
          <a:lstStyle/>
          <a:p>
            <a:pPr>
              <a:defRPr/>
            </a:pPr>
            <a:endParaRPr lang="en-US" dirty="0">
              <a:solidFill>
                <a:srgbClr val="002060"/>
              </a:solidFill>
              <a:latin typeface="Sylfaen" pitchFamily="18" charset="0"/>
              <a:ea typeface="Times New Roman" pitchFamily="18" charset="0"/>
              <a:cs typeface="Arial" pitchFamily="34" charset="0"/>
            </a:endParaRPr>
          </a:p>
          <a:p>
            <a:pPr>
              <a:defRPr/>
            </a:pPr>
            <a:endParaRPr lang="en-US" dirty="0">
              <a:solidFill>
                <a:srgbClr val="002060"/>
              </a:solidFill>
              <a:latin typeface="Sylfaen" pitchFamily="18" charset="0"/>
              <a:ea typeface="Times New Roman" pitchFamily="18" charset="0"/>
              <a:cs typeface="Arial" pitchFamily="34" charset="0"/>
            </a:endParaRPr>
          </a:p>
          <a:p>
            <a:pPr>
              <a:defRPr/>
            </a:pPr>
            <a:endParaRPr lang="en-US" dirty="0">
              <a:solidFill>
                <a:srgbClr val="002060"/>
              </a:solidFill>
              <a:latin typeface="Sylfaen" pitchFamily="18" charset="0"/>
              <a:ea typeface="Times New Roman" pitchFamily="18" charset="0"/>
              <a:cs typeface="Arial" pitchFamily="34" charset="0"/>
            </a:endParaRPr>
          </a:p>
          <a:p>
            <a:pPr>
              <a:buFont typeface="Wingdings" pitchFamily="2" charset="2"/>
              <a:buChar char="Ø"/>
              <a:defRPr/>
            </a:pPr>
            <a:r>
              <a:rPr lang="en-US" dirty="0">
                <a:solidFill>
                  <a:srgbClr val="002060"/>
                </a:solidFill>
                <a:latin typeface="Sylfaen" pitchFamily="18" charset="0"/>
                <a:ea typeface="Times New Roman" pitchFamily="18" charset="0"/>
                <a:cs typeface="Arial" pitchFamily="34" charset="0"/>
              </a:rPr>
              <a:t>  The observations recorded in the previous and current</a:t>
            </a:r>
          </a:p>
          <a:p>
            <a:pPr>
              <a:defRPr/>
            </a:pPr>
            <a:r>
              <a:rPr lang="en-US" dirty="0">
                <a:solidFill>
                  <a:srgbClr val="002060"/>
                </a:solidFill>
                <a:latin typeface="Sylfaen" pitchFamily="18" charset="0"/>
                <a:ea typeface="Times New Roman" pitchFamily="18" charset="0"/>
                <a:cs typeface="Arial" pitchFamily="34" charset="0"/>
              </a:rPr>
              <a:t>     charts should be discussed</a:t>
            </a:r>
          </a:p>
          <a:p>
            <a:pPr>
              <a:defRPr/>
            </a:pPr>
            <a:endParaRPr lang="en-US" dirty="0">
              <a:solidFill>
                <a:srgbClr val="002060"/>
              </a:solidFill>
              <a:latin typeface="Sylfaen" pitchFamily="18" charset="0"/>
              <a:ea typeface="Times New Roman" pitchFamily="18" charset="0"/>
              <a:cs typeface="Arial" pitchFamily="34" charset="0"/>
            </a:endParaRPr>
          </a:p>
          <a:p>
            <a:pPr>
              <a:buFont typeface="Wingdings" pitchFamily="2" charset="2"/>
              <a:buChar char="Ø"/>
              <a:defRPr/>
            </a:pPr>
            <a:r>
              <a:rPr lang="en-US" dirty="0">
                <a:solidFill>
                  <a:schemeClr val="tx2"/>
                </a:solidFill>
                <a:latin typeface="Sylfaen" pitchFamily="18" charset="0"/>
                <a:ea typeface="Times New Roman" pitchFamily="18" charset="0"/>
                <a:cs typeface="Arial" pitchFamily="34" charset="0"/>
              </a:rPr>
              <a:t>Based upon weekly AESA and corresponding change in P.D. ratio   </a:t>
            </a:r>
          </a:p>
          <a:p>
            <a:pPr>
              <a:defRPr/>
            </a:pPr>
            <a:r>
              <a:rPr lang="en-US" dirty="0">
                <a:solidFill>
                  <a:schemeClr val="tx2"/>
                </a:solidFill>
                <a:latin typeface="Sylfaen" pitchFamily="18" charset="0"/>
                <a:ea typeface="Times New Roman" pitchFamily="18" charset="0"/>
                <a:cs typeface="Arial" pitchFamily="34" charset="0"/>
              </a:rPr>
              <a:t>    and take judicious decision for specific post management practices.</a:t>
            </a:r>
            <a:r>
              <a:rPr lang="en-US" dirty="0">
                <a:solidFill>
                  <a:schemeClr val="tx2"/>
                </a:solidFill>
                <a:latin typeface="Sylfaen" pitchFamily="18" charset="0"/>
                <a:cs typeface="Arial" pitchFamily="34" charset="0"/>
              </a:rPr>
              <a:t> </a:t>
            </a:r>
          </a:p>
          <a:p>
            <a:pPr>
              <a:defRPr/>
            </a:pPr>
            <a:endParaRPr lang="en-US" dirty="0">
              <a:solidFill>
                <a:schemeClr val="tx2"/>
              </a:solidFill>
              <a:latin typeface="Sylfaen" pitchFamily="18" charset="0"/>
              <a:cs typeface="Arial" pitchFamily="34" charset="0"/>
            </a:endParaRPr>
          </a:p>
          <a:p>
            <a:pPr>
              <a:defRPr/>
            </a:pPr>
            <a:r>
              <a:rPr lang="en-US" b="1" dirty="0">
                <a:solidFill>
                  <a:schemeClr val="tx2"/>
                </a:solidFill>
                <a:latin typeface="Sylfaen" pitchFamily="18" charset="0"/>
              </a:rPr>
              <a:t>Strategy for decision making :</a:t>
            </a:r>
          </a:p>
          <a:p>
            <a:pPr>
              <a:defRPr/>
            </a:pPr>
            <a:endParaRPr lang="en-US" dirty="0">
              <a:solidFill>
                <a:schemeClr val="tx2"/>
              </a:solidFill>
              <a:latin typeface="Sylfaen" pitchFamily="18" charset="0"/>
            </a:endParaRPr>
          </a:p>
          <a:p>
            <a:pPr>
              <a:buFont typeface="Wingdings" pitchFamily="2" charset="2"/>
              <a:buChar char="Ø"/>
              <a:defRPr/>
            </a:pPr>
            <a:r>
              <a:rPr lang="en-US" dirty="0">
                <a:solidFill>
                  <a:schemeClr val="tx2"/>
                </a:solidFill>
                <a:latin typeface="Sylfaen" pitchFamily="18" charset="0"/>
              </a:rPr>
              <a:t>  P.D ration is 2:1 no need to spray insecticides</a:t>
            </a:r>
          </a:p>
          <a:p>
            <a:pPr>
              <a:buFont typeface="Wingdings" pitchFamily="2" charset="2"/>
              <a:buChar char="Ø"/>
              <a:defRPr/>
            </a:pPr>
            <a:r>
              <a:rPr lang="en-US" dirty="0">
                <a:solidFill>
                  <a:schemeClr val="tx2"/>
                </a:solidFill>
                <a:latin typeface="Sylfaen" pitchFamily="18" charset="0"/>
              </a:rPr>
              <a:t>  if ratio is more than 2:1</a:t>
            </a:r>
          </a:p>
          <a:p>
            <a:pPr>
              <a:defRPr/>
            </a:pPr>
            <a:r>
              <a:rPr lang="en-US" dirty="0">
                <a:solidFill>
                  <a:schemeClr val="tx2"/>
                </a:solidFill>
                <a:latin typeface="Sylfaen" pitchFamily="18" charset="0"/>
              </a:rPr>
              <a:t>		 first go for- bio control</a:t>
            </a:r>
          </a:p>
          <a:p>
            <a:pPr>
              <a:defRPr/>
            </a:pPr>
            <a:r>
              <a:rPr lang="en-US" dirty="0">
                <a:solidFill>
                  <a:schemeClr val="tx2"/>
                </a:solidFill>
                <a:latin typeface="Sylfaen" pitchFamily="18" charset="0"/>
              </a:rPr>
              <a:t>			 then botanicals </a:t>
            </a:r>
          </a:p>
          <a:p>
            <a:pPr>
              <a:defRPr/>
            </a:pPr>
            <a:r>
              <a:rPr lang="en-US" dirty="0">
                <a:solidFill>
                  <a:schemeClr val="tx2"/>
                </a:solidFill>
                <a:latin typeface="Sylfaen" pitchFamily="18" charset="0"/>
              </a:rPr>
              <a:t>			Last only go for pesticides</a:t>
            </a:r>
            <a:endParaRPr lang="en-US" dirty="0">
              <a:solidFill>
                <a:schemeClr val="tx2"/>
              </a:solidFill>
              <a:latin typeface="Sylfaen" pitchFamily="18" charset="0"/>
              <a:cs typeface="Arial" pitchFamily="34" charset="0"/>
            </a:endParaRPr>
          </a:p>
          <a:p>
            <a:pPr>
              <a:defRPr/>
            </a:pPr>
            <a:endParaRPr lang="en-US" dirty="0">
              <a:latin typeface="Sylfaen" pitchFamily="18" charset="0"/>
              <a:cs typeface="Arial" pitchFamily="34" charset="0"/>
            </a:endParaRPr>
          </a:p>
          <a:p>
            <a:pPr>
              <a:defRPr/>
            </a:pPr>
            <a:endParaRPr lang="en-US" dirty="0">
              <a:latin typeface="Sylfaen" pitchFamily="18" charset="0"/>
              <a:cs typeface="Arial" pitchFamily="34" charset="0"/>
            </a:endParaRPr>
          </a:p>
          <a:p>
            <a:pPr>
              <a:defRPr/>
            </a:pPr>
            <a:endParaRPr lang="en-US" dirty="0">
              <a:latin typeface="Sylfaen" pitchFamily="18"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7">
                                            <p:bg/>
                                          </p:spTgt>
                                        </p:tgtEl>
                                        <p:attrNameLst>
                                          <p:attrName>style.visibility</p:attrName>
                                        </p:attrNameLst>
                                      </p:cBhvr>
                                      <p:to>
                                        <p:strVal val="visible"/>
                                      </p:to>
                                    </p:set>
                                    <p:animEffect transition="in" filter="wipe(down)">
                                      <p:cBhvr>
                                        <p:cTn id="7" dur="500"/>
                                        <p:tgtEl>
                                          <p:spTgt spid="4097">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97">
                                            <p:txEl>
                                              <p:pRg st="3" end="3"/>
                                            </p:txEl>
                                          </p:spTgt>
                                        </p:tgtEl>
                                        <p:attrNameLst>
                                          <p:attrName>style.visibility</p:attrName>
                                        </p:attrNameLst>
                                      </p:cBhvr>
                                      <p:to>
                                        <p:strVal val="visible"/>
                                      </p:to>
                                    </p:set>
                                    <p:animEffect transition="in" filter="wipe(down)">
                                      <p:cBhvr>
                                        <p:cTn id="12" dur="500"/>
                                        <p:tgtEl>
                                          <p:spTgt spid="409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097">
                                            <p:txEl>
                                              <p:pRg st="4" end="4"/>
                                            </p:txEl>
                                          </p:spTgt>
                                        </p:tgtEl>
                                        <p:attrNameLst>
                                          <p:attrName>style.visibility</p:attrName>
                                        </p:attrNameLst>
                                      </p:cBhvr>
                                      <p:to>
                                        <p:strVal val="visible"/>
                                      </p:to>
                                    </p:set>
                                    <p:animEffect transition="in" filter="wipe(down)">
                                      <p:cBhvr>
                                        <p:cTn id="17" dur="500"/>
                                        <p:tgtEl>
                                          <p:spTgt spid="409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097">
                                            <p:txEl>
                                              <p:pRg st="6" end="6"/>
                                            </p:txEl>
                                          </p:spTgt>
                                        </p:tgtEl>
                                        <p:attrNameLst>
                                          <p:attrName>style.visibility</p:attrName>
                                        </p:attrNameLst>
                                      </p:cBhvr>
                                      <p:to>
                                        <p:strVal val="visible"/>
                                      </p:to>
                                    </p:set>
                                    <p:animEffect transition="in" filter="wipe(down)">
                                      <p:cBhvr>
                                        <p:cTn id="22" dur="500"/>
                                        <p:tgtEl>
                                          <p:spTgt spid="4097">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097">
                                            <p:txEl>
                                              <p:pRg st="7" end="7"/>
                                            </p:txEl>
                                          </p:spTgt>
                                        </p:tgtEl>
                                        <p:attrNameLst>
                                          <p:attrName>style.visibility</p:attrName>
                                        </p:attrNameLst>
                                      </p:cBhvr>
                                      <p:to>
                                        <p:strVal val="visible"/>
                                      </p:to>
                                    </p:set>
                                    <p:animEffect transition="in" filter="wipe(down)">
                                      <p:cBhvr>
                                        <p:cTn id="27" dur="500"/>
                                        <p:tgtEl>
                                          <p:spTgt spid="4097">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097">
                                            <p:txEl>
                                              <p:pRg st="9" end="9"/>
                                            </p:txEl>
                                          </p:spTgt>
                                        </p:tgtEl>
                                        <p:attrNameLst>
                                          <p:attrName>style.visibility</p:attrName>
                                        </p:attrNameLst>
                                      </p:cBhvr>
                                      <p:to>
                                        <p:strVal val="visible"/>
                                      </p:to>
                                    </p:set>
                                    <p:animEffect transition="in" filter="wipe(down)">
                                      <p:cBhvr>
                                        <p:cTn id="32" dur="500"/>
                                        <p:tgtEl>
                                          <p:spTgt spid="4097">
                                            <p:txEl>
                                              <p:pRg st="9" end="9"/>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097">
                                            <p:txEl>
                                              <p:pRg st="11" end="11"/>
                                            </p:txEl>
                                          </p:spTgt>
                                        </p:tgtEl>
                                        <p:attrNameLst>
                                          <p:attrName>style.visibility</p:attrName>
                                        </p:attrNameLst>
                                      </p:cBhvr>
                                      <p:to>
                                        <p:strVal val="visible"/>
                                      </p:to>
                                    </p:set>
                                    <p:animEffect transition="in" filter="wipe(down)">
                                      <p:cBhvr>
                                        <p:cTn id="37" dur="500"/>
                                        <p:tgtEl>
                                          <p:spTgt spid="4097">
                                            <p:txEl>
                                              <p:pRg st="11" end="1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097">
                                            <p:txEl>
                                              <p:pRg st="12" end="12"/>
                                            </p:txEl>
                                          </p:spTgt>
                                        </p:tgtEl>
                                        <p:attrNameLst>
                                          <p:attrName>style.visibility</p:attrName>
                                        </p:attrNameLst>
                                      </p:cBhvr>
                                      <p:to>
                                        <p:strVal val="visible"/>
                                      </p:to>
                                    </p:set>
                                    <p:animEffect transition="in" filter="wipe(down)">
                                      <p:cBhvr>
                                        <p:cTn id="42" dur="500"/>
                                        <p:tgtEl>
                                          <p:spTgt spid="4097">
                                            <p:txEl>
                                              <p:pRg st="12" end="1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097">
                                            <p:txEl>
                                              <p:pRg st="13" end="13"/>
                                            </p:txEl>
                                          </p:spTgt>
                                        </p:tgtEl>
                                        <p:attrNameLst>
                                          <p:attrName>style.visibility</p:attrName>
                                        </p:attrNameLst>
                                      </p:cBhvr>
                                      <p:to>
                                        <p:strVal val="visible"/>
                                      </p:to>
                                    </p:set>
                                    <p:animEffect transition="in" filter="wipe(down)">
                                      <p:cBhvr>
                                        <p:cTn id="47" dur="500"/>
                                        <p:tgtEl>
                                          <p:spTgt spid="4097">
                                            <p:txEl>
                                              <p:pRg st="13" end="1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097">
                                            <p:txEl>
                                              <p:pRg st="14" end="14"/>
                                            </p:txEl>
                                          </p:spTgt>
                                        </p:tgtEl>
                                        <p:attrNameLst>
                                          <p:attrName>style.visibility</p:attrName>
                                        </p:attrNameLst>
                                      </p:cBhvr>
                                      <p:to>
                                        <p:strVal val="visible"/>
                                      </p:to>
                                    </p:set>
                                    <p:animEffect transition="in" filter="wipe(down)">
                                      <p:cBhvr>
                                        <p:cTn id="52" dur="500"/>
                                        <p:tgtEl>
                                          <p:spTgt spid="4097">
                                            <p:txEl>
                                              <p:pRg st="14" end="1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097">
                                            <p:txEl>
                                              <p:pRg st="15" end="15"/>
                                            </p:txEl>
                                          </p:spTgt>
                                        </p:tgtEl>
                                        <p:attrNameLst>
                                          <p:attrName>style.visibility</p:attrName>
                                        </p:attrNameLst>
                                      </p:cBhvr>
                                      <p:to>
                                        <p:strVal val="visible"/>
                                      </p:to>
                                    </p:set>
                                    <p:animEffect transition="in" filter="wipe(down)">
                                      <p:cBhvr>
                                        <p:cTn id="57" dur="500"/>
                                        <p:tgtEl>
                                          <p:spTgt spid="409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 grpId="0" build="p"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a:noFill/>
        </p:spPr>
        <p:txBody>
          <a:bodyPr/>
          <a:lstStyle/>
          <a:p>
            <a:fld id="{98F6EB01-DF33-4ED6-94CC-8763BC223453}" type="slidenum">
              <a:rPr lang="en-US" smtClean="0"/>
              <a:pPr/>
              <a:t>144</a:t>
            </a:fld>
            <a:endParaRPr lang="en-US" smtClean="0"/>
          </a:p>
        </p:txBody>
      </p:sp>
      <p:sp>
        <p:nvSpPr>
          <p:cNvPr id="38915" name="Line 1026"/>
          <p:cNvSpPr>
            <a:spLocks noChangeShapeType="1"/>
          </p:cNvSpPr>
          <p:nvPr/>
        </p:nvSpPr>
        <p:spPr bwMode="auto">
          <a:xfrm>
            <a:off x="403225" y="5900738"/>
            <a:ext cx="8553450" cy="0"/>
          </a:xfrm>
          <a:prstGeom prst="line">
            <a:avLst/>
          </a:prstGeom>
          <a:noFill/>
          <a:ln w="9525">
            <a:noFill/>
            <a:miter lim="800000"/>
            <a:headEnd/>
            <a:tailEnd/>
          </a:ln>
        </p:spPr>
        <p:txBody>
          <a:bodyPr wrap="none"/>
          <a:lstStyle/>
          <a:p>
            <a:endParaRPr lang="en-IN"/>
          </a:p>
        </p:txBody>
      </p:sp>
      <p:sp>
        <p:nvSpPr>
          <p:cNvPr id="38916" name="Line 1027"/>
          <p:cNvSpPr>
            <a:spLocks noChangeShapeType="1"/>
          </p:cNvSpPr>
          <p:nvPr/>
        </p:nvSpPr>
        <p:spPr bwMode="auto">
          <a:xfrm>
            <a:off x="8956675" y="1524000"/>
            <a:ext cx="0" cy="4376738"/>
          </a:xfrm>
          <a:prstGeom prst="line">
            <a:avLst/>
          </a:prstGeom>
          <a:noFill/>
          <a:ln w="9525">
            <a:noFill/>
            <a:miter lim="800000"/>
            <a:headEnd/>
            <a:tailEnd/>
          </a:ln>
        </p:spPr>
        <p:txBody>
          <a:bodyPr wrap="none"/>
          <a:lstStyle/>
          <a:p>
            <a:endParaRPr lang="en-IN"/>
          </a:p>
        </p:txBody>
      </p:sp>
      <p:sp>
        <p:nvSpPr>
          <p:cNvPr id="38917" name="Text Box 1028"/>
          <p:cNvSpPr txBox="1">
            <a:spLocks noChangeArrowheads="1"/>
          </p:cNvSpPr>
          <p:nvPr/>
        </p:nvSpPr>
        <p:spPr bwMode="auto">
          <a:xfrm>
            <a:off x="1676400" y="228600"/>
            <a:ext cx="6324600" cy="701675"/>
          </a:xfrm>
          <a:prstGeom prst="rect">
            <a:avLst/>
          </a:prstGeom>
          <a:noFill/>
          <a:ln w="9525">
            <a:noFill/>
            <a:miter lim="800000"/>
            <a:headEnd/>
            <a:tailEnd/>
          </a:ln>
        </p:spPr>
        <p:txBody>
          <a:bodyPr>
            <a:spAutoFit/>
          </a:bodyPr>
          <a:lstStyle/>
          <a:p>
            <a:pPr algn="ctr">
              <a:spcBef>
                <a:spcPct val="50000"/>
              </a:spcBef>
            </a:pPr>
            <a:endParaRPr lang="en-US" sz="4000" b="1">
              <a:solidFill>
                <a:srgbClr val="996633"/>
              </a:solidFill>
            </a:endParaRPr>
          </a:p>
        </p:txBody>
      </p:sp>
      <p:sp>
        <p:nvSpPr>
          <p:cNvPr id="38918" name="Text Box 1029"/>
          <p:cNvSpPr txBox="1">
            <a:spLocks noChangeArrowheads="1"/>
          </p:cNvSpPr>
          <p:nvPr/>
        </p:nvSpPr>
        <p:spPr bwMode="auto">
          <a:xfrm>
            <a:off x="1295400" y="304800"/>
            <a:ext cx="6400800" cy="457200"/>
          </a:xfrm>
          <a:prstGeom prst="rect">
            <a:avLst/>
          </a:prstGeom>
          <a:noFill/>
          <a:ln w="9525">
            <a:noFill/>
            <a:miter lim="800000"/>
            <a:headEnd/>
            <a:tailEnd/>
          </a:ln>
        </p:spPr>
        <p:txBody>
          <a:bodyPr>
            <a:spAutoFit/>
          </a:bodyPr>
          <a:lstStyle/>
          <a:p>
            <a:pPr>
              <a:spcBef>
                <a:spcPct val="50000"/>
              </a:spcBef>
            </a:pPr>
            <a:endParaRPr lang="en-US"/>
          </a:p>
        </p:txBody>
      </p:sp>
      <p:sp>
        <p:nvSpPr>
          <p:cNvPr id="27655" name="Text Box 1030"/>
          <p:cNvSpPr txBox="1">
            <a:spLocks noChangeArrowheads="1"/>
          </p:cNvSpPr>
          <p:nvPr/>
        </p:nvSpPr>
        <p:spPr bwMode="auto">
          <a:xfrm>
            <a:off x="5410200" y="1219200"/>
            <a:ext cx="3429000" cy="1160463"/>
          </a:xfrm>
          <a:prstGeom prst="rect">
            <a:avLst/>
          </a:prstGeom>
          <a:noFill/>
          <a:ln w="9525">
            <a:noFill/>
            <a:miter lim="800000"/>
            <a:headEnd/>
            <a:tailEnd/>
          </a:ln>
        </p:spPr>
        <p:txBody>
          <a:bodyPr>
            <a:spAutoFit/>
          </a:bodyPr>
          <a:lstStyle/>
          <a:p>
            <a:pPr marL="290513" indent="-290513">
              <a:spcBef>
                <a:spcPct val="50000"/>
              </a:spcBef>
              <a:defRPr/>
            </a:pPr>
            <a:r>
              <a:rPr lang="en-US" sz="2800" b="1" dirty="0">
                <a:solidFill>
                  <a:srgbClr val="00FF00"/>
                </a:solidFill>
                <a:latin typeface="+mj-lt"/>
              </a:rPr>
              <a:t>Step 4:</a:t>
            </a:r>
          </a:p>
          <a:p>
            <a:pPr marL="290513" indent="-290513">
              <a:spcBef>
                <a:spcPct val="50000"/>
              </a:spcBef>
              <a:buFontTx/>
              <a:buChar char="•"/>
              <a:defRPr/>
            </a:pPr>
            <a:r>
              <a:rPr lang="en-US" sz="2800" b="1" dirty="0">
                <a:solidFill>
                  <a:srgbClr val="FFFF00"/>
                </a:solidFill>
                <a:latin typeface="+mj-lt"/>
              </a:rPr>
              <a:t>Presentation</a:t>
            </a:r>
          </a:p>
        </p:txBody>
      </p:sp>
      <p:pic>
        <p:nvPicPr>
          <p:cNvPr id="38920" name="Picture 1034" descr="C:\WINDOWS\Desktop\2003-AP-FFSFie25.JPG"/>
          <p:cNvPicPr>
            <a:picLocks noChangeAspect="1" noChangeArrowheads="1"/>
          </p:cNvPicPr>
          <p:nvPr/>
        </p:nvPicPr>
        <p:blipFill>
          <a:blip r:embed="rId3"/>
          <a:srcRect/>
          <a:stretch>
            <a:fillRect/>
          </a:stretch>
        </p:blipFill>
        <p:spPr bwMode="auto">
          <a:xfrm>
            <a:off x="0" y="0"/>
            <a:ext cx="4800600" cy="3429000"/>
          </a:xfrm>
          <a:prstGeom prst="rect">
            <a:avLst/>
          </a:prstGeom>
          <a:noFill/>
          <a:ln w="9525">
            <a:noFill/>
            <a:miter lim="800000"/>
            <a:headEnd/>
            <a:tailEnd/>
          </a:ln>
        </p:spPr>
      </p:pic>
      <p:pic>
        <p:nvPicPr>
          <p:cNvPr id="38921" name="Picture 1035" descr="C:\WINDOWS\Desktop\2003-AP-FFSFie55.JPG"/>
          <p:cNvPicPr>
            <a:picLocks noChangeAspect="1" noChangeArrowheads="1"/>
          </p:cNvPicPr>
          <p:nvPr/>
        </p:nvPicPr>
        <p:blipFill>
          <a:blip r:embed="rId4"/>
          <a:srcRect/>
          <a:stretch>
            <a:fillRect/>
          </a:stretch>
        </p:blipFill>
        <p:spPr bwMode="auto">
          <a:xfrm>
            <a:off x="4495800" y="3429000"/>
            <a:ext cx="4648200" cy="3429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045" descr="DSC00151"/>
          <p:cNvPicPr>
            <a:picLocks noChangeAspect="1" noChangeArrowheads="1"/>
          </p:cNvPicPr>
          <p:nvPr/>
        </p:nvPicPr>
        <p:blipFill>
          <a:blip r:embed="rId2"/>
          <a:srcRect/>
          <a:stretch>
            <a:fillRect/>
          </a:stretch>
        </p:blipFill>
        <p:spPr bwMode="auto">
          <a:xfrm>
            <a:off x="381000" y="0"/>
            <a:ext cx="8763000" cy="6858000"/>
          </a:xfrm>
          <a:prstGeom prst="rect">
            <a:avLst/>
          </a:prstGeom>
          <a:noFill/>
          <a:ln w="9525">
            <a:noFill/>
            <a:miter lim="800000"/>
            <a:headEnd/>
            <a:tailEnd/>
          </a:ln>
        </p:spPr>
      </p:pic>
      <p:grpSp>
        <p:nvGrpSpPr>
          <p:cNvPr id="2" name="Group 10"/>
          <p:cNvGrpSpPr>
            <a:grpSpLocks/>
          </p:cNvGrpSpPr>
          <p:nvPr/>
        </p:nvGrpSpPr>
        <p:grpSpPr bwMode="auto">
          <a:xfrm>
            <a:off x="5459413" y="0"/>
            <a:ext cx="3684587" cy="965200"/>
            <a:chOff x="990623" y="25802"/>
            <a:chExt cx="5056985" cy="964803"/>
          </a:xfrm>
        </p:grpSpPr>
        <p:sp>
          <p:nvSpPr>
            <p:cNvPr id="12" name="Round Same Side Corner Rectangle 11"/>
            <p:cNvSpPr/>
            <p:nvPr/>
          </p:nvSpPr>
          <p:spPr>
            <a:xfrm rot="5400000">
              <a:off x="3036714" y="-2020289"/>
              <a:ext cx="964803" cy="5056985"/>
            </a:xfrm>
            <a:prstGeom prst="round2SameRect">
              <a:avLst/>
            </a:prstGeom>
          </p:spPr>
          <p:style>
            <a:lnRef idx="0">
              <a:schemeClr val="accent2"/>
            </a:lnRef>
            <a:fillRef idx="3">
              <a:schemeClr val="accent2"/>
            </a:fillRef>
            <a:effectRef idx="3">
              <a:schemeClr val="accent2"/>
            </a:effectRef>
            <a:fontRef idx="minor">
              <a:schemeClr val="dk1">
                <a:hueOff val="0"/>
                <a:satOff val="0"/>
                <a:lumOff val="0"/>
                <a:alphaOff val="0"/>
              </a:schemeClr>
            </a:fontRef>
          </p:style>
        </p:sp>
        <p:sp>
          <p:nvSpPr>
            <p:cNvPr id="13" name="Round Same Side Corner Rectangle 4"/>
            <p:cNvSpPr/>
            <p:nvPr/>
          </p:nvSpPr>
          <p:spPr>
            <a:xfrm>
              <a:off x="990623" y="73407"/>
              <a:ext cx="5009051" cy="8695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92024" tIns="17145" rIns="17145" bIns="17145" spcCol="1270" anchor="ctr"/>
            <a:lstStyle/>
            <a:p>
              <a:pPr marL="285750" lvl="1" indent="-285750" defTabSz="1289050">
                <a:lnSpc>
                  <a:spcPct val="90000"/>
                </a:lnSpc>
                <a:spcAft>
                  <a:spcPct val="15000"/>
                </a:spcAft>
                <a:buFontTx/>
                <a:buChar char="••"/>
                <a:defRPr/>
              </a:pPr>
              <a:r>
                <a:rPr lang="en-US" sz="2800" dirty="0">
                  <a:solidFill>
                    <a:schemeClr val="bg1"/>
                  </a:solidFill>
                  <a:latin typeface="Sylfaen" pitchFamily="18" charset="0"/>
                </a:rPr>
                <a:t>Presentation </a:t>
              </a:r>
            </a:p>
          </p:txBody>
        </p:sp>
      </p:grpSp>
      <p:sp>
        <p:nvSpPr>
          <p:cNvPr id="6" name="Rectangle 1"/>
          <p:cNvSpPr>
            <a:spLocks noChangeArrowheads="1"/>
          </p:cNvSpPr>
          <p:nvPr/>
        </p:nvSpPr>
        <p:spPr bwMode="auto">
          <a:xfrm>
            <a:off x="381000" y="4724400"/>
            <a:ext cx="8763000" cy="1938338"/>
          </a:xfrm>
          <a:prstGeom prst="rect">
            <a:avLst/>
          </a:prstGeom>
          <a:solidFill>
            <a:schemeClr val="accent4">
              <a:lumMod val="40000"/>
              <a:lumOff val="60000"/>
            </a:schemeClr>
          </a:solidFill>
          <a:ln w="9525">
            <a:noFill/>
            <a:miter lim="800000"/>
            <a:headEnd/>
            <a:tailEnd/>
          </a:ln>
          <a:effectLst/>
        </p:spPr>
        <p:txBody>
          <a:bodyPr anchor="ctr">
            <a:spAutoFit/>
          </a:bodyPr>
          <a:lstStyle/>
          <a:p>
            <a:pPr indent="457200">
              <a:defRPr/>
            </a:pPr>
            <a:r>
              <a:rPr lang="en-US" dirty="0">
                <a:solidFill>
                  <a:schemeClr val="bg1"/>
                </a:solidFill>
                <a:latin typeface="Sylfaen" pitchFamily="18" charset="0"/>
                <a:ea typeface="Times New Roman" pitchFamily="18" charset="0"/>
                <a:cs typeface="Times New Roman" pitchFamily="18" charset="0"/>
              </a:rPr>
              <a:t>After discussion it is important that the results are presented to the other groups.  Everyone should be involved in the discussion, observation, drawing and presentation.</a:t>
            </a:r>
          </a:p>
          <a:p>
            <a:pPr indent="457200">
              <a:defRPr/>
            </a:pPr>
            <a:r>
              <a:rPr lang="en-US" dirty="0">
                <a:solidFill>
                  <a:schemeClr val="bg1"/>
                </a:solidFill>
                <a:latin typeface="Sylfaen" pitchFamily="18" charset="0"/>
                <a:ea typeface="Times New Roman" pitchFamily="18" charset="0"/>
                <a:cs typeface="Times New Roman" pitchFamily="18" charset="0"/>
              </a:rPr>
              <a:t> Changing the person who gives the presentation each week is important to keep everyone involved.</a:t>
            </a:r>
            <a:endParaRPr lang="en-US" dirty="0">
              <a:solidFill>
                <a:schemeClr val="bg1"/>
              </a:solidFill>
              <a:latin typeface="Sylfaen" pitchFamily="18" charset="0"/>
              <a:cs typeface="Arial" pitchFamily="34" charset="0"/>
            </a:endParaRP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Group 4"/>
          <p:cNvPicPr>
            <a:picLocks noChangeArrowheads="1"/>
          </p:cNvPicPr>
          <p:nvPr/>
        </p:nvPicPr>
        <p:blipFill>
          <a:blip r:embed="rId3"/>
          <a:srcRect/>
          <a:stretch>
            <a:fillRect/>
          </a:stretch>
        </p:blipFill>
        <p:spPr bwMode="auto">
          <a:xfrm>
            <a:off x="-12700" y="1103313"/>
            <a:ext cx="9169400" cy="5919787"/>
          </a:xfrm>
          <a:prstGeom prst="rect">
            <a:avLst/>
          </a:prstGeom>
          <a:noFill/>
          <a:ln w="9525">
            <a:noFill/>
            <a:miter lim="800000"/>
            <a:headEnd/>
            <a:tailEnd/>
          </a:ln>
        </p:spPr>
      </p:pic>
      <p:pic>
        <p:nvPicPr>
          <p:cNvPr id="40963" name="Picture 10" descr="http://www2.youseemore.com/bentonville/uploads/3.439753.jpg"/>
          <p:cNvPicPr>
            <a:picLocks noChangeAspect="1" noChangeArrowheads="1"/>
          </p:cNvPicPr>
          <p:nvPr/>
        </p:nvPicPr>
        <p:blipFill>
          <a:blip r:embed="rId4">
            <a:clrChange>
              <a:clrFrom>
                <a:srgbClr val="FFFFFF"/>
              </a:clrFrom>
              <a:clrTo>
                <a:srgbClr val="FFFFFF">
                  <a:alpha val="0"/>
                </a:srgbClr>
              </a:clrTo>
            </a:clrChange>
          </a:blip>
          <a:srcRect r="69444" b="69444"/>
          <a:stretch>
            <a:fillRect/>
          </a:stretch>
        </p:blipFill>
        <p:spPr bwMode="auto">
          <a:xfrm>
            <a:off x="1187450" y="1916113"/>
            <a:ext cx="493713" cy="493712"/>
          </a:xfrm>
          <a:prstGeom prst="rect">
            <a:avLst/>
          </a:prstGeom>
          <a:noFill/>
          <a:ln w="9525">
            <a:noFill/>
            <a:miter lim="800000"/>
            <a:headEnd/>
            <a:tailEnd/>
          </a:ln>
          <a:effectLst>
            <a:outerShdw dist="139700" dir="2700000" algn="tl" rotWithShape="0">
              <a:srgbClr val="333333">
                <a:alpha val="64998"/>
              </a:srgbClr>
            </a:outerShdw>
          </a:effectLst>
        </p:spPr>
      </p:pic>
      <p:pic>
        <p:nvPicPr>
          <p:cNvPr id="40964" name="Picture 10" descr="http://www2.youseemore.com/bentonville/uploads/3.439753.jpg"/>
          <p:cNvPicPr>
            <a:picLocks noChangeAspect="1" noChangeArrowheads="1"/>
          </p:cNvPicPr>
          <p:nvPr/>
        </p:nvPicPr>
        <p:blipFill>
          <a:blip r:embed="rId4">
            <a:clrChange>
              <a:clrFrom>
                <a:srgbClr val="FFFFFF"/>
              </a:clrFrom>
              <a:clrTo>
                <a:srgbClr val="FFFFFF">
                  <a:alpha val="0"/>
                </a:srgbClr>
              </a:clrTo>
            </a:clrChange>
          </a:blip>
          <a:srcRect l="30556" t="36111" r="30556" b="36111"/>
          <a:stretch>
            <a:fillRect/>
          </a:stretch>
        </p:blipFill>
        <p:spPr bwMode="auto">
          <a:xfrm>
            <a:off x="1763713" y="1628775"/>
            <a:ext cx="985837" cy="704850"/>
          </a:xfrm>
          <a:prstGeom prst="rect">
            <a:avLst/>
          </a:prstGeom>
          <a:noFill/>
          <a:ln w="9525">
            <a:noFill/>
            <a:miter lim="800000"/>
            <a:headEnd/>
            <a:tailEnd/>
          </a:ln>
          <a:effectLst>
            <a:outerShdw dist="139700" dir="2700000" algn="tl" rotWithShape="0">
              <a:srgbClr val="333333">
                <a:alpha val="64998"/>
              </a:srgbClr>
            </a:outerShdw>
          </a:effectLst>
        </p:spPr>
      </p:pic>
      <p:pic>
        <p:nvPicPr>
          <p:cNvPr id="40965" name="Picture 10" descr="http://www2.youseemore.com/bentonville/uploads/3.439753.jpg"/>
          <p:cNvPicPr>
            <a:picLocks noChangeAspect="1" noChangeArrowheads="1"/>
          </p:cNvPicPr>
          <p:nvPr/>
        </p:nvPicPr>
        <p:blipFill>
          <a:blip r:embed="rId4">
            <a:clrChange>
              <a:clrFrom>
                <a:srgbClr val="FFFFFF"/>
              </a:clrFrom>
              <a:clrTo>
                <a:srgbClr val="FFFFFF">
                  <a:alpha val="0"/>
                </a:srgbClr>
              </a:clrTo>
            </a:clrChange>
          </a:blip>
          <a:srcRect l="66667" t="63889"/>
          <a:stretch>
            <a:fillRect/>
          </a:stretch>
        </p:blipFill>
        <p:spPr bwMode="auto">
          <a:xfrm>
            <a:off x="1692275" y="3789363"/>
            <a:ext cx="633413" cy="685800"/>
          </a:xfrm>
          <a:prstGeom prst="rect">
            <a:avLst/>
          </a:prstGeom>
          <a:noFill/>
          <a:ln w="9525">
            <a:noFill/>
            <a:miter lim="800000"/>
            <a:headEnd/>
            <a:tailEnd/>
          </a:ln>
          <a:effectLst>
            <a:outerShdw dist="139700" dir="2700000" algn="tl" rotWithShape="0">
              <a:srgbClr val="333333">
                <a:alpha val="64998"/>
              </a:srgbClr>
            </a:outerShdw>
          </a:effectLst>
        </p:spPr>
      </p:pic>
      <p:pic>
        <p:nvPicPr>
          <p:cNvPr id="40966" name="Picture 10" descr="http://www2.youseemore.com/bentonville/uploads/3.439753.jpg"/>
          <p:cNvPicPr>
            <a:picLocks noChangeAspect="1" noChangeArrowheads="1"/>
          </p:cNvPicPr>
          <p:nvPr/>
        </p:nvPicPr>
        <p:blipFill>
          <a:blip r:embed="rId4">
            <a:clrChange>
              <a:clrFrom>
                <a:srgbClr val="FFFFFF"/>
              </a:clrFrom>
              <a:clrTo>
                <a:srgbClr val="FFFFFF">
                  <a:alpha val="0"/>
                </a:srgbClr>
              </a:clrTo>
            </a:clrChange>
          </a:blip>
          <a:srcRect l="72221" t="5556" b="66667"/>
          <a:stretch>
            <a:fillRect/>
          </a:stretch>
        </p:blipFill>
        <p:spPr bwMode="auto">
          <a:xfrm rot="-5127359">
            <a:off x="2503488" y="2728913"/>
            <a:ext cx="533400" cy="533400"/>
          </a:xfrm>
          <a:prstGeom prst="rect">
            <a:avLst/>
          </a:prstGeom>
          <a:noFill/>
          <a:ln w="9525">
            <a:noFill/>
            <a:miter lim="800000"/>
            <a:headEnd/>
            <a:tailEnd/>
          </a:ln>
          <a:effectLst>
            <a:outerShdw dist="139700" dir="2700000" algn="tl" rotWithShape="0">
              <a:srgbClr val="333333">
                <a:alpha val="64998"/>
              </a:srgbClr>
            </a:outerShdw>
          </a:effectLst>
        </p:spPr>
      </p:pic>
      <p:pic>
        <p:nvPicPr>
          <p:cNvPr id="10" name="Picture 8" descr="http://mrscjacksonsclass.com/insects4.gif"/>
          <p:cNvPicPr>
            <a:picLocks noChangeAspect="1" noChangeArrowheads="1"/>
          </p:cNvPicPr>
          <p:nvPr/>
        </p:nvPicPr>
        <p:blipFill>
          <a:blip r:embed="rId5"/>
          <a:srcRect l="63680" t="71474" r="55" b="-64"/>
          <a:stretch>
            <a:fillRect/>
          </a:stretch>
        </p:blipFill>
        <p:spPr bwMode="auto">
          <a:xfrm rot="2104007">
            <a:off x="314325" y="2713038"/>
            <a:ext cx="739775" cy="704850"/>
          </a:xfrm>
          <a:prstGeom prst="rect">
            <a:avLst/>
          </a:prstGeom>
          <a:ln>
            <a:noFill/>
          </a:ln>
          <a:effectLst>
            <a:outerShdw blurRad="292100" dist="139700" dir="2700000" algn="tl" rotWithShape="0">
              <a:srgbClr val="333333">
                <a:alpha val="65000"/>
              </a:srgbClr>
            </a:outerShdw>
          </a:effectLst>
        </p:spPr>
      </p:pic>
      <p:pic>
        <p:nvPicPr>
          <p:cNvPr id="40968" name="Picture 2" descr="http://www.nmr.ethz.ch/~masu/Images/soil.jpg"/>
          <p:cNvPicPr>
            <a:picLocks noChangeAspect="1" noChangeArrowheads="1"/>
          </p:cNvPicPr>
          <p:nvPr/>
        </p:nvPicPr>
        <p:blipFill>
          <a:blip r:embed="rId6"/>
          <a:srcRect l="64339" t="67604" r="735" b="9256"/>
          <a:stretch>
            <a:fillRect/>
          </a:stretch>
        </p:blipFill>
        <p:spPr bwMode="auto">
          <a:xfrm>
            <a:off x="1643063" y="5643563"/>
            <a:ext cx="1223962" cy="928687"/>
          </a:xfrm>
          <a:prstGeom prst="rect">
            <a:avLst/>
          </a:prstGeom>
          <a:ln>
            <a:noFill/>
          </a:ln>
          <a:effectLst>
            <a:outerShdw blurRad="292100" dist="139700" dir="2700000" algn="tl" rotWithShape="0">
              <a:srgbClr val="333333">
                <a:alpha val="65000"/>
              </a:srgbClr>
            </a:outerShdw>
          </a:effectLst>
        </p:spPr>
      </p:pic>
      <p:pic>
        <p:nvPicPr>
          <p:cNvPr id="40969" name="Picture 2" descr="http://www.nmr.ethz.ch/~masu/Images/soil.jpg"/>
          <p:cNvPicPr>
            <a:picLocks noChangeAspect="1" noChangeArrowheads="1"/>
          </p:cNvPicPr>
          <p:nvPr/>
        </p:nvPicPr>
        <p:blipFill>
          <a:blip r:embed="rId6"/>
          <a:srcRect t="67879" r="70589" b="8981"/>
          <a:stretch>
            <a:fillRect/>
          </a:stretch>
        </p:blipFill>
        <p:spPr bwMode="auto">
          <a:xfrm>
            <a:off x="6286500" y="5643563"/>
            <a:ext cx="914400" cy="1000125"/>
          </a:xfrm>
          <a:prstGeom prst="rect">
            <a:avLst/>
          </a:prstGeom>
          <a:ln>
            <a:noFill/>
          </a:ln>
          <a:effectLst>
            <a:outerShdw blurRad="292100" dist="139700" dir="2700000" algn="tl" rotWithShape="0">
              <a:srgbClr val="333333">
                <a:alpha val="65000"/>
              </a:srgbClr>
            </a:outerShdw>
          </a:effectLst>
        </p:spPr>
      </p:pic>
      <p:pic>
        <p:nvPicPr>
          <p:cNvPr id="15" name="Picture 8" descr="http://mrscjacksonsclass.com/insects4.gif"/>
          <p:cNvPicPr>
            <a:picLocks noChangeAspect="1" noChangeArrowheads="1"/>
          </p:cNvPicPr>
          <p:nvPr/>
        </p:nvPicPr>
        <p:blipFill>
          <a:blip r:embed="rId5">
            <a:clrChange>
              <a:clrFrom>
                <a:srgbClr val="CCCCFE"/>
              </a:clrFrom>
              <a:clrTo>
                <a:srgbClr val="CCCCFE">
                  <a:alpha val="0"/>
                </a:srgbClr>
              </a:clrTo>
            </a:clrChange>
          </a:blip>
          <a:srcRect r="64381" b="85258"/>
          <a:stretch>
            <a:fillRect/>
          </a:stretch>
        </p:blipFill>
        <p:spPr bwMode="auto">
          <a:xfrm>
            <a:off x="5940425" y="1628775"/>
            <a:ext cx="1571625" cy="785813"/>
          </a:xfrm>
          <a:prstGeom prst="rect">
            <a:avLst/>
          </a:prstGeom>
          <a:ln>
            <a:noFill/>
          </a:ln>
          <a:effectLst>
            <a:outerShdw blurRad="292100" dist="139700" dir="2700000" algn="tl" rotWithShape="0">
              <a:srgbClr val="333333">
                <a:alpha val="65000"/>
              </a:srgbClr>
            </a:outerShdw>
          </a:effectLst>
        </p:spPr>
      </p:pic>
      <p:pic>
        <p:nvPicPr>
          <p:cNvPr id="16" name="Picture 8" descr="http://mrscjacksonsclass.com/insects4.gif"/>
          <p:cNvPicPr>
            <a:picLocks noChangeAspect="1" noChangeArrowheads="1"/>
          </p:cNvPicPr>
          <p:nvPr/>
        </p:nvPicPr>
        <p:blipFill>
          <a:blip r:embed="rId5">
            <a:clrChange>
              <a:clrFrom>
                <a:srgbClr val="CCCCFE"/>
              </a:clrFrom>
              <a:clrTo>
                <a:srgbClr val="CCCCFE">
                  <a:alpha val="0"/>
                </a:srgbClr>
              </a:clrTo>
            </a:clrChange>
          </a:blip>
          <a:srcRect l="43710" t="40205" r="35242" b="41032"/>
          <a:stretch>
            <a:fillRect/>
          </a:stretch>
        </p:blipFill>
        <p:spPr bwMode="auto">
          <a:xfrm rot="4814974">
            <a:off x="369888" y="4891088"/>
            <a:ext cx="728662" cy="785812"/>
          </a:xfrm>
          <a:prstGeom prst="rect">
            <a:avLst/>
          </a:prstGeom>
          <a:ln>
            <a:noFill/>
          </a:ln>
          <a:effectLst>
            <a:outerShdw blurRad="292100" dist="139700" dir="2700000" algn="tl" rotWithShape="0">
              <a:srgbClr val="333333">
                <a:alpha val="65000"/>
              </a:srgbClr>
            </a:outerShdw>
          </a:effectLst>
        </p:spPr>
      </p:pic>
      <p:pic>
        <p:nvPicPr>
          <p:cNvPr id="40972" name="Picture 2"/>
          <p:cNvPicPr>
            <a:picLocks noChangeAspect="1" noChangeArrowheads="1"/>
          </p:cNvPicPr>
          <p:nvPr/>
        </p:nvPicPr>
        <p:blipFill>
          <a:blip r:embed="rId7"/>
          <a:srcRect r="-87" b="182"/>
          <a:stretch>
            <a:fillRect/>
          </a:stretch>
        </p:blipFill>
        <p:spPr bwMode="auto">
          <a:xfrm>
            <a:off x="0" y="5643563"/>
            <a:ext cx="857250" cy="1000125"/>
          </a:xfrm>
          <a:prstGeom prst="rect">
            <a:avLst/>
          </a:prstGeom>
          <a:ln>
            <a:noFill/>
          </a:ln>
          <a:effectLst>
            <a:outerShdw blurRad="292100" dist="139700" dir="2700000" algn="tl" rotWithShape="0">
              <a:srgbClr val="333333">
                <a:alpha val="65000"/>
              </a:srgbClr>
            </a:outerShdw>
          </a:effectLst>
        </p:spPr>
      </p:pic>
      <p:pic>
        <p:nvPicPr>
          <p:cNvPr id="40973" name="Picture 31" descr="http://upload.wikimedia.org/wikipedia/commons/thumb/4/4d/Trichoderma_harzianum.jpg/220px-Trichoderma_harzianum.jpg"/>
          <p:cNvPicPr>
            <a:picLocks noChangeAspect="1" noChangeArrowheads="1"/>
          </p:cNvPicPr>
          <p:nvPr/>
        </p:nvPicPr>
        <p:blipFill>
          <a:blip r:embed="rId8"/>
          <a:srcRect/>
          <a:stretch>
            <a:fillRect/>
          </a:stretch>
        </p:blipFill>
        <p:spPr bwMode="auto">
          <a:xfrm>
            <a:off x="785813" y="5643563"/>
            <a:ext cx="857250" cy="962025"/>
          </a:xfrm>
          <a:prstGeom prst="rect">
            <a:avLst/>
          </a:prstGeom>
          <a:ln>
            <a:noFill/>
          </a:ln>
          <a:effectLst>
            <a:outerShdw blurRad="292100" dist="139700" dir="2700000" algn="tl" rotWithShape="0">
              <a:srgbClr val="333333">
                <a:alpha val="65000"/>
              </a:srgbClr>
            </a:outerShdw>
          </a:effectLst>
        </p:spPr>
      </p:pic>
      <p:sp>
        <p:nvSpPr>
          <p:cNvPr id="40974" name="AutoShape 25" descr="data:image/jpeg;base64,/9j/4AAQSkZJRgABAQAAAQABAAD/2wCEAAkGBhISEBUUExQVFRAVFRQVFBUUFBUUFBQUFBQVFBQVFBQXHSYeFxojGRQUHy8gIycpLSwsFR8xNTAqNSYrLCkBCQoKDgwOGg8PGiwcHCQtLCkpLCwpLCksLCwpKSwpLCwsLCwpLCwpKSwsLCwsLCwpLCwpLCwsKSksKSksKSwsLP/AABEIALUBFwMBIgACEQEDEQH/xAAbAAACAwEBAQAAAAAAAAAAAAAEBQACAwYBB//EAD4QAAEEAQIEAwYEBQIEBwAAAAEAAgMRIQQxBRJBUSJhcQYTMoGRoUKxwfAUI1LR8XLhM4KisgcWJDRDU5L/xAAZAQACAwEAAAAAAAAAAAAAAAABAwACBAX/xAAsEQACAgIBAwQABAcAAAAAAAAAAQIRAyExBBJBIjJRYXGhsdETFEJSgZHw/9oADAMBAAIRAxEAPwD5rxDdL034pClJQaLR4NIym+hdHJTJPCdmyf0/6h1CTRouMqLQWjv+Df8AhrNK4BssJBui2QOus7DK89p9K2G4GtIbFhxIy5/4nemy5vg2sdG9r2OLXNIII3BC6bjvETqYzI43IcuoVZ79kjqpL+G0lRkyKjmIMUdnA3YsFNPaHVNk905tgmJgcD/ULBPN+K8Hp26WlmkYXO+R3PYXuvH6gmhsACPUWT+tfJczaTXyJRZgoX3+1bj8ky0cfh8+maHRU9mmMdLyy/8AtwC+buGN6t7OugPVEcR1gvlawNjBPJVk10N9bFKSguzusJjHDYvzrcC/QH95QMh/fr8kSH3lYzZGOtfZLrwiwOPt+aecMjusiiM30BI3J9UogFWD+hsjv5bovTl3v4mg4eJBR2ug4Z+SNd2iVZ1en05tzA3nJOOUlxAaasEEY36bEr12o5mk4rlDC6qcLN0B+I5OVWDR8jQQ4lxvwtxQJ2N9fJESygtcCAHWAzDR2+PajSQADmZRJsdAeYDAvYZzgoSaEmMuBwC0EWATzWcN3O3ywiNZO01gc90SLJNbuPTvtSjtKXad72m6cOZuzwKrmrtZGR3VkmwiPUXsOn91aBxFXj0F4vdVczn8Ldyc8xAGTQ8RND5rfSt6j5Xs3cYKU+CoX78cpabtxtzqvz6nfdA6p2K+q3O9Hp09OqF1bwBXZFMIFNgH16rBj66YyO2So51lWZAaztvf6J6IYznNXsP0WFk/RETM3OM/vH2Q/wCiZEhQ48isGSb+i2kG/crAx4/fRNiiHsLCQceaeRaQsjAOCbJH5fZeeyurhEnu5Yg9sjmN5rIcwc1kgDfHTyT3i7NO6ZwuSMg4sNkZXQiqNEUmOCcLsiELXkZBojsh9Try51mrHWgL9a3KK4tD7sYc17Ts5v6g5afIpD7xUg3BlxpJqeY2g5zaoyRWq1rh1OyIwECiMbp1Fs77L2X4q3dc7KF1HEWYK5rUjKqnaHweisSKaVjG1bNCNFxlw5+U9dIQzH9x8wuc0W6fNB5Fk6i6MuU3ZDGdJI8NDZw5oNHBjOCQOh5qHzSiE30WkM5BPYtLa+9/Wj8lUbnZYJyUqM6JDNQe0bv5QfQHmP3DUwY7mYBjw7ZPz++UrDc/oEdBCRj6fmlthLx7Z+3ZYgAuAOxNfU1+qLc3lvY2BhBhpsUM8woE9bxd9FI33Ki65Njpf5pb1Dq9DecfVa8RiLBHLeGSscTZqieR2PK/sszPzSE3uSb9SnMunbPG5lUHsoWdjW4TLjd/f5eQ8OxwGNJ+J1VZsXneh5Y6DqrTQcoa45Dw4g3Vg2LoGxQCUcCl95CL8MjCWShx/G0hh5et9fRGSOAFGyQG0DjGxHpn7LNKLTaK1Rk91saKaKFY2r+9IJ+qcwjl/CD87vmB8iDVIuRpBAcKwD8iLH13S3UHtjv9VW2uCGccTXcx2FgVnbvfWq/JH6UU00LA6+lAkkbC+/dBxxG8UcZH26ddkVFO5oFbnfAdjGCDiv7qj2VPZYuW8Ucdv390r1rvy/d+aaap1mi4O2IcDggjY3n99Ur1X7FdlaKCBMiwTv0x0J/RbcpoDZe6Zpyc4HQ9/wBP9ledoAHft1HSj2TCAMx80MwGsfXut5jn99FWZvK0nqU5KiAEg3VWSUcqPteNb3TkiDTgkvLIX9WtPLj8RwD+aNklJ3Owoeg6IfQ6em+uVNW6gqblpBQDrpLQQVpXm1UJklRc0YioAhWorTnKX5KhzGqLWJRb4vRYrxOOguU1Q8S7HieQuW1seU/HtD8bBWPRDHIdoFpxpNJp3bylvyTUrGmWldldBGbjWOm9mo3uAi1EZPQHCLfoXw+GQFpz6HHQ9UjqYPssRl4FZGK62qLVjsm16/8ANccxoz04ynMbLae6UxhOdJES3b/CrIsYkbYHr90DqpmsIJNEmhe1kG7O3+U3lwwV39SEq1mna8Frtj+7HmrQdMvF09mUTmtkHO0UcMeNgf6Xed7H+y6TSR1RO3TuM7/Vc7weEh3uZfExwPKTs9o/Cezh/hG8Xkfp9I5oc74S2F+7ua/gNZJomneWUyUXOSj5/UY13aGfCnsZrJGCWMmZrZAebaRpDZGuIFhxHK75FdDxfh3LyuDw4Oq3NLcVuL6nC+M6rj7pfdNc1rRExoAFt5yLJsiuUm9+uCbK6z2Z9opnwiPl5/dg8vNIBTXk0CQDZFLb1XSKEO6O+Pr6LSgu2/J0WoaOW7zdcvkO6B91zuDbAvFuND1J6BeOOocPDGzG/wDMJAJoDZmywa6XmyIyB2568+3VctYfmSX+f2E9p65nK45usev6ouJxAs/Dt0r0s7brGPTOeQbAGAS0Dfv4icnsmY9m75DyGZ7geUEvkNtOLBwO+3ZXWKF+6/wX7gpfIrk1Aq2nG2M+XzQOLzgdfkEz1YDLFDmFjGze4B2ScnxVR2u+n+yW0rfaAZ8Pkc8Bh+Hx8oIGOYHr1yAlWpfVn1tOOGadxc2iTRFihsD0N75K9g4PerMZaSIzI5wcPwxhzjd3/TVeaZjh3V+IUrdHPg5wNzgZvK6L2rga3h+jc4NZK73rS1tcxDDQc+tnZAN5sJbPxAsFhsbJDgvjvnojI3LWH/TRwsvanWEiCKgGwwMGOr5R715PmS77LVBKKlRKEL2756fdW08NmvMWvK7/AL9EfoW2fIJUnSAxvouX7LDWQtNqnMQUp1utcHEXhPwNJWy6BdSfFSq1R7rUaqzdsLNGlEQlDBaxFJZUbwuwosoX4UWuMtBGWt0+FzfEIqXaT6a22uU4u2lpx6Q3ExE9uVZitSgGU40hEANit/Jdtp4dRJC33gJaGktJ3odlxenlLTYwuk4VxSRvj5roVRN4O6X1DSxOxGb2gOoI5sbLQMtqw1DwXkt+G1vE/C4zVGMpE7NJnC53R1Yrb80vc3xBM4GX6YusGu1oXQVyYQa4Hma4tHL+K/CfQnr5Id2rjLqD2kjejf5IqLgkPvWue0yDmBLXuJbV5FChSacV4VAyZwgoac2WcvhIBF4rejYvr07rUsWOSuFv8hqUW9HM8R4uyNlA8xz1LHNcAS3lsXuN/luQlDPaGHka8nUt1wfYmDxyxi8cjfi23zZ7jYm+0mjDnVHHZG4HYZz3zv6rnGcMkfIAGOsnZgLiB2F+Q6ldXCoYo6HpKOkOeAeyJ1cTnul5eVxDfCTzUB5jHoun4Jo4dIPdlr2uJzI7Z58iMeg3yjPZfSMZpmtaboeI3u4nxAehx8kw1eoEnMHHmLqBBIogdwuPn6iU5Si+BLlt3wV1NtbTXACXlG/4G+N3/aB80G8VsbsXtsVZsYaAM4FDJNA9r9Fly5WSUovUSkn4QRAP32RsHEZY/wDhvczuRtXRXjNsa2gDRzgWN9+uAgtSKNdP3hL+0VA9XIScm/Owd1IdNene/p7yNg7kEPcfyCpM3KPgH/pCBsZxvXSI/wB0yAYleE8cl09ujdyvIrmDWkgXZ3HkFtpuNynTauSWRzwWtiYHmyXSv8ZHX4Gu/wD0kmpBC11OoA0TGgW500j5DjblayMYzXxn1TsUn8l4iR7rGw/IfM7KcYn95O9122wAdrDWhrfs0K8gsWNu3VDSRf3+uyYm0qKswDrO3omujbj6ITT6Y5xldI/SD+GieOjpGOx1HK4fZ32Qau/oiVpsXyEUuf1+6casOOGgmh0FpfNw5wzIRH1px8R9GCz9QFoxr0FooXNWgWxdG04Bf/q8IP8AytN/dXfr3HADWjsxoH33PzKW0gsxC3iaqMFomJiXVsAREFFdqibZDo268EUub4vFdrXSy5WmsYCFti7YYM5Z2FS0zkbCD4r+6gh052cQtKj9mtMDYU30AIjJ7rKDh8Tv/k/JMZIGsjoG1l6zWOhGd+mgJoyj4o7al7N094MRzAObzNO/l5rlpW6MgvYy3fZFyawRCt3VsCMep6JhxThEcfihl5g4ZxlvkD380lfAwCyMdbsk+ZWqPTf3DoQT2wd3FJCOYFobZAAF35m+iG1PGpbJLrcT53kV3/RCOl6dO3zwEO+znoAupCEccaRpSSR0XAKLHSOHM4mh+g/fZPvZuFrojJQDnuNHs0Gqb5JTo4SzRlw8Lvd00ducBpPqbT/hGn91BEw7tAuuhOSuT1E+6La+a/1/yETlaAtbpPcSlzTUUo/m8w8LZehxsHfDfeu6KZomgAhoBIsGqxuEa9gcwh2Wk0b69whwwNbygmmjlHMbPzPVY55Lil5/Uo5WqBJF5EK/wtT17K0KQigS14rck11z2ApDysxe+en9kbFKKAdjzHbzCwkgcTTfFe1WUUn4L9vwLnxAnP5Jpo2MMJikdyOLhIx1b2ysnatt69VSeB3/ANZaRigDW1G7zd5VZeD6hzeYRP5Riw01ddT6JsIyu0gLQs4lwSZl0OYVktzQ9BkJTptUWHa2ncFdHFwPXsAdFHIDgiq/7TuPIrr9B7HR6nTRnUM5NS5vj5QA4GyA7GPhzVLRGK8aGRg3wfPJ/Z8uhGoiDjESQ5teJtYND8QtC8Xg5GNc1jgcNc9wwHAD4Om3zC+y/wDlt8Wngg00rWsjkBlL2hz3s5uZ4aa8JJsV5/WnG+HacaciVrfdR3I7mFgAAlzjjtaYnFV8mj+X7o/Z8Z4TLvgkn5r6JwXhMWp0wjb4ae17nOdlzssIa3bNjr0CQmXRk1HG5rMHmaKs+hN1699gmL9fFFpHCMnmd4WW3IIfHITd4I5RXzVsTSdcioxSTViPjusDHOjjb7lrSQRtISMeN2/yXH6lmV13tPqP4hw1AA5ngCUDpIBRP/NV/VcvLGn5H4Qq/kXlijWrd8aqGrM1YTaFiKY1DwlFAo1RCFyiq5RUpsNGEExtMPeWEsiKLbsnwlTKrkX6+NLWtynOrYSEnmFFdDwa48G/KRunenYfdg9EPw1zTGTINtlv/F2yhssvVqoIRn4KNblN4tRUfKMHqepSqE5R3RcxtrgymkWooAXj8lnK0EZ+Sq2NevsnINea248txRoi7QC3QAn97qkHDOeXlA8OL/VHZ6D7JhwuHlq9+pUzZ328hlOkFO0FyMBJ5CR4eltyE4azv0VIh5X2Wsbvix9VznKxN2UkFADfqhpNkfqZQ7lAbQaKPn6oOQZS2QHa3orsbt5LwDKuwd8IUAtKPr3VY9U5jrYeU/u8FSRy0/g/5fvCRyZz1vt6qyi3wFaMZtZIQTzGlnBqtRI4MjfJZ6B7gB3Jo0BlZST8+AKb0H911PstoA2PnO7iPmAcD9UzzyMgnJnS8OmmaxjS7mcAQXcoaCdzgY/wmTJGg+LJIzXTvttlLJdYK5RscjtdZtNNI8ULaGHGRV5GT6LQtqr2bEXfykUDXZc/7VcUMenfVcxposWCXGjYO+LTXVzBtkEEeW/0XG+1OpLms/pLicjsCAs0m5SS+y8nUHQj007Hf8SMerKH2/3C84rPEY2sjDsEudzdyAMZ8lUtFYQk61+pcmDudULZbyOh380DKxHTlAyuR7gAkoWBC2lKxtMSLpG0SIBQ8QW4CqwnjioqSFRWUSGTYzaMgC0fDS8a1CUe12KPNQzCQ6xlFdFMzCAk0XvAe624pd2jRCQJqta1zWtaKAGUXp2eBLJNKWmiE1048CX1luOwZ/aWYmMZwl7Ai7XLkjGGadqYNHhS/QDKZTVWEphA3ha6VuVm4InROyoQcaAAbmkUIiWk9LQenjsI2PW8rS0/DX3USV7CgWR2Ch3rZ5wrxzUx2xBwqpWyARFLwle8ykhFKEMXFefxBMT2gfiYb7bhZTvWUb8O86V48hPWGgvoGnaGwsrBDWixnpVr5zI/C7rg8nPo2yE5FtIs/h60PRQ0YeWFFuxJztfcXjCYO1XKK6pWybwjqvHWBzV8WxN0awlqVN15NaN5dQTeRnbG3muO41xAvnDR8OQPUb/vyTDinFS1zY2k+9f025W9XHseyTazRSNlZdOAJyOgI/En9PjbubVJcFMkv6U/xNXNQWoeiZ5KSjV6hOWzGD6mRBSSLyeZD81pkY7CiziqAK7Wq3ImvgsXjC0JWQKzkmQSCeTyKILUTLxao49Bo6OZ9KsJtCaiXKvpZMrJPbEMZGOwraeNsZ5nV+iyEyA1srj1T8LUWMgM9TxHTPOav0QusayvDsucmGU10uWo9ZK4oOZaNYQjGtwsI2IkDC5bZlC9DSMlGEFod00mGEqXJAJFaJovKHIRehagEZRkAWFY5XgbQXrR5qMKPBAScfdSRwbGQCCbyspXk9UMX58kU0iGhe2tqKwmcrNWcijIDTFZNK0eFSTARRAeSRdb7L60jmir+WIQ92fhN3zf9RXGOKzfqXtunOHMOV1E5b2PcYH0TFFSVMbjn2Ozp+Ie2kLcRh7zfblFepWPEPbpzYgwNPMW+APffIHdS0AAHyXL6ORjXF7xfKLa3o53S/TdAvlLn8xy4nKMemhFDHnk0dx7OcOGpZ70vAnsiifj8/Vb6yBzCQ4EOHdA8JiLIm/VHaniDnNp/irYncfNaJOLVcMrVIU6pyTatONSUp1IV8cCoqkCo0LaRUCfSLJl2laErK14Xo9pLPXuQU8iIc9CztTYYiyB3uteL2OAkqLR6Y6ZfQ4cCrwo7iemDXUEGxtLktUxDCm7IfULUFYzlWhL1BjyKZjlN9FH4EqmblNNA/wpnV+xF8/tCmBEBZsC2DVzLMgRpGpiDhC6GK0XI2gqPYQV6L0VIMnKN0mFCDJi9LyBssmSZWss6AQaRyFkK2lKwIQAetKq9eEKr3KxDPCw1BRXucWgNQVeqIYctoPUlHOFBLpXWU2IQd+y04VpueUDzTZnC2y6cOZQeDRvqteB6AxklwytLg0XirY5IoUg55VrqJkr1M6U+RsiTypfO/C9fMhpXJ0XQsElflZ86vLGsSEyLAX94sHSKznLFxT0WLe8VmeJDXZTPRadMlkWNWFOjXTaNRGBRceeaUpWCzTWT8xtB3lXAXjmJ72Fo0jyru01qaZqPIDRfVaMWPdhihFqeHEFE6aGgsOI8RN4V9FOXKdZXbotm9oc1FxuQ7GrVpXKMg00DLKI1bui94fKGMzuhpnWbUlGkiFKRenCHiblGxtVAm7Wrx6sNlm4qBM3tXlYWvLhVAQACkLF62lKxkKJCsepLQfNYiJrjvR7LyZ2EE56bF/JBrxDhlxhzXN7FcxqBRpMI5iQW3gpZKM5Wl1VpBCo5CWtaD1T+DDQkPC47d6J499BXu9j8a1ZnqJUr1MqI1EqXTPQSJIrzKKgKs0q/aUKvahpGoqRyDmemxiFGDysXheSvW2kaXFO9qthovo9LZym7GUFWGKgtCuZmyuTAzxReFyiylSNVXOVS7Cz5l0UNYw0eSj59KS3CA0QXR6JwIo7rZAi0cNrdC8u2KYaDh5aMro9dpW/FSUTay8AeqHVRSx2HK7iWAWsTRaEa9ENcuJdGQYNyrUsYXIhoVW7CexBHQtWI05RDQpRDdwFeawDLXigKgTWTT0LQjijJ5bagnKS50AyeEPMinhDagoEApygpiidQUHOmxIDOkpYPfZVnuVWCytC4COOFRULRE8immbTAhdTItCjo1pUgeeVBOdlaTPWKsolGe2vedZOcsjKmxiVo2kkQE8i1dJazOnJWmOMtRSNlpnpNPSG00JtNWNoLF1WStIDPbVSV65YyPpct7KM8fJSiWa3WKJ0cLasKg2MXuWLXL1RalyMYy0D07jNC1FE9hGcTuZmVzvEoQHEhRRTqX6BU+DCBE0oouKICYUTEMrxRFEH+jNtWWqYAootEuCwOxVJUUWaQGVJVXBRRURDJ5Qk5UURRBbO5ATvUUT4EA5MrTRN8QUUWpFlydA74Us1LlFFqRrYA4qjyoomIoweV6FfIVFE2IDTTi0yhjUUTZe0IQyMLQr1RcLM/UUZm8pbrJiooqYlcgLkRamQkqKKLrLSNkeD/9k="/>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atin typeface="Calibri" pitchFamily="34" charset="0"/>
            </a:endParaRPr>
          </a:p>
        </p:txBody>
      </p:sp>
      <p:sp>
        <p:nvSpPr>
          <p:cNvPr id="40975" name="AutoShape 27" descr="data:image/jpeg;base64,/9j/4AAQSkZJRgABAQAAAQABAAD/2wCEAAkGBhISEBUUExQVFRAVFRQVFBUUFBUUFBQUFBQVFBQVFBQXHSYeFxojGRQUHy8gIycpLSwsFR8xNTAqNSYrLCkBCQoKDgwOGg8PGiwcHCQtLCkpLCwpLCksLCwpKSwpLCwsLCwpLCwpKSwsLCwsLCwpLCwpLCwsKSksKSksKSwsLP/AABEIALUBFwMBIgACEQEDEQH/xAAbAAACAwEBAQAAAAAAAAAAAAAEBQACAwYBB//EAD4QAAEEAQIEAwYEBQIEBwAAAAEAAgMRIQQxBRJBUSJhcQYTMoGRoUKxwfAUI1LR8XLhM4KisgcWJDRDU5L/xAAZAQACAwEAAAAAAAAAAAAAAAABAwACBAX/xAAsEQACAgIBAwQABAcAAAAAAAAAAQIRAyExBBJBIjJRYXGhsdETFEJSgZHw/9oADAMBAAIRAxEAPwD5rxDdL034pClJQaLR4NIym+hdHJTJPCdmyf0/6h1CTRouMqLQWjv+Df8AhrNK4BssJBui2QOus7DK89p9K2G4GtIbFhxIy5/4nemy5vg2sdG9r2OLXNIII3BC6bjvETqYzI43IcuoVZ79kjqpL+G0lRkyKjmIMUdnA3YsFNPaHVNk905tgmJgcD/ULBPN+K8Hp26WlmkYXO+R3PYXuvH6gmhsACPUWT+tfJczaTXyJRZgoX3+1bj8ky0cfh8+maHRU9mmMdLyy/8AtwC+buGN6t7OugPVEcR1gvlawNjBPJVk10N9bFKSguzusJjHDYvzrcC/QH95QMh/fr8kSH3lYzZGOtfZLrwiwOPt+aecMjusiiM30BI3J9UogFWD+hsjv5bovTl3v4mg4eJBR2ug4Z+SNd2iVZ1en05tzA3nJOOUlxAaasEEY36bEr12o5mk4rlDC6qcLN0B+I5OVWDR8jQQ4lxvwtxQJ2N9fJESygtcCAHWAzDR2+PajSQADmZRJsdAeYDAvYZzgoSaEmMuBwC0EWATzWcN3O3ywiNZO01gc90SLJNbuPTvtSjtKXad72m6cOZuzwKrmrtZGR3VkmwiPUXsOn91aBxFXj0F4vdVczn8Ldyc8xAGTQ8RND5rfSt6j5Xs3cYKU+CoX78cpabtxtzqvz6nfdA6p2K+q3O9Hp09OqF1bwBXZFMIFNgH16rBj66YyO2So51lWZAaztvf6J6IYznNXsP0WFk/RETM3OM/vH2Q/wCiZEhQ48isGSb+i2kG/crAx4/fRNiiHsLCQceaeRaQsjAOCbJH5fZeeyurhEnu5Yg9sjmN5rIcwc1kgDfHTyT3i7NO6ZwuSMg4sNkZXQiqNEUmOCcLsiELXkZBojsh9Try51mrHWgL9a3KK4tD7sYc17Ts5v6g5afIpD7xUg3BlxpJqeY2g5zaoyRWq1rh1OyIwECiMbp1Fs77L2X4q3dc7KF1HEWYK5rUjKqnaHweisSKaVjG1bNCNFxlw5+U9dIQzH9x8wuc0W6fNB5Fk6i6MuU3ZDGdJI8NDZw5oNHBjOCQOh5qHzSiE30WkM5BPYtLa+9/Wj8lUbnZYJyUqM6JDNQe0bv5QfQHmP3DUwY7mYBjw7ZPz++UrDc/oEdBCRj6fmlthLx7Z+3ZYgAuAOxNfU1+qLc3lvY2BhBhpsUM8woE9bxd9FI33Ki65Njpf5pb1Dq9DecfVa8RiLBHLeGSscTZqieR2PK/sszPzSE3uSb9SnMunbPG5lUHsoWdjW4TLjd/f5eQ8OxwGNJ+J1VZsXneh5Y6DqrTQcoa45Dw4g3Vg2LoGxQCUcCl95CL8MjCWShx/G0hh5et9fRGSOAFGyQG0DjGxHpn7LNKLTaK1Rk91saKaKFY2r+9IJ+qcwjl/CD87vmB8iDVIuRpBAcKwD8iLH13S3UHtjv9VW2uCGccTXcx2FgVnbvfWq/JH6UU00LA6+lAkkbC+/dBxxG8UcZH26ddkVFO5oFbnfAdjGCDiv7qj2VPZYuW8Ucdv390r1rvy/d+aaap1mi4O2IcDggjY3n99Ur1X7FdlaKCBMiwTv0x0J/RbcpoDZe6Zpyc4HQ9/wBP9ledoAHft1HSj2TCAMx80MwGsfXut5jn99FWZvK0nqU5KiAEg3VWSUcqPteNb3TkiDTgkvLIX9WtPLj8RwD+aNklJ3Owoeg6IfQ6em+uVNW6gqblpBQDrpLQQVpXm1UJklRc0YioAhWorTnKX5KhzGqLWJRb4vRYrxOOguU1Q8S7HieQuW1seU/HtD8bBWPRDHIdoFpxpNJp3bylvyTUrGmWldldBGbjWOm9mo3uAi1EZPQHCLfoXw+GQFpz6HHQ9UjqYPssRl4FZGK62qLVjsm16/8ANccxoz04ynMbLae6UxhOdJES3b/CrIsYkbYHr90DqpmsIJNEmhe1kG7O3+U3lwwV39SEq1mna8Frtj+7HmrQdMvF09mUTmtkHO0UcMeNgf6Xed7H+y6TSR1RO3TuM7/Vc7weEh3uZfExwPKTs9o/Cezh/hG8Xkfp9I5oc74S2F+7ua/gNZJomneWUyUXOSj5/UY13aGfCnsZrJGCWMmZrZAebaRpDZGuIFhxHK75FdDxfh3LyuDw4Oq3NLcVuL6nC+M6rj7pfdNc1rRExoAFt5yLJsiuUm9+uCbK6z2Z9opnwiPl5/dg8vNIBTXk0CQDZFLb1XSKEO6O+Pr6LSgu2/J0WoaOW7zdcvkO6B91zuDbAvFuND1J6BeOOocPDGzG/wDMJAJoDZmywa6XmyIyB2568+3VctYfmSX+f2E9p65nK45usev6ouJxAs/Dt0r0s7brGPTOeQbAGAS0Dfv4icnsmY9m75DyGZ7geUEvkNtOLBwO+3ZXWKF+6/wX7gpfIrk1Aq2nG2M+XzQOLzgdfkEz1YDLFDmFjGze4B2ScnxVR2u+n+yW0rfaAZ8Pkc8Bh+Hx8oIGOYHr1yAlWpfVn1tOOGadxc2iTRFihsD0N75K9g4PerMZaSIzI5wcPwxhzjd3/TVeaZjh3V+IUrdHPg5wNzgZvK6L2rga3h+jc4NZK73rS1tcxDDQc+tnZAN5sJbPxAsFhsbJDgvjvnojI3LWH/TRwsvanWEiCKgGwwMGOr5R715PmS77LVBKKlRKEL2756fdW08NmvMWvK7/AL9EfoW2fIJUnSAxvouX7LDWQtNqnMQUp1utcHEXhPwNJWy6BdSfFSq1R7rUaqzdsLNGlEQlDBaxFJZUbwuwosoX4UWuMtBGWt0+FzfEIqXaT6a22uU4u2lpx6Q3ExE9uVZitSgGU40hEANit/Jdtp4dRJC33gJaGktJ3odlxenlLTYwuk4VxSRvj5roVRN4O6X1DSxOxGb2gOoI5sbLQMtqw1DwXkt+G1vE/C4zVGMpE7NJnC53R1Yrb80vc3xBM4GX6YusGu1oXQVyYQa4Hma4tHL+K/CfQnr5Id2rjLqD2kjejf5IqLgkPvWue0yDmBLXuJbV5FChSacV4VAyZwgoac2WcvhIBF4rejYvr07rUsWOSuFv8hqUW9HM8R4uyNlA8xz1LHNcAS3lsXuN/luQlDPaGHka8nUt1wfYmDxyxi8cjfi23zZ7jYm+0mjDnVHHZG4HYZz3zv6rnGcMkfIAGOsnZgLiB2F+Q6ldXCoYo6HpKOkOeAeyJ1cTnul5eVxDfCTzUB5jHoun4Jo4dIPdlr2uJzI7Z58iMeg3yjPZfSMZpmtaboeI3u4nxAehx8kw1eoEnMHHmLqBBIogdwuPn6iU5Si+BLlt3wV1NtbTXACXlG/4G+N3/aB80G8VsbsXtsVZsYaAM4FDJNA9r9Fly5WSUovUSkn4QRAP32RsHEZY/wDhvczuRtXRXjNsa2gDRzgWN9+uAgtSKNdP3hL+0VA9XIScm/Owd1IdNene/p7yNg7kEPcfyCpM3KPgH/pCBsZxvXSI/wB0yAYleE8cl09ujdyvIrmDWkgXZ3HkFtpuNynTauSWRzwWtiYHmyXSv8ZHX4Gu/wD0kmpBC11OoA0TGgW500j5DjblayMYzXxn1TsUn8l4iR7rGw/IfM7KcYn95O9122wAdrDWhrfs0K8gsWNu3VDSRf3+uyYm0qKswDrO3omujbj6ITT6Y5xldI/SD+GieOjpGOx1HK4fZ32Qau/oiVpsXyEUuf1+6casOOGgmh0FpfNw5wzIRH1px8R9GCz9QFoxr0FooXNWgWxdG04Bf/q8IP8AytN/dXfr3HADWjsxoH33PzKW0gsxC3iaqMFomJiXVsAREFFdqibZDo268EUub4vFdrXSy5WmsYCFti7YYM5Z2FS0zkbCD4r+6gh052cQtKj9mtMDYU30AIjJ7rKDh8Tv/k/JMZIGsjoG1l6zWOhGd+mgJoyj4o7al7N094MRzAObzNO/l5rlpW6MgvYy3fZFyawRCt3VsCMep6JhxThEcfihl5g4ZxlvkD380lfAwCyMdbsk+ZWqPTf3DoQT2wd3FJCOYFobZAAF35m+iG1PGpbJLrcT53kV3/RCOl6dO3zwEO+znoAupCEccaRpSSR0XAKLHSOHM4mh+g/fZPvZuFrojJQDnuNHs0Gqb5JTo4SzRlw8Lvd00ducBpPqbT/hGn91BEw7tAuuhOSuT1E+6La+a/1/yETlaAtbpPcSlzTUUo/m8w8LZehxsHfDfeu6KZomgAhoBIsGqxuEa9gcwh2Wk0b69whwwNbygmmjlHMbPzPVY55Lil5/Uo5WqBJF5EK/wtT17K0KQigS14rck11z2ApDysxe+en9kbFKKAdjzHbzCwkgcTTfFe1WUUn4L9vwLnxAnP5Jpo2MMJikdyOLhIx1b2ysnatt69VSeB3/ANZaRigDW1G7zd5VZeD6hzeYRP5Riw01ddT6JsIyu0gLQs4lwSZl0OYVktzQ9BkJTptUWHa2ncFdHFwPXsAdFHIDgiq/7TuPIrr9B7HR6nTRnUM5NS5vj5QA4GyA7GPhzVLRGK8aGRg3wfPJ/Z8uhGoiDjESQ5teJtYND8QtC8Xg5GNc1jgcNc9wwHAD4Om3zC+y/wDlt8Wngg00rWsjkBlL2hz3s5uZ4aa8JJsV5/WnG+HacaciVrfdR3I7mFgAAlzjjtaYnFV8mj+X7o/Z8Z4TLvgkn5r6JwXhMWp0wjb4ae17nOdlzssIa3bNjr0CQmXRk1HG5rMHmaKs+hN1699gmL9fFFpHCMnmd4WW3IIfHITd4I5RXzVsTSdcioxSTViPjusDHOjjb7lrSQRtISMeN2/yXH6lmV13tPqP4hw1AA5ngCUDpIBRP/NV/VcvLGn5H4Qq/kXlijWrd8aqGrM1YTaFiKY1DwlFAo1RCFyiq5RUpsNGEExtMPeWEsiKLbsnwlTKrkX6+NLWtynOrYSEnmFFdDwa48G/KRunenYfdg9EPw1zTGTINtlv/F2yhssvVqoIRn4KNblN4tRUfKMHqepSqE5R3RcxtrgymkWooAXj8lnK0EZ+Sq2NevsnINea248txRoi7QC3QAn97qkHDOeXlA8OL/VHZ6D7JhwuHlq9+pUzZ328hlOkFO0FyMBJ5CR4eltyE4azv0VIh5X2Wsbvix9VznKxN2UkFADfqhpNkfqZQ7lAbQaKPn6oOQZS2QHa3orsbt5LwDKuwd8IUAtKPr3VY9U5jrYeU/u8FSRy0/g/5fvCRyZz1vt6qyi3wFaMZtZIQTzGlnBqtRI4MjfJZ6B7gB3Jo0BlZST8+AKb0H911PstoA2PnO7iPmAcD9UzzyMgnJnS8OmmaxjS7mcAQXcoaCdzgY/wmTJGg+LJIzXTvttlLJdYK5RscjtdZtNNI8ULaGHGRV5GT6LQtqr2bEXfykUDXZc/7VcUMenfVcxposWCXGjYO+LTXVzBtkEEeW/0XG+1OpLms/pLicjsCAs0m5SS+y8nUHQj007Hf8SMerKH2/3C84rPEY2sjDsEudzdyAMZ8lUtFYQk61+pcmDudULZbyOh380DKxHTlAyuR7gAkoWBC2lKxtMSLpG0SIBQ8QW4CqwnjioqSFRWUSGTYzaMgC0fDS8a1CUe12KPNQzCQ6xlFdFMzCAk0XvAe624pd2jRCQJqta1zWtaKAGUXp2eBLJNKWmiE1048CX1luOwZ/aWYmMZwl7Ai7XLkjGGadqYNHhS/QDKZTVWEphA3ha6VuVm4InROyoQcaAAbmkUIiWk9LQenjsI2PW8rS0/DX3USV7CgWR2Ch3rZ5wrxzUx2xBwqpWyARFLwle8ykhFKEMXFefxBMT2gfiYb7bhZTvWUb8O86V48hPWGgvoGnaGwsrBDWixnpVr5zI/C7rg8nPo2yE5FtIs/h60PRQ0YeWFFuxJztfcXjCYO1XKK6pWybwjqvHWBzV8WxN0awlqVN15NaN5dQTeRnbG3muO41xAvnDR8OQPUb/vyTDinFS1zY2k+9f025W9XHseyTazRSNlZdOAJyOgI/En9PjbubVJcFMkv6U/xNXNQWoeiZ5KSjV6hOWzGD6mRBSSLyeZD81pkY7CiziqAK7Wq3ImvgsXjC0JWQKzkmQSCeTyKILUTLxao49Bo6OZ9KsJtCaiXKvpZMrJPbEMZGOwraeNsZ5nV+iyEyA1srj1T8LUWMgM9TxHTPOav0QusayvDsucmGU10uWo9ZK4oOZaNYQjGtwsI2IkDC5bZlC9DSMlGEFod00mGEqXJAJFaJovKHIRehagEZRkAWFY5XgbQXrR5qMKPBAScfdSRwbGQCCbyspXk9UMX58kU0iGhe2tqKwmcrNWcijIDTFZNK0eFSTARRAeSRdb7L60jmir+WIQ92fhN3zf9RXGOKzfqXtunOHMOV1E5b2PcYH0TFFSVMbjn2Ozp+Ie2kLcRh7zfblFepWPEPbpzYgwNPMW+APffIHdS0AAHyXL6ORjXF7xfKLa3o53S/TdAvlLn8xy4nKMemhFDHnk0dx7OcOGpZ70vAnsiifj8/Vb6yBzCQ4EOHdA8JiLIm/VHaniDnNp/irYncfNaJOLVcMrVIU6pyTatONSUp1IV8cCoqkCo0LaRUCfSLJl2laErK14Xo9pLPXuQU8iIc9CztTYYiyB3uteL2OAkqLR6Y6ZfQ4cCrwo7iemDXUEGxtLktUxDCm7IfULUFYzlWhL1BjyKZjlN9FH4EqmblNNA/wpnV+xF8/tCmBEBZsC2DVzLMgRpGpiDhC6GK0XI2gqPYQV6L0VIMnKN0mFCDJi9LyBssmSZWss6AQaRyFkK2lKwIQAetKq9eEKr3KxDPCw1BRXucWgNQVeqIYctoPUlHOFBLpXWU2IQd+y04VpueUDzTZnC2y6cOZQeDRvqteB6AxklwytLg0XirY5IoUg55VrqJkr1M6U+RsiTypfO/C9fMhpXJ0XQsElflZ86vLGsSEyLAX94sHSKznLFxT0WLe8VmeJDXZTPRadMlkWNWFOjXTaNRGBRceeaUpWCzTWT8xtB3lXAXjmJ72Fo0jyru01qaZqPIDRfVaMWPdhihFqeHEFE6aGgsOI8RN4V9FOXKdZXbotm9oc1FxuQ7GrVpXKMg00DLKI1bui94fKGMzuhpnWbUlGkiFKRenCHiblGxtVAm7Wrx6sNlm4qBM3tXlYWvLhVAQACkLF62lKxkKJCsepLQfNYiJrjvR7LyZ2EE56bF/JBrxDhlxhzXN7FcxqBRpMI5iQW3gpZKM5Wl1VpBCo5CWtaD1T+DDQkPC47d6J499BXu9j8a1ZnqJUr1MqI1EqXTPQSJIrzKKgKs0q/aUKvahpGoqRyDmemxiFGDysXheSvW2kaXFO9qthovo9LZym7GUFWGKgtCuZmyuTAzxReFyiylSNVXOVS7Cz5l0UNYw0eSj59KS3CA0QXR6JwIo7rZAi0cNrdC8u2KYaDh5aMro9dpW/FSUTay8AeqHVRSx2HK7iWAWsTRaEa9ENcuJdGQYNyrUsYXIhoVW7CexBHQtWI05RDQpRDdwFeawDLXigKgTWTT0LQjijJ5bagnKS50AyeEPMinhDagoEApygpiidQUHOmxIDOkpYPfZVnuVWCytC4COOFRULRE8immbTAhdTItCjo1pUgeeVBOdlaTPWKsolGe2vedZOcsjKmxiVo2kkQE8i1dJazOnJWmOMtRSNlpnpNPSG00JtNWNoLF1WStIDPbVSV65YyPpct7KM8fJSiWa3WKJ0cLasKg2MXuWLXL1RalyMYy0D07jNC1FE9hGcTuZmVzvEoQHEhRRTqX6BU+DCBE0oouKICYUTEMrxRFEH+jNtWWqYAootEuCwOxVJUUWaQGVJVXBRRURDJ5Qk5UURRBbO5ATvUUT4EA5MrTRN8QUUWpFlydA74Us1LlFFqRrYA4qjyoomIoweV6FfIVFE2IDTTi0yhjUUTZe0IQyMLQr1RcLM/UUZm8pbrJiooqYlcgLkRamQkqKKLrLSNkeD/9k="/>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atin typeface="Calibri" pitchFamily="34" charset="0"/>
            </a:endParaRPr>
          </a:p>
        </p:txBody>
      </p:sp>
      <p:sp>
        <p:nvSpPr>
          <p:cNvPr id="40976" name="AutoShape 29" descr="data:image/jpeg;base64,/9j/4AAQSkZJRgABAQAAAQABAAD/2wCEAAkGBhISEBUUExQVFRAVFRQVFBUUFBUUFBQUFBQVFBQVFBQXHSYeFxojGRQUHy8gIycpLSwsFR8xNTAqNSYrLCkBCQoKDgwOGg8PGiwcHCQtLCkpLCwpLCksLCwpKSwpLCwsLCwpLCwpKSwsLCwsLCwpLCwpLCwsKSksKSksKSwsLP/AABEIALUBFwMBIgACEQEDEQH/xAAbAAACAwEBAQAAAAAAAAAAAAAEBQACAwYBB//EAD4QAAEEAQIEAwYEBQIEBwAAAAEAAgMRIQQxBRJBUSJhcQYTMoGRoUKxwfAUI1LR8XLhM4KisgcWJDRDU5L/xAAZAQACAwEAAAAAAAAAAAAAAAABAwACBAX/xAAsEQACAgIBAwQABAcAAAAAAAAAAQIRAyExBBJBIjJRYXGhsdETFEJSgZHw/9oADAMBAAIRAxEAPwD5rxDdL034pClJQaLR4NIym+hdHJTJPCdmyf0/6h1CTRouMqLQWjv+Df8AhrNK4BssJBui2QOus7DK89p9K2G4GtIbFhxIy5/4nemy5vg2sdG9r2OLXNIII3BC6bjvETqYzI43IcuoVZ79kjqpL+G0lRkyKjmIMUdnA3YsFNPaHVNk905tgmJgcD/ULBPN+K8Hp26WlmkYXO+R3PYXuvH6gmhsACPUWT+tfJczaTXyJRZgoX3+1bj8ky0cfh8+maHRU9mmMdLyy/8AtwC+buGN6t7OugPVEcR1gvlawNjBPJVk10N9bFKSguzusJjHDYvzrcC/QH95QMh/fr8kSH3lYzZGOtfZLrwiwOPt+aecMjusiiM30BI3J9UogFWD+hsjv5bovTl3v4mg4eJBR2ug4Z+SNd2iVZ1en05tzA3nJOOUlxAaasEEY36bEr12o5mk4rlDC6qcLN0B+I5OVWDR8jQQ4lxvwtxQJ2N9fJESygtcCAHWAzDR2+PajSQADmZRJsdAeYDAvYZzgoSaEmMuBwC0EWATzWcN3O3ywiNZO01gc90SLJNbuPTvtSjtKXad72m6cOZuzwKrmrtZGR3VkmwiPUXsOn91aBxFXj0F4vdVczn8Ldyc8xAGTQ8RND5rfSt6j5Xs3cYKU+CoX78cpabtxtzqvz6nfdA6p2K+q3O9Hp09OqF1bwBXZFMIFNgH16rBj66YyO2So51lWZAaztvf6J6IYznNXsP0WFk/RETM3OM/vH2Q/wCiZEhQ48isGSb+i2kG/crAx4/fRNiiHsLCQceaeRaQsjAOCbJH5fZeeyurhEnu5Yg9sjmN5rIcwc1kgDfHTyT3i7NO6ZwuSMg4sNkZXQiqNEUmOCcLsiELXkZBojsh9Try51mrHWgL9a3KK4tD7sYc17Ts5v6g5afIpD7xUg3BlxpJqeY2g5zaoyRWq1rh1OyIwECiMbp1Fs77L2X4q3dc7KF1HEWYK5rUjKqnaHweisSKaVjG1bNCNFxlw5+U9dIQzH9x8wuc0W6fNB5Fk6i6MuU3ZDGdJI8NDZw5oNHBjOCQOh5qHzSiE30WkM5BPYtLa+9/Wj8lUbnZYJyUqM6JDNQe0bv5QfQHmP3DUwY7mYBjw7ZPz++UrDc/oEdBCRj6fmlthLx7Z+3ZYgAuAOxNfU1+qLc3lvY2BhBhpsUM8woE9bxd9FI33Ki65Njpf5pb1Dq9DecfVa8RiLBHLeGSscTZqieR2PK/sszPzSE3uSb9SnMunbPG5lUHsoWdjW4TLjd/f5eQ8OxwGNJ+J1VZsXneh5Y6DqrTQcoa45Dw4g3Vg2LoGxQCUcCl95CL8MjCWShx/G0hh5et9fRGSOAFGyQG0DjGxHpn7LNKLTaK1Rk91saKaKFY2r+9IJ+qcwjl/CD87vmB8iDVIuRpBAcKwD8iLH13S3UHtjv9VW2uCGccTXcx2FgVnbvfWq/JH6UU00LA6+lAkkbC+/dBxxG8UcZH26ddkVFO5oFbnfAdjGCDiv7qj2VPZYuW8Ucdv390r1rvy/d+aaap1mi4O2IcDggjY3n99Ur1X7FdlaKCBMiwTv0x0J/RbcpoDZe6Zpyc4HQ9/wBP9ledoAHft1HSj2TCAMx80MwGsfXut5jn99FWZvK0nqU5KiAEg3VWSUcqPteNb3TkiDTgkvLIX9WtPLj8RwD+aNklJ3Owoeg6IfQ6em+uVNW6gqblpBQDrpLQQVpXm1UJklRc0YioAhWorTnKX5KhzGqLWJRb4vRYrxOOguU1Q8S7HieQuW1seU/HtD8bBWPRDHIdoFpxpNJp3bylvyTUrGmWldldBGbjWOm9mo3uAi1EZPQHCLfoXw+GQFpz6HHQ9UjqYPssRl4FZGK62qLVjsm16/8ANccxoz04ynMbLae6UxhOdJES3b/CrIsYkbYHr90DqpmsIJNEmhe1kG7O3+U3lwwV39SEq1mna8Frtj+7HmrQdMvF09mUTmtkHO0UcMeNgf6Xed7H+y6TSR1RO3TuM7/Vc7weEh3uZfExwPKTs9o/Cezh/hG8Xkfp9I5oc74S2F+7ua/gNZJomneWUyUXOSj5/UY13aGfCnsZrJGCWMmZrZAebaRpDZGuIFhxHK75FdDxfh3LyuDw4Oq3NLcVuL6nC+M6rj7pfdNc1rRExoAFt5yLJsiuUm9+uCbK6z2Z9opnwiPl5/dg8vNIBTXk0CQDZFLb1XSKEO6O+Pr6LSgu2/J0WoaOW7zdcvkO6B91zuDbAvFuND1J6BeOOocPDGzG/wDMJAJoDZmywa6XmyIyB2568+3VctYfmSX+f2E9p65nK45usev6ouJxAs/Dt0r0s7brGPTOeQbAGAS0Dfv4icnsmY9m75DyGZ7geUEvkNtOLBwO+3ZXWKF+6/wX7gpfIrk1Aq2nG2M+XzQOLzgdfkEz1YDLFDmFjGze4B2ScnxVR2u+n+yW0rfaAZ8Pkc8Bh+Hx8oIGOYHr1yAlWpfVn1tOOGadxc2iTRFihsD0N75K9g4PerMZaSIzI5wcPwxhzjd3/TVeaZjh3V+IUrdHPg5wNzgZvK6L2rga3h+jc4NZK73rS1tcxDDQc+tnZAN5sJbPxAsFhsbJDgvjvnojI3LWH/TRwsvanWEiCKgGwwMGOr5R715PmS77LVBKKlRKEL2756fdW08NmvMWvK7/AL9EfoW2fIJUnSAxvouX7LDWQtNqnMQUp1utcHEXhPwNJWy6BdSfFSq1R7rUaqzdsLNGlEQlDBaxFJZUbwuwosoX4UWuMtBGWt0+FzfEIqXaT6a22uU4u2lpx6Q3ExE9uVZitSgGU40hEANit/Jdtp4dRJC33gJaGktJ3odlxenlLTYwuk4VxSRvj5roVRN4O6X1DSxOxGb2gOoI5sbLQMtqw1DwXkt+G1vE/C4zVGMpE7NJnC53R1Yrb80vc3xBM4GX6YusGu1oXQVyYQa4Hma4tHL+K/CfQnr5Id2rjLqD2kjejf5IqLgkPvWue0yDmBLXuJbV5FChSacV4VAyZwgoac2WcvhIBF4rejYvr07rUsWOSuFv8hqUW9HM8R4uyNlA8xz1LHNcAS3lsXuN/luQlDPaGHka8nUt1wfYmDxyxi8cjfi23zZ7jYm+0mjDnVHHZG4HYZz3zv6rnGcMkfIAGOsnZgLiB2F+Q6ldXCoYo6HpKOkOeAeyJ1cTnul5eVxDfCTzUB5jHoun4Jo4dIPdlr2uJzI7Z58iMeg3yjPZfSMZpmtaboeI3u4nxAehx8kw1eoEnMHHmLqBBIogdwuPn6iU5Si+BLlt3wV1NtbTXACXlG/4G+N3/aB80G8VsbsXtsVZsYaAM4FDJNA9r9Fly5WSUovUSkn4QRAP32RsHEZY/wDhvczuRtXRXjNsa2gDRzgWN9+uAgtSKNdP3hL+0VA9XIScm/Owd1IdNene/p7yNg7kEPcfyCpM3KPgH/pCBsZxvXSI/wB0yAYleE8cl09ujdyvIrmDWkgXZ3HkFtpuNynTauSWRzwWtiYHmyXSv8ZHX4Gu/wD0kmpBC11OoA0TGgW500j5DjblayMYzXxn1TsUn8l4iR7rGw/IfM7KcYn95O9122wAdrDWhrfs0K8gsWNu3VDSRf3+uyYm0qKswDrO3omujbj6ITT6Y5xldI/SD+GieOjpGOx1HK4fZ32Qau/oiVpsXyEUuf1+6casOOGgmh0FpfNw5wzIRH1px8R9GCz9QFoxr0FooXNWgWxdG04Bf/q8IP8AytN/dXfr3HADWjsxoH33PzKW0gsxC3iaqMFomJiXVsAREFFdqibZDo268EUub4vFdrXSy5WmsYCFti7YYM5Z2FS0zkbCD4r+6gh052cQtKj9mtMDYU30AIjJ7rKDh8Tv/k/JMZIGsjoG1l6zWOhGd+mgJoyj4o7al7N094MRzAObzNO/l5rlpW6MgvYy3fZFyawRCt3VsCMep6JhxThEcfihl5g4ZxlvkD380lfAwCyMdbsk+ZWqPTf3DoQT2wd3FJCOYFobZAAF35m+iG1PGpbJLrcT53kV3/RCOl6dO3zwEO+znoAupCEccaRpSSR0XAKLHSOHM4mh+g/fZPvZuFrojJQDnuNHs0Gqb5JTo4SzRlw8Lvd00ducBpPqbT/hGn91BEw7tAuuhOSuT1E+6La+a/1/yETlaAtbpPcSlzTUUo/m8w8LZehxsHfDfeu6KZomgAhoBIsGqxuEa9gcwh2Wk0b69whwwNbygmmjlHMbPzPVY55Lil5/Uo5WqBJF5EK/wtT17K0KQigS14rck11z2ApDysxe+en9kbFKKAdjzHbzCwkgcTTfFe1WUUn4L9vwLnxAnP5Jpo2MMJikdyOLhIx1b2ysnatt69VSeB3/ANZaRigDW1G7zd5VZeD6hzeYRP5Riw01ddT6JsIyu0gLQs4lwSZl0OYVktzQ9BkJTptUWHa2ncFdHFwPXsAdFHIDgiq/7TuPIrr9B7HR6nTRnUM5NS5vj5QA4GyA7GPhzVLRGK8aGRg3wfPJ/Z8uhGoiDjESQ5teJtYND8QtC8Xg5GNc1jgcNc9wwHAD4Om3zC+y/wDlt8Wngg00rWsjkBlL2hz3s5uZ4aa8JJsV5/WnG+HacaciVrfdR3I7mFgAAlzjjtaYnFV8mj+X7o/Z8Z4TLvgkn5r6JwXhMWp0wjb4ae17nOdlzssIa3bNjr0CQmXRk1HG5rMHmaKs+hN1699gmL9fFFpHCMnmd4WW3IIfHITd4I5RXzVsTSdcioxSTViPjusDHOjjb7lrSQRtISMeN2/yXH6lmV13tPqP4hw1AA5ngCUDpIBRP/NV/VcvLGn5H4Qq/kXlijWrd8aqGrM1YTaFiKY1DwlFAo1RCFyiq5RUpsNGEExtMPeWEsiKLbsnwlTKrkX6+NLWtynOrYSEnmFFdDwa48G/KRunenYfdg9EPw1zTGTINtlv/F2yhssvVqoIRn4KNblN4tRUfKMHqepSqE5R3RcxtrgymkWooAXj8lnK0EZ+Sq2NevsnINea248txRoi7QC3QAn97qkHDOeXlA8OL/VHZ6D7JhwuHlq9+pUzZ328hlOkFO0FyMBJ5CR4eltyE4azv0VIh5X2Wsbvix9VznKxN2UkFADfqhpNkfqZQ7lAbQaKPn6oOQZS2QHa3orsbt5LwDKuwd8IUAtKPr3VY9U5jrYeU/u8FSRy0/g/5fvCRyZz1vt6qyi3wFaMZtZIQTzGlnBqtRI4MjfJZ6B7gB3Jo0BlZST8+AKb0H911PstoA2PnO7iPmAcD9UzzyMgnJnS8OmmaxjS7mcAQXcoaCdzgY/wmTJGg+LJIzXTvttlLJdYK5RscjtdZtNNI8ULaGHGRV5GT6LQtqr2bEXfykUDXZc/7VcUMenfVcxposWCXGjYO+LTXVzBtkEEeW/0XG+1OpLms/pLicjsCAs0m5SS+y8nUHQj007Hf8SMerKH2/3C84rPEY2sjDsEudzdyAMZ8lUtFYQk61+pcmDudULZbyOh380DKxHTlAyuR7gAkoWBC2lKxtMSLpG0SIBQ8QW4CqwnjioqSFRWUSGTYzaMgC0fDS8a1CUe12KPNQzCQ6xlFdFMzCAk0XvAe624pd2jRCQJqta1zWtaKAGUXp2eBLJNKWmiE1048CX1luOwZ/aWYmMZwl7Ai7XLkjGGadqYNHhS/QDKZTVWEphA3ha6VuVm4InROyoQcaAAbmkUIiWk9LQenjsI2PW8rS0/DX3USV7CgWR2Ch3rZ5wrxzUx2xBwqpWyARFLwle8ykhFKEMXFefxBMT2gfiYb7bhZTvWUb8O86V48hPWGgvoGnaGwsrBDWixnpVr5zI/C7rg8nPo2yE5FtIs/h60PRQ0YeWFFuxJztfcXjCYO1XKK6pWybwjqvHWBzV8WxN0awlqVN15NaN5dQTeRnbG3muO41xAvnDR8OQPUb/vyTDinFS1zY2k+9f025W9XHseyTazRSNlZdOAJyOgI/En9PjbubVJcFMkv6U/xNXNQWoeiZ5KSjV6hOWzGD6mRBSSLyeZD81pkY7CiziqAK7Wq3ImvgsXjC0JWQKzkmQSCeTyKILUTLxao49Bo6OZ9KsJtCaiXKvpZMrJPbEMZGOwraeNsZ5nV+iyEyA1srj1T8LUWMgM9TxHTPOav0QusayvDsucmGU10uWo9ZK4oOZaNYQjGtwsI2IkDC5bZlC9DSMlGEFod00mGEqXJAJFaJovKHIRehagEZRkAWFY5XgbQXrR5qMKPBAScfdSRwbGQCCbyspXk9UMX58kU0iGhe2tqKwmcrNWcijIDTFZNK0eFSTARRAeSRdb7L60jmir+WIQ92fhN3zf9RXGOKzfqXtunOHMOV1E5b2PcYH0TFFSVMbjn2Ozp+Ie2kLcRh7zfblFepWPEPbpzYgwNPMW+APffIHdS0AAHyXL6ORjXF7xfKLa3o53S/TdAvlLn8xy4nKMemhFDHnk0dx7OcOGpZ70vAnsiifj8/Vb6yBzCQ4EOHdA8JiLIm/VHaniDnNp/irYncfNaJOLVcMrVIU6pyTatONSUp1IV8cCoqkCo0LaRUCfSLJl2laErK14Xo9pLPXuQU8iIc9CztTYYiyB3uteL2OAkqLR6Y6ZfQ4cCrwo7iemDXUEGxtLktUxDCm7IfULUFYzlWhL1BjyKZjlN9FH4EqmblNNA/wpnV+xF8/tCmBEBZsC2DVzLMgRpGpiDhC6GK0XI2gqPYQV6L0VIMnKN0mFCDJi9LyBssmSZWss6AQaRyFkK2lKwIQAetKq9eEKr3KxDPCw1BRXucWgNQVeqIYctoPUlHOFBLpXWU2IQd+y04VpueUDzTZnC2y6cOZQeDRvqteB6AxklwytLg0XirY5IoUg55VrqJkr1M6U+RsiTypfO/C9fMhpXJ0XQsElflZ86vLGsSEyLAX94sHSKznLFxT0WLe8VmeJDXZTPRadMlkWNWFOjXTaNRGBRceeaUpWCzTWT8xtB3lXAXjmJ72Fo0jyru01qaZqPIDRfVaMWPdhihFqeHEFE6aGgsOI8RN4V9FOXKdZXbotm9oc1FxuQ7GrVpXKMg00DLKI1bui94fKGMzuhpnWbUlGkiFKRenCHiblGxtVAm7Wrx6sNlm4qBM3tXlYWvLhVAQACkLF62lKxkKJCsepLQfNYiJrjvR7LyZ2EE56bF/JBrxDhlxhzXN7FcxqBRpMI5iQW3gpZKM5Wl1VpBCo5CWtaD1T+DDQkPC47d6J499BXu9j8a1ZnqJUr1MqI1EqXTPQSJIrzKKgKs0q/aUKvahpGoqRyDmemxiFGDysXheSvW2kaXFO9qthovo9LZym7GUFWGKgtCuZmyuTAzxReFyiylSNVXOVS7Cz5l0UNYw0eSj59KS3CA0QXR6JwIo7rZAi0cNrdC8u2KYaDh5aMro9dpW/FSUTay8AeqHVRSx2HK7iWAWsTRaEa9ENcuJdGQYNyrUsYXIhoVW7CexBHQtWI05RDQpRDdwFeawDLXigKgTWTT0LQjijJ5bagnKS50AyeEPMinhDagoEApygpiidQUHOmxIDOkpYPfZVnuVWCytC4COOFRULRE8immbTAhdTItCjo1pUgeeVBOdlaTPWKsolGe2vedZOcsjKmxiVo2kkQE8i1dJazOnJWmOMtRSNlpnpNPSG00JtNWNoLF1WStIDPbVSV65YyPpct7KM8fJSiWa3WKJ0cLasKg2MXuWLXL1RalyMYy0D07jNC1FE9hGcTuZmVzvEoQHEhRRTqX6BU+DCBE0oouKICYUTEMrxRFEH+jNtWWqYAootEuCwOxVJUUWaQGVJVXBRRURDJ5Qk5UURRBbO5ATvUUT4EA5MrTRN8QUUWpFlydA74Us1LlFFqRrYA4qjyoomIoweV6FfIVFE2IDTTi0yhjUUTZe0IQyMLQr1RcLM/UUZm8pbrJiooqYlcgLkRamQkqKKLrLSNkeD/9k="/>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atin typeface="Calibri" pitchFamily="34" charset="0"/>
            </a:endParaRPr>
          </a:p>
        </p:txBody>
      </p:sp>
      <p:pic>
        <p:nvPicPr>
          <p:cNvPr id="40977" name="Picture 33" descr="http://t2.gstatic.com/images?q=tbn:ANd9GcSnNyXWTih1v7PaZLVwmHAUK-NDsfqWsmGA_h8Q8rNpjhgO5Q6lBw"/>
          <p:cNvPicPr>
            <a:picLocks noChangeAspect="1" noChangeArrowheads="1"/>
          </p:cNvPicPr>
          <p:nvPr/>
        </p:nvPicPr>
        <p:blipFill>
          <a:blip r:embed="rId9"/>
          <a:srcRect/>
          <a:stretch>
            <a:fillRect/>
          </a:stretch>
        </p:blipFill>
        <p:spPr bwMode="auto">
          <a:xfrm>
            <a:off x="8388350" y="5589588"/>
            <a:ext cx="755650" cy="1079500"/>
          </a:xfrm>
          <a:prstGeom prst="rect">
            <a:avLst/>
          </a:prstGeom>
          <a:ln>
            <a:noFill/>
          </a:ln>
          <a:effectLst>
            <a:outerShdw blurRad="292100" dist="139700" dir="2700000" algn="tl" rotWithShape="0">
              <a:srgbClr val="333333">
                <a:alpha val="65000"/>
              </a:srgbClr>
            </a:outerShdw>
          </a:effectLst>
        </p:spPr>
      </p:pic>
      <p:pic>
        <p:nvPicPr>
          <p:cNvPr id="40978" name="Picture 35" descr="http://t1.gstatic.com/images?q=tbn:ANd9GcT_lE9NgPNfr3sd5doOYNJqFeRCJ0bKP_NtECiRJX9tBjJOIGMw8g"/>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7164388" y="5583238"/>
            <a:ext cx="1223962" cy="1125537"/>
          </a:xfrm>
          <a:prstGeom prst="rect">
            <a:avLst/>
          </a:prstGeom>
          <a:ln>
            <a:noFill/>
          </a:ln>
          <a:effectLst>
            <a:outerShdw blurRad="292100" dist="139700" dir="2700000" algn="tl" rotWithShape="0">
              <a:srgbClr val="333333">
                <a:alpha val="65000"/>
              </a:srgbClr>
            </a:outerShdw>
          </a:effectLst>
        </p:spPr>
      </p:pic>
      <p:sp>
        <p:nvSpPr>
          <p:cNvPr id="40979" name="Rectangle 1026"/>
          <p:cNvSpPr>
            <a:spLocks noChangeArrowheads="1"/>
          </p:cNvSpPr>
          <p:nvPr/>
        </p:nvSpPr>
        <p:spPr bwMode="auto">
          <a:xfrm>
            <a:off x="-152400" y="428625"/>
            <a:ext cx="6877050" cy="768350"/>
          </a:xfrm>
          <a:prstGeom prst="rect">
            <a:avLst/>
          </a:prstGeom>
          <a:noFill/>
          <a:ln w="9525">
            <a:noFill/>
            <a:miter lim="800000"/>
            <a:headEnd/>
            <a:tailEnd/>
          </a:ln>
        </p:spPr>
        <p:txBody>
          <a:bodyPr anchor="ctr"/>
          <a:lstStyle/>
          <a:p>
            <a:pPr algn="ctr"/>
            <a:r>
              <a:rPr lang="en-US" sz="2800" b="1">
                <a:solidFill>
                  <a:srgbClr val="0000FF"/>
                </a:solidFill>
                <a:latin typeface="Tahoma" pitchFamily="34" charset="0"/>
              </a:rPr>
              <a:t>AESA drawing: Tomato</a:t>
            </a:r>
          </a:p>
        </p:txBody>
      </p:sp>
      <p:sp>
        <p:nvSpPr>
          <p:cNvPr id="40980" name="AutoShape 29" descr="data:image/jpeg;base64,/9j/4AAQSkZJRgABAQAAAQABAAD/2wCEAAkGBhQQEBUUEBQWFBQUFBQQFRQUFBQPFBQUFBQVFRQUFBQXHCYeFxkjGRQXIC8gIycpLCwsFR8xNTAqNSYrLCkBCQoKDgwOGg8PGi0gHyQsKSwsLCkpLCwsLCosLCksLCwsKSwsLCwsLCkpKSwsLCksLCwsKSwpLCwsLCksKSksKf/AABEIALYBFQMBIgACEQEDEQH/xAAbAAABBQEBAAAAAAAAAAAAAAABAAIEBQYDB//EADwQAAEDAgQCCAUCBQMFAQAAAAEAAhEDIQQFEjFBUQYTIjJhcYGRQqGx0fBiwRQjUnLhM4LxFVOSstIW/8QAGQEBAAMBAQAAAAAAAAAAAAAAAAECAwQF/8QAJhEAAgICAgICAgIDAAAAAAAAAAECEQMSITEEQVFhEyIUcTJCUv/aAAwDAQACEQMRAD8A88o9Yzukj1VnhM7qs3APDaD7hPY4fE31F1IZTYdiuT8jRz7EzDdIGujUC35hWVLEB92uB9voqQ4MICjp2UrKvaFmhg8x7f5QLXHl7H7qro5g5u9/NTqOZNO9lqpY5fQtHQ0neHzTXscATAMcBKlU3g7GU+Fp+OLLUjPU8/a7Zjidoj/KsaJLm6g2PCQCoWPwfU1RUA7Lz2vB3P1V/QLXs1C0C65XUZ6y6KlGcYD8J9in0D1ndabb8Fa4aiC3YcUadDS63EKkHtLVkIqq7NAl/ZvF7yfRcWHUYauXSnFHW1o2bc+Z2XHKsTJCvkWrpBlk3L3nYD5LpQyuqHXfob+kkk+c2VtRZZdAF0QxKuS6RX4Ku5lQtcbcOE8QVbVqUiRx38wqzMqOzxu2x8v+fqrXLqupo/PL88Fw5V+LJaJtoi6EdCkV6UO8OCZC9OMlJWiTloR0LpCDrBSCrxI116dP9QJ8m/5+is3CSfNROj1PXUrVt2t/lNPpcj1+qn6VzYf2lKRrJVFI5aEdC6QlpXUZHPQjoXSEoQHPQloXWEoQHLQloXWEoQHPQjoXSEgEAzQguwakgMXVyU/CZ8CoNbBOb3mnzF1p0oWTxRZTUyrarhsfQrs3Hf1D1F1e1suY/dvqLKBWyD+h3oVjLA/RGpGa9rtihoUfFZVUbu0+bVHbint/V4GxWDxtEUWVOq4bFWGGzU7G6o6eaMNndk+P3UhpBuCoTlEjo0L6jKrS12xEQf2UTK6ppvNJ/CwPNp2KhUaxCk2JB4jYqcmTdc9iy0ysy3yJHzUyo208lW5W7SSCdzPupebVtLIG7iB91jCWskyEzNZhS6wuceJ+XBccgwhNcDgO0fRXTsNI+S75ThNJc7/aunF+0uS0eSyARhFKF3moHMkQdjZQ8tqdW8sPDj4cD+/upyhZjTgh44WPkdvn9VzeTj2jfwQy6xDNTZHC/wB1DUnLsRqbvuP2/B6LlUZBj8hY+JP/AEYQyFAzvE9XRceJ7I8z/i/orFZ7OnddiGUhcAjV5u/x9V05pawZeKt0aDJsL1OBaOLyHH17X0ARhTMaA0MYLQ2Y89vkFFhV8aNQ/s0yv9q+BqSdCULoMQQlCMIwgBCEJyUIAQknQlCAEJAIogIBQknIICglOCZKIKEDwnBMBRCAeo+Iy2nU7zR5ixXcFOCVYM7juik/6bvR33VFWy+vhz3XR/5BeghGFR40wYHDZxwcrrC4sO2Ku6+VUn95jT6KMejFH4QWn9LisJePfRVxGUB2wDzCtcwp9a9hbeJkfuquvk72iaby6Lw7f0KjYLpCGkEmIMH9wuLJhnFjUv6dAcbLrSZA+aqsV0jYRvKc7pHSEAanE7Q2222owLLp8ZpW2TGNFsiFVszdznBopgEkDtVWxB49gOPyUN3SgmQ1jQQSJc8lpvALYbJn0XV+WHyaaS+DRBB7AQQdiIWadnFdwkPY0zAY2k9+rwvf5cFNq4+s2IdTdqaT2mVKbmnYS0TMwdjwVXmgT+OXwHD5sKDnMebj8B9oPupf/wCso1dMkAiQXEgCOV97z7rFYzHGuetrRMBulstbA2vufdT8FiwG9gMjezACNviI1G8bH91xqKhLaJaOJ+zTuzhhcG0w6o5wkBgBAG0ucSA0WVRg8NiaWIdU6ljnaiQX1Whu/Ag3/wALgMVpNtW8y92vf+kHu8LX2G6tqOYOLe5xgRJJ5bb+itObnwzaEFF2SmZpUcXGrTaXWP8AKe1wg8GtcZMRsCTZWAaYBIIn+oFp9iqJ+V1qj2vAcAJhpDdJBubGJJvztA4JxpVqbpLHRsW98E3I06fP6brSGVx4fREsN8ougjC4YbE6weyWkGCCNJHupK6001aOZqnTGwik50brg/GtG1/JG0uyLO0JOcBuohrudsITKVJzjce6yeZdR5Iu+jvVxYG10/D153CeygBwldAESnLvgK7JmFp07691GqtAJjZNRC0Sou3YIQTklYqZpOTQnAIQEJwQATggHBEIBOCkDgnBAJwUAQCcElUdI87/AIWnLYL3WaDwHFyEk/G5jTotl7o5Ddx8gsfm+DbUmsyWy4S2RxBOo8QTAsqj+NfUfqJ1PPO/yV2cqaKThUqHW9o0tAmHAzDuJ2ibesFcuTJzR048NqypZiIsIPEgfSTKsKGK1EaGzpBAtruYFx4c1CwtGm2QGl7gbucYAPl/hX2B6znpaRbSAGzwkm8SIlYv6NoxSGt/ieDY7DnX0tkBp2BEkqnbRrG5EcIDg0jxstX/ANKq1AwlzoOpnfAuRaRPjxWYw2TVHOAN7/E8Dz3daP2PiiLPUlsw9V0SQDwl8n8sPZWlHLa8wHtsAPiPwi06eJco+EyQEllhMOaSRziIG5PAbq3b0f01JJ4stBaYhvmZ9CoaYTXwZduWNFqtUA/0t3257/JWWAZSFg1z/XS3n4fRSGZC3U5vxNMQLneZAAP7q2yzI+0QGPLjpbJtDQLAAtF5i+wAUP7YUuOEJh20UmNPkHbWEWHurjCis4RPC0AATG0n9+a6NyaqHMbTawukOOp7bNAkWBmTqHCBIjmtBTy7SD22M7JJINwOdwJ23NrJcUUcmylxGAqNpm+pwaXgRr1ECdOlkE2HA8bKpxeBdpDjDXOGuNREGxgfETNrTBi8gq7xnSzCsOlrn1TYaabQwGTxJj2nyjdUlbp29rz1dBnU91zJFR9R3xa6gmDB4g7G5Ut2uEQ5c9hmpSdFUl4ItsXDTtJB5fgkJHEudsI+ZXfGYplZwqU+zTc1pDC0M0m82ETuL+cWK4zyspjkklSOPNO5cDeq/qKVpholOawldqWHi/FWjjlPkySsfTpRvuuiCK7IxUVwaVQkkklYBSSSQkKSSSEGalHUOY91TupodSuX+T9GexddYOY9wkcQz+pvuFSikudQAJ/I+hsXxx1Mbvb7hMObURvUZ/5BZXE1gFT4irqKvHK36LK2ehDPKH/dZ7ojPaH/AHWe6829UvVX3ZfU9Kfn9AAnrWWBNjJtyC81znOTiKxqHYmw5AbNTWV4ePAqfhcmbiGvfam1vIF2px4XNt/mqSyV2a48bfRJyeho01XjUSRpabSf6j5LW5ZlZrOmpu4gHgNuXDhHDmqLLMqqOdqIlghsi+kbkR++wkTwXpGR4QaAGQGtBL6jnAgaiDckizeAO8XsVzN82zquv6MxjMkayvDWamvEgt7pI70RbkTfifNXeCyRzmjsspgc4aGBpnUTeTN9/Xgqzp1jTjHtZg3TSoAOa5vZh5hrn6rEg2HisXVwjiP5lSpqBIc10uIIJkCXeCin7ZS75SPRRnmFp0ga2Ja58tMUZe6ZhxdvBuTAjayyOMz/AAnW1NPXFnWOc2zSNJM7EyN/NcqWQtJDmBz2uMQXtYQdIPagSG+NuUpY7o2WQdYLm2gAkNaNu9fidgB5qHr7ZDbS5JNXpVg+xFKs+HanS5tIQbkNA+qm1+ndN9qOEYeye+/U6WyZgDyPoqzC5I+kZqMa5lp0taZEgntQY2U3CZKwgay4gmYba02kwSTAG0bKWo9UVTvpnDF9McTrc6kGUQ4A6WhrgByk23m8JtLpNiHwK2JLBIE04Z6jSBJg7SOCn5jl9ENY1rGtdNrkEjeIJkm+5TKWQs1EMgiATPaGriBe8c1HC9EbxXbIlTKnteCNb3ECqKjS5z3AzpfYWFpnwHOyweXVXAvbTe6Ni+Wg+pA891fdYaDRYFswYlt48DvE78lustYw0g6mJbE85B347/ZYymy6cJdM81o5RVJ/mkNEWAJJib32vzupODyRjQJbcPmQbEeXKb3WmzvL9NSWjsuEjkDxsobaHNdGOEpqznyTf+KVHECTbddqdDmuoCS644lEyUUIBFJJakgRSRCASCKSASSSSAKSUpIDz11fzQOLhXwe08vVO6pp4A+gXIsEX0zPUzL8coeIzCy17svpndjfYLhU6PUHb0x6EhWXjolRMDWxsrga63j+iGHPBw8nfdMHQqh+v3H2WmlGlowZroGseIj0XolPofhx8JPm4qZR6P4du1JnqNX1U6MnY8swtW8+Z+f+FrclqRh3AGJqNE2ngT+yy78OW13si4c9seRKvMmqfyXh0S17SASAT3dhx22WGRHViZ6H0ep9jsCQQWSTqh0AkgxEjlf7O6dZe8fw7KQc2m9rTU0uB1O1CDUZYahJuTf0TOj9TRRF9LSQT3nRIi7QNwHGyZ0qxTmZk0vDQdFMMAeXTAhjnN+HbukW+aw4ci0rpEfAZU5oGn+X2tRg3qFkCag7zW3227ViV1znLusqBwBJ09pwdJLiSZOo9rfmrPIqrRRe4EuJEu33OqWmwmHapO3JcgFfFjWRty9FM0tUooz1Bwp1C0y0+0zxWoy2mxwhwBB473VRnOXdY3U3vt28RyXLIczmx3G65s+OWN8dHHKTfZO6V4c0aFTSLQIjlIn0VfQrVRh2CNB0AzuYPdjlZa1rRVplroIIIvcCefgoObUmsaxp3JFMWNrWBPotIZZNJIjtHmVfUKrtRLiby4yfdazI6p02BKmUsgpB2pw1O8dvQKzYwCwEDwsutYb/AMiWrIdXBGoCHmJ28DwV90Hx38l1F3eY8kD9LrH2cPmq9RWYk4bENqjY2cOY2cPaD5tVM+JKNotD9WbDM6GumRxbcfZZtamp2wHNNjDgRxHH3CoMww+ioRwNx5FU8WdNwZtlXsjJJJLvMBJJJIAooJIApJISgCkgihIkkkkIMb/H1B3mscOY7JXUV2kgxHMbfMKtcHtHaa70E/MIsxF915TjJMSk32i3uNj+/wAk4Yhw5H5KtGKn8lOGMj8+6upzXszsnuzINN2mOY+ya3PqMw6oGn9Ut+eyra2KtBj6fNUOcUw5vI7reGaV0yydm+o4hr+45rvIg/RdV462W3BI8j+4Uqj0hxNLu1X+ROr5FdG5fUf0lpluOq6SR25k+IB/dXPRJgeH03d5w1tkwXEQQHO4C0wPHwWXr5i6rVNSr3nRJiLiALbbBXeXYkgh7bBrtdgLEXE3v/lYZFaOjG6NtkmYkPbR1FpJLHEiALzoHJs3PjC0WeUDWweoO0Pw8vaI6x1Rjt2z3pBHD/jF08Z1g/iGQB3ajZ+MQBHORHoFb4HMiYLqjmn4nNMGGmSAOA+HzvBIXM77Ro66OWB6VGm+oXMnrD2gbPBEhzgy08g2ZEQrLLcxZXaXUzOmA9pGlzZkCQeFk2tgaGLqOfWpdWXw4VaWpjmcnlpOki3Dx8xQOyCs8a2VKTRJYIqCnLe9reOMzxv7K8Mqg76M5RbNUHSqHOcIaFTrmbE9sciePr9fNRcVTxGBOh8k3gtl1OAGucZFjAIkAiOK51+kNdtNvW0j257zSzUI+ERwMXW0pxyRpmTxs2GR5oHAX5KbmVEPmbz7z/yvPcsbWYbkU2AaiXmLcNPEnhsrrq26dU33mZO/P228V5Uqg6NYeJKXbovG+O43TgqvDVnMDQ8lxLQ4zuA6SwHn2dJ/3KzaZXr4MyyR+zKeOUOGOXHG0NbCBuO03zG329V2RW7VqmZlp0Qx4fS6s7suPGmfsbegU7PcJLA4bt+iymBxP8NiA74ZnzY6zx6G/st6+mHNLTcEe68rnHL+jeD2jTMWSiE7GUSxxaeBhc6ZXqJ2ZUPSSSVioZSQRCASSRQlAFKUpQQBSQlJSChTH0Gu7zQfMApwTgoIIrsopH4Y8iQubskZwc4eoP7KfKUqrivgFPX6PTtU92/YquxfRWs4dl7D5yPutUiFGkQec1+iGJbszV/a4H5KDWy6szv03jzaYXqyKnVFtmeQVqMtOqGm0CDN7z4D7qRluN6uW1PQ8HDw5FeoVsDTf32Nd5tBVbjOiGHqNI0aOMtJsfI2VXCyynRmcrzMscXNaC0jSGHYkxw57DykK+NalVa0U3Gi+AO2ZY4CZ7e4k6vPks3icDUwr9FQdk7OuGOBtM8PIqeYJIDrDst0wW23GoWI391yzjTN4uzQ0jVpU4cOyToaQQ4HVuQRfafZdnVGudSadnOcTbVYNaBN7jn+6q8vxtSiWBrpDJMG4BeIsPKdlaUM2Y6sw1KVPs03d0BnaJm4M3sPdZscWOp492sCm4tjrCG2iag8QQAQYjwCacY/qmjrXukmppe5roc0gGBuIBNpO4SpZhQlkUJ/0Se0Wn/Te07TF7+isKGd6G1OrpMaG1XP7wcNL5BBFpiZ9FTVf8lr57KfA5K+o6QC4F0Oe7sgSb6nOMbLcZblFKiGU2ilUc9vZc4y0OYIe0Oda0cOELH4qvUqDTLnkECB22ACI7Ite14XajXgtD6rdTbCkDrdJAkkiQLN81jJ16OiNv2Ts2e3rX6mvDg4s1DS5rnA25ECbC5sByU6pQNMgcD7SnYHCsqGbu0QXXB03G49j6lWuJwupsHlZMU3jexy+VJWkioCIK5iQSDuPnyKcvZjJSVo5Tljaepni24/cey1uQYvrMPTduQNB82W+ke4WYBXbo1iuqrmkbNdZvnuw/UegXJ5MepF4OmWvSPBwdY42P7FZ9j4K22LodbSI4xbz4fNYPEnS71VsE7jXwWmuSckmU3SE6V1mQUU2UpQDkEpSQClCUCU0lSB2pJMlBAU6KaioICkhKIQDgnhNCKEhSQRQBRQCcEAyvh21GlrwHNNiDcFZPFdDKjHl2FqBrT8LiRHhsQ4ea2ARChpPslNow8VqBLa9J24catOSA0b2HZPyUnB5szU4tqtDY2frYTHdGloIJsFsAo9TKaTzLqbTztE+cbrGWFPoup/JQf9Ro9WILqjtADW02E31Gxc5sCNUwAfNPw2dUhUI01qgHZAltFlQGATVO4Gq8ePitDhMvp0iTTaGk7kb+U8lJhV/jr2yfyfRnXYWviDpkUWsa1pLGmkDAnug9szxnhbdc8NRFGsWVe9wdwcDsfDj+BahQc2y7rmW77btPP9P5xUTwLWkRuyxwNSS0041C1uIPD34LQYV+ptvLy8FgsmzCIDtxvP57ra4PFA9ob7Ecx9/wA8vMXDpmlbr7OGa4KO23cb+I4hQA6VpC0OHMHZZ7FYc03/AKSbeBXV4+XSWr6ZzNasAKi42WltRti0iT4TY+hg+6koPaCCDsRB8ivQnHaLRY2WW4sVGhw2e3V5HZw9Csn0vwnV1NQ2df14/f1UnonjCNVN1zTOoeINj7iD6q46UYHraBIuWjUPQfZedjk4vk1f7RMngaktUlVuV1pEKxlelF2jEKCUoKwCkSgmkoAkphKRKaXIBEpLmXJICslKU2UZQgcE4JgTwgHAoymykEA9IIJShI5OCYCnBAOCMoJIB4TwuYT0A9FMRQDwUUxEFAVOcYKD1jP93/15cD781OyPMuB8iOSkESqWvhzRqS3unbyG7T4jh4eS4PJxf7ItGWrNzhaxBtdpFxx/uC647Ch7b3/LFZ7LMw2vbgeIPBaTD1pG3nyvxC4bvg3nFTVoz8EEg7j5+KUqzzXAk9obj5hVUr1PHy7xp9o5l8Ao1uqxFOpwceqf5OsD+eC3OFdqYQeFlhK9PU0t5jfkeB91pej2Z9YATYkQ4fqFnfMfJY54VK/k0g/RlsRgf4fFPZ8Lj1jf7XcPQyFJe7krTpzgOy2s3emb/wBjrH2MFUtGpqHotvHlaoq+HR3CUpupIldJASUwlAlNJQgJKY5yDiubnIAlyS5EpICEimyiEIHhOTQlKEjkQmyjKAcigCiEA4IpqIKAdKIKbKIQHQJ0pgKMoB4KMpgKMoB8opkoygHgrnXoh7S08fcHgR4p0oyoasFZhiabi1328nDw+hstXlWMBAa6/EeP5+yocTh9YtuNj9QfApmBxUWNrx4tPH8/D5WfF+OVro0hKjbuIiDtwKocxwuh08CrLLsZrEHf8uF2xNDWC0rOE3FqSLZIe0ZyU/LcQadaODu2PMQHD2g+iFakWkgqPXMAOG7CHjxjceolelOsmO0ZI3mIpCtRINw5pB8iIXnmEBpufTf3mOLT6bH1F/Vbfo9jg9kTNgR4g7fnis10vwfU121eFTsO/ubt7t/9Vy4payLS5VnFpsgSmtqSJQJXolAkppKEoEqQBzlycU5zlyJQCJSTQEkBFCKSSAckkkgCEQkkgEHpwckkgEKiIqJJIB2tEPSSUEjw9EPQSQgOtHWkkpAesR6xJJCRdYiKiSSAPWKLjIHbG4ifEfcJJLLKk4tMEzL8eQR4T7QtRhMWHtEzPd+yCS8iuToh0Q84YDfiLKl61JJd3it8oxkqZZdF6+nUL9h4A/tqCw9Fb9LMKK2FeNiGl7TycztD6R6pJLKaSbLLowuVYrUxT9SSS9CHRkgSmOckkrEnJxTCUkkAgUUklYg//9k="/>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atin typeface="Calibri" pitchFamily="34" charset="0"/>
            </a:endParaRPr>
          </a:p>
        </p:txBody>
      </p:sp>
      <p:sp>
        <p:nvSpPr>
          <p:cNvPr id="40981" name="AutoShape 31" descr="data:image/jpeg;base64,/9j/4AAQSkZJRgABAQAAAQABAAD/2wCEAAkGBhQQEBUUEBQWFBQUFBQQFRQUFBQPFBQUFBQVFRQUFBQXHCYeFxkjGRQXIC8gIycpLCwsFR8xNTAqNSYrLCkBCQoKDgwOGg8PGi0gHyQsKSwsLCkpLCwsLCosLCksLCwsKSwsLCwsLCkpKSwsLCksLCwsKSwpLCwsLCksKSksKf/AABEIALYBFQMBIgACEQEDEQH/xAAbAAABBQEBAAAAAAAAAAAAAAABAAIEBQYDB//EADwQAAEDAgQCCAUCBQMFAQAAAAEAAhEDIQQFEjFBUQYTIjJhcYGRQqGx0fBiwRQjUnLhM4LxFVOSstIW/8QAGQEBAAMBAQAAAAAAAAAAAAAAAAECAwQF/8QAJhEAAgICAgICAgIDAAAAAAAAAAECEQMSITEEQVFhEyIUcTJCUv/aAAwDAQACEQMRAD8A88o9Yzukj1VnhM7qs3APDaD7hPY4fE31F1IZTYdiuT8jRz7EzDdIGujUC35hWVLEB92uB9voqQ4MICjp2UrKvaFmhg8x7f5QLXHl7H7qro5g5u9/NTqOZNO9lqpY5fQtHQ0neHzTXscATAMcBKlU3g7GU+Fp+OLLUjPU8/a7Zjidoj/KsaJLm6g2PCQCoWPwfU1RUA7Lz2vB3P1V/QLXs1C0C65XUZ6y6KlGcYD8J9in0D1ndabb8Fa4aiC3YcUadDS63EKkHtLVkIqq7NAl/ZvF7yfRcWHUYauXSnFHW1o2bc+Z2XHKsTJCvkWrpBlk3L3nYD5LpQyuqHXfob+kkk+c2VtRZZdAF0QxKuS6RX4Ku5lQtcbcOE8QVbVqUiRx38wqzMqOzxu2x8v+fqrXLqupo/PL88Fw5V+LJaJtoi6EdCkV6UO8OCZC9OMlJWiTloR0LpCDrBSCrxI116dP9QJ8m/5+is3CSfNROj1PXUrVt2t/lNPpcj1+qn6VzYf2lKRrJVFI5aEdC6QlpXUZHPQjoXSEoQHPQloXWEoQHLQloXWEoQHPQjoXSEgEAzQguwakgMXVyU/CZ8CoNbBOb3mnzF1p0oWTxRZTUyrarhsfQrs3Hf1D1F1e1suY/dvqLKBWyD+h3oVjLA/RGpGa9rtihoUfFZVUbu0+bVHbint/V4GxWDxtEUWVOq4bFWGGzU7G6o6eaMNndk+P3UhpBuCoTlEjo0L6jKrS12xEQf2UTK6ppvNJ/CwPNp2KhUaxCk2JB4jYqcmTdc9iy0ysy3yJHzUyo208lW5W7SSCdzPupebVtLIG7iB91jCWskyEzNZhS6wuceJ+XBccgwhNcDgO0fRXTsNI+S75ThNJc7/aunF+0uS0eSyARhFKF3moHMkQdjZQ8tqdW8sPDj4cD+/upyhZjTgh44WPkdvn9VzeTj2jfwQy6xDNTZHC/wB1DUnLsRqbvuP2/B6LlUZBj8hY+JP/AEYQyFAzvE9XRceJ7I8z/i/orFZ7OnddiGUhcAjV5u/x9V05pawZeKt0aDJsL1OBaOLyHH17X0ARhTMaA0MYLQ2Y89vkFFhV8aNQ/s0yv9q+BqSdCULoMQQlCMIwgBCEJyUIAQknQlCAEJAIogIBQknIICglOCZKIKEDwnBMBRCAeo+Iy2nU7zR5ixXcFOCVYM7juik/6bvR33VFWy+vhz3XR/5BeghGFR40wYHDZxwcrrC4sO2Ku6+VUn95jT6KMejFH4QWn9LisJePfRVxGUB2wDzCtcwp9a9hbeJkfuquvk72iaby6Lw7f0KjYLpCGkEmIMH9wuLJhnFjUv6dAcbLrSZA+aqsV0jYRvKc7pHSEAanE7Q2222owLLp8ZpW2TGNFsiFVszdznBopgEkDtVWxB49gOPyUN3SgmQ1jQQSJc8lpvALYbJn0XV+WHyaaS+DRBB7AQQdiIWadnFdwkPY0zAY2k9+rwvf5cFNq4+s2IdTdqaT2mVKbmnYS0TMwdjwVXmgT+OXwHD5sKDnMebj8B9oPupf/wCso1dMkAiQXEgCOV97z7rFYzHGuetrRMBulstbA2vufdT8FiwG9gMjezACNviI1G8bH91xqKhLaJaOJ+zTuzhhcG0w6o5wkBgBAG0ucSA0WVRg8NiaWIdU6ljnaiQX1Whu/Ag3/wALgMVpNtW8y92vf+kHu8LX2G6tqOYOLe5xgRJJ5bb+itObnwzaEFF2SmZpUcXGrTaXWP8AKe1wg8GtcZMRsCTZWAaYBIIn+oFp9iqJ+V1qj2vAcAJhpDdJBubGJJvztA4JxpVqbpLHRsW98E3I06fP6brSGVx4fREsN8ougjC4YbE6weyWkGCCNJHupK6001aOZqnTGwik50brg/GtG1/JG0uyLO0JOcBuohrudsITKVJzjce6yeZdR5Iu+jvVxYG10/D153CeygBwldAESnLvgK7JmFp07691GqtAJjZNRC0Sou3YIQTklYqZpOTQnAIQEJwQATggHBEIBOCkDgnBAJwUAQCcElUdI87/AIWnLYL3WaDwHFyEk/G5jTotl7o5Ddx8gsfm+DbUmsyWy4S2RxBOo8QTAsqj+NfUfqJ1PPO/yV2cqaKThUqHW9o0tAmHAzDuJ2ibesFcuTJzR048NqypZiIsIPEgfSTKsKGK1EaGzpBAtruYFx4c1CwtGm2QGl7gbucYAPl/hX2B6znpaRbSAGzwkm8SIlYv6NoxSGt/ieDY7DnX0tkBp2BEkqnbRrG5EcIDg0jxstX/ANKq1AwlzoOpnfAuRaRPjxWYw2TVHOAN7/E8Dz3daP2PiiLPUlsw9V0SQDwl8n8sPZWlHLa8wHtsAPiPwi06eJco+EyQEllhMOaSRziIG5PAbq3b0f01JJ4stBaYhvmZ9CoaYTXwZduWNFqtUA/0t3257/JWWAZSFg1z/XS3n4fRSGZC3U5vxNMQLneZAAP7q2yzI+0QGPLjpbJtDQLAAtF5i+wAUP7YUuOEJh20UmNPkHbWEWHurjCis4RPC0AATG0n9+a6NyaqHMbTawukOOp7bNAkWBmTqHCBIjmtBTy7SD22M7JJINwOdwJ23NrJcUUcmylxGAqNpm+pwaXgRr1ECdOlkE2HA8bKpxeBdpDjDXOGuNREGxgfETNrTBi8gq7xnSzCsOlrn1TYaabQwGTxJj2nyjdUlbp29rz1dBnU91zJFR9R3xa6gmDB4g7G5Ut2uEQ5c9hmpSdFUl4ItsXDTtJB5fgkJHEudsI+ZXfGYplZwqU+zTc1pDC0M0m82ETuL+cWK4zyspjkklSOPNO5cDeq/qKVpholOawldqWHi/FWjjlPkySsfTpRvuuiCK7IxUVwaVQkkklYBSSSQkKSSSEGalHUOY91TupodSuX+T9GexddYOY9wkcQz+pvuFSikudQAJ/I+hsXxx1Mbvb7hMObURvUZ/5BZXE1gFT4irqKvHK36LK2ehDPKH/dZ7ojPaH/AHWe6829UvVX3ZfU9Kfn9AAnrWWBNjJtyC81znOTiKxqHYmw5AbNTWV4ePAqfhcmbiGvfam1vIF2px4XNt/mqSyV2a48bfRJyeho01XjUSRpabSf6j5LW5ZlZrOmpu4gHgNuXDhHDmqLLMqqOdqIlghsi+kbkR++wkTwXpGR4QaAGQGtBL6jnAgaiDckizeAO8XsVzN82zquv6MxjMkayvDWamvEgt7pI70RbkTfifNXeCyRzmjsspgc4aGBpnUTeTN9/Xgqzp1jTjHtZg3TSoAOa5vZh5hrn6rEg2HisXVwjiP5lSpqBIc10uIIJkCXeCin7ZS75SPRRnmFp0ga2Ja58tMUZe6ZhxdvBuTAjayyOMz/AAnW1NPXFnWOc2zSNJM7EyN/NcqWQtJDmBz2uMQXtYQdIPagSG+NuUpY7o2WQdYLm2gAkNaNu9fidgB5qHr7ZDbS5JNXpVg+xFKs+HanS5tIQbkNA+qm1+ndN9qOEYeye+/U6WyZgDyPoqzC5I+kZqMa5lp0taZEgntQY2U3CZKwgay4gmYba02kwSTAG0bKWo9UVTvpnDF9McTrc6kGUQ4A6WhrgByk23m8JtLpNiHwK2JLBIE04Z6jSBJg7SOCn5jl9ENY1rGtdNrkEjeIJkm+5TKWQs1EMgiATPaGriBe8c1HC9EbxXbIlTKnteCNb3ECqKjS5z3AzpfYWFpnwHOyweXVXAvbTe6Ni+Wg+pA891fdYaDRYFswYlt48DvE78lustYw0g6mJbE85B347/ZYymy6cJdM81o5RVJ/mkNEWAJJib32vzupODyRjQJbcPmQbEeXKb3WmzvL9NSWjsuEjkDxsobaHNdGOEpqznyTf+KVHECTbddqdDmuoCS644lEyUUIBFJJakgRSRCASCKSASSSSAKSUpIDz11fzQOLhXwe08vVO6pp4A+gXIsEX0zPUzL8coeIzCy17svpndjfYLhU6PUHb0x6EhWXjolRMDWxsrga63j+iGHPBw8nfdMHQqh+v3H2WmlGlowZroGseIj0XolPofhx8JPm4qZR6P4du1JnqNX1U6MnY8swtW8+Z+f+FrclqRh3AGJqNE2ngT+yy78OW13si4c9seRKvMmqfyXh0S17SASAT3dhx22WGRHViZ6H0ep9jsCQQWSTqh0AkgxEjlf7O6dZe8fw7KQc2m9rTU0uB1O1CDUZYahJuTf0TOj9TRRF9LSQT3nRIi7QNwHGyZ0qxTmZk0vDQdFMMAeXTAhjnN+HbukW+aw4ci0rpEfAZU5oGn+X2tRg3qFkCag7zW3227ViV1znLusqBwBJ09pwdJLiSZOo9rfmrPIqrRRe4EuJEu33OqWmwmHapO3JcgFfFjWRty9FM0tUooz1Bwp1C0y0+0zxWoy2mxwhwBB473VRnOXdY3U3vt28RyXLIczmx3G65s+OWN8dHHKTfZO6V4c0aFTSLQIjlIn0VfQrVRh2CNB0AzuYPdjlZa1rRVplroIIIvcCefgoObUmsaxp3JFMWNrWBPotIZZNJIjtHmVfUKrtRLiby4yfdazI6p02BKmUsgpB2pw1O8dvQKzYwCwEDwsutYb/AMiWrIdXBGoCHmJ28DwV90Hx38l1F3eY8kD9LrH2cPmq9RWYk4bENqjY2cOY2cPaD5tVM+JKNotD9WbDM6GumRxbcfZZtamp2wHNNjDgRxHH3CoMww+ioRwNx5FU8WdNwZtlXsjJJJLvMBJJJIAooJIApJISgCkgihIkkkkIMb/H1B3mscOY7JXUV2kgxHMbfMKtcHtHaa70E/MIsxF915TjJMSk32i3uNj+/wAk4Yhw5H5KtGKn8lOGMj8+6upzXszsnuzINN2mOY+ya3PqMw6oGn9Ut+eyra2KtBj6fNUOcUw5vI7reGaV0yydm+o4hr+45rvIg/RdV462W3BI8j+4Uqj0hxNLu1X+ROr5FdG5fUf0lpluOq6SR25k+IB/dXPRJgeH03d5w1tkwXEQQHO4C0wPHwWXr5i6rVNSr3nRJiLiALbbBXeXYkgh7bBrtdgLEXE3v/lYZFaOjG6NtkmYkPbR1FpJLHEiALzoHJs3PjC0WeUDWweoO0Pw8vaI6x1Rjt2z3pBHD/jF08Z1g/iGQB3ajZ+MQBHORHoFb4HMiYLqjmn4nNMGGmSAOA+HzvBIXM77Ro66OWB6VGm+oXMnrD2gbPBEhzgy08g2ZEQrLLcxZXaXUzOmA9pGlzZkCQeFk2tgaGLqOfWpdWXw4VaWpjmcnlpOki3Dx8xQOyCs8a2VKTRJYIqCnLe9reOMzxv7K8Mqg76M5RbNUHSqHOcIaFTrmbE9sciePr9fNRcVTxGBOh8k3gtl1OAGucZFjAIkAiOK51+kNdtNvW0j257zSzUI+ERwMXW0pxyRpmTxs2GR5oHAX5KbmVEPmbz7z/yvPcsbWYbkU2AaiXmLcNPEnhsrrq26dU33mZO/P228V5Uqg6NYeJKXbovG+O43TgqvDVnMDQ8lxLQ4zuA6SwHn2dJ/3KzaZXr4MyyR+zKeOUOGOXHG0NbCBuO03zG329V2RW7VqmZlp0Qx4fS6s7suPGmfsbegU7PcJLA4bt+iymBxP8NiA74ZnzY6zx6G/st6+mHNLTcEe68rnHL+jeD2jTMWSiE7GUSxxaeBhc6ZXqJ2ZUPSSSVioZSQRCASSRQlAFKUpQQBSQlJSChTH0Gu7zQfMApwTgoIIrsopH4Y8iQubskZwc4eoP7KfKUqrivgFPX6PTtU92/YquxfRWs4dl7D5yPutUiFGkQec1+iGJbszV/a4H5KDWy6szv03jzaYXqyKnVFtmeQVqMtOqGm0CDN7z4D7qRluN6uW1PQ8HDw5FeoVsDTf32Nd5tBVbjOiGHqNI0aOMtJsfI2VXCyynRmcrzMscXNaC0jSGHYkxw57DykK+NalVa0U3Gi+AO2ZY4CZ7e4k6vPks3icDUwr9FQdk7OuGOBtM8PIqeYJIDrDst0wW23GoWI391yzjTN4uzQ0jVpU4cOyToaQQ4HVuQRfafZdnVGudSadnOcTbVYNaBN7jn+6q8vxtSiWBrpDJMG4BeIsPKdlaUM2Y6sw1KVPs03d0BnaJm4M3sPdZscWOp492sCm4tjrCG2iag8QQAQYjwCacY/qmjrXukmppe5roc0gGBuIBNpO4SpZhQlkUJ/0Se0Wn/Te07TF7+isKGd6G1OrpMaG1XP7wcNL5BBFpiZ9FTVf8lr57KfA5K+o6QC4F0Oe7sgSb6nOMbLcZblFKiGU2ilUc9vZc4y0OYIe0Oda0cOELH4qvUqDTLnkECB22ACI7Ite14XajXgtD6rdTbCkDrdJAkkiQLN81jJ16OiNv2Ts2e3rX6mvDg4s1DS5rnA25ECbC5sByU6pQNMgcD7SnYHCsqGbu0QXXB03G49j6lWuJwupsHlZMU3jexy+VJWkioCIK5iQSDuPnyKcvZjJSVo5Tljaepni24/cey1uQYvrMPTduQNB82W+ke4WYBXbo1iuqrmkbNdZvnuw/UegXJ5MepF4OmWvSPBwdY42P7FZ9j4K22LodbSI4xbz4fNYPEnS71VsE7jXwWmuSckmU3SE6V1mQUU2UpQDkEpSQClCUCU0lSB2pJMlBAU6KaioICkhKIQDgnhNCKEhSQRQBRQCcEAyvh21GlrwHNNiDcFZPFdDKjHl2FqBrT8LiRHhsQ4ea2ARChpPslNow8VqBLa9J24catOSA0b2HZPyUnB5szU4tqtDY2frYTHdGloIJsFsAo9TKaTzLqbTztE+cbrGWFPoup/JQf9Ro9WILqjtADW02E31Gxc5sCNUwAfNPw2dUhUI01qgHZAltFlQGATVO4Gq8ePitDhMvp0iTTaGk7kb+U8lJhV/jr2yfyfRnXYWviDpkUWsa1pLGmkDAnug9szxnhbdc8NRFGsWVe9wdwcDsfDj+BahQc2y7rmW77btPP9P5xUTwLWkRuyxwNSS0041C1uIPD34LQYV+ptvLy8FgsmzCIDtxvP57ra4PFA9ob7Ecx9/wA8vMXDpmlbr7OGa4KO23cb+I4hQA6VpC0OHMHZZ7FYc03/AKSbeBXV4+XSWr6ZzNasAKi42WltRti0iT4TY+hg+6koPaCCDsRB8ivQnHaLRY2WW4sVGhw2e3V5HZw9Csn0vwnV1NQ2df14/f1UnonjCNVN1zTOoeINj7iD6q46UYHraBIuWjUPQfZedjk4vk1f7RMngaktUlVuV1pEKxlelF2jEKCUoKwCkSgmkoAkphKRKaXIBEpLmXJICslKU2UZQgcE4JgTwgHAoymykEA9IIJShI5OCYCnBAOCMoJIB4TwuYT0A9FMRQDwUUxEFAVOcYKD1jP93/15cD781OyPMuB8iOSkESqWvhzRqS3unbyG7T4jh4eS4PJxf7ItGWrNzhaxBtdpFxx/uC647Ch7b3/LFZ7LMw2vbgeIPBaTD1pG3nyvxC4bvg3nFTVoz8EEg7j5+KUqzzXAk9obj5hVUr1PHy7xp9o5l8Ao1uqxFOpwceqf5OsD+eC3OFdqYQeFlhK9PU0t5jfkeB91pej2Z9YATYkQ4fqFnfMfJY54VK/k0g/RlsRgf4fFPZ8Lj1jf7XcPQyFJe7krTpzgOy2s3emb/wBjrH2MFUtGpqHotvHlaoq+HR3CUpupIldJASUwlAlNJQgJKY5yDiubnIAlyS5EpICEimyiEIHhOTQlKEjkQmyjKAcigCiEA4IpqIKAdKIKbKIQHQJ0pgKMoB4KMpgKMoB8opkoygHgrnXoh7S08fcHgR4p0oyoasFZhiabi1328nDw+hstXlWMBAa6/EeP5+yocTh9YtuNj9QfApmBxUWNrx4tPH8/D5WfF+OVro0hKjbuIiDtwKocxwuh08CrLLsZrEHf8uF2xNDWC0rOE3FqSLZIe0ZyU/LcQadaODu2PMQHD2g+iFakWkgqPXMAOG7CHjxjceolelOsmO0ZI3mIpCtRINw5pB8iIXnmEBpufTf3mOLT6bH1F/Vbfo9jg9kTNgR4g7fnis10vwfU121eFTsO/ubt7t/9Vy4payLS5VnFpsgSmtqSJQJXolAkppKEoEqQBzlycU5zlyJQCJSTQEkBFCKSSAckkkgCEQkkgEHpwckkgEKiIqJJIB2tEPSSUEjw9EPQSQgOtHWkkpAesR6xJJCRdYiKiSSAPWKLjIHbG4ifEfcJJLLKk4tMEzL8eQR4T7QtRhMWHtEzPd+yCS8iuToh0Q84YDfiLKl61JJd3it8oxkqZZdF6+nUL9h4A/tqCw9Fb9LMKK2FeNiGl7TycztD6R6pJLKaSbLLowuVYrUxT9SSS9CHRkgSmOckkrEnJxTCUkkAgUUklYg//9k="/>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atin typeface="Calibri" pitchFamily="34" charset="0"/>
            </a:endParaRPr>
          </a:p>
        </p:txBody>
      </p:sp>
      <p:pic>
        <p:nvPicPr>
          <p:cNvPr id="40982" name="Picture 37" descr="Termites are often called white ants."/>
          <p:cNvPicPr>
            <a:picLocks noChangeAspect="1" noChangeArrowheads="1"/>
          </p:cNvPicPr>
          <p:nvPr/>
        </p:nvPicPr>
        <p:blipFill>
          <a:blip r:embed="rId11"/>
          <a:srcRect/>
          <a:stretch>
            <a:fillRect/>
          </a:stretch>
        </p:blipFill>
        <p:spPr bwMode="auto">
          <a:xfrm>
            <a:off x="6156325" y="5086350"/>
            <a:ext cx="1008063" cy="676275"/>
          </a:xfrm>
          <a:prstGeom prst="rect">
            <a:avLst/>
          </a:prstGeom>
          <a:noFill/>
          <a:ln w="9525">
            <a:noFill/>
            <a:miter lim="800000"/>
            <a:headEnd/>
            <a:tailEnd/>
          </a:ln>
          <a:effectLst>
            <a:outerShdw dist="139700" dir="2700000" algn="tl" rotWithShape="0">
              <a:srgbClr val="333333">
                <a:alpha val="64998"/>
              </a:srgbClr>
            </a:outerShdw>
          </a:effectLst>
        </p:spPr>
      </p:pic>
      <p:pic>
        <p:nvPicPr>
          <p:cNvPr id="40983" name="Picture 39" descr="Aphids"/>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7235825" y="2781300"/>
            <a:ext cx="649288" cy="647700"/>
          </a:xfrm>
          <a:prstGeom prst="rect">
            <a:avLst/>
          </a:prstGeom>
          <a:noFill/>
          <a:ln w="9525">
            <a:noFill/>
            <a:miter lim="800000"/>
            <a:headEnd/>
            <a:tailEnd/>
          </a:ln>
          <a:effectLst>
            <a:outerShdw dist="139700" dir="2700000" algn="tl" rotWithShape="0">
              <a:srgbClr val="333333">
                <a:alpha val="64998"/>
              </a:srgbClr>
            </a:outerShdw>
          </a:effectLst>
        </p:spPr>
      </p:pic>
      <p:pic>
        <p:nvPicPr>
          <p:cNvPr id="40984" name="Picture 41" descr="http://www.getridofitall.com/sitebuilder/images/caterpillars-223x246.jpg"/>
          <p:cNvPicPr>
            <a:picLocks noChangeAspect="1" noChangeArrowheads="1"/>
          </p:cNvPicPr>
          <p:nvPr/>
        </p:nvPicPr>
        <p:blipFill>
          <a:blip r:embed="rId13">
            <a:clrChange>
              <a:clrFrom>
                <a:srgbClr val="FFFFFF"/>
              </a:clrFrom>
              <a:clrTo>
                <a:srgbClr val="FFFFFF">
                  <a:alpha val="0"/>
                </a:srgbClr>
              </a:clrTo>
            </a:clrChange>
          </a:blip>
          <a:srcRect t="53937" b="24487"/>
          <a:stretch>
            <a:fillRect/>
          </a:stretch>
        </p:blipFill>
        <p:spPr bwMode="auto">
          <a:xfrm>
            <a:off x="6084888" y="3644900"/>
            <a:ext cx="1209675" cy="288925"/>
          </a:xfrm>
          <a:prstGeom prst="rect">
            <a:avLst/>
          </a:prstGeom>
          <a:noFill/>
          <a:ln w="9525">
            <a:noFill/>
            <a:miter lim="800000"/>
            <a:headEnd/>
            <a:tailEnd/>
          </a:ln>
          <a:effectLst>
            <a:outerShdw dist="139700" dir="2700000" algn="tl" rotWithShape="0">
              <a:srgbClr val="333333">
                <a:alpha val="64998"/>
              </a:srgbClr>
            </a:outerShdw>
          </a:effectLst>
        </p:spPr>
      </p:pic>
      <p:pic>
        <p:nvPicPr>
          <p:cNvPr id="40985" name="Picture 43" descr="Brown Recluse Spiders"/>
          <p:cNvPicPr>
            <a:picLocks noChangeAspect="1" noChangeArrowheads="1"/>
          </p:cNvPicPr>
          <p:nvPr/>
        </p:nvPicPr>
        <p:blipFill>
          <a:blip r:embed="rId14">
            <a:clrChange>
              <a:clrFrom>
                <a:srgbClr val="FEFEFE"/>
              </a:clrFrom>
              <a:clrTo>
                <a:srgbClr val="FEFEFE">
                  <a:alpha val="0"/>
                </a:srgbClr>
              </a:clrTo>
            </a:clrChange>
          </a:blip>
          <a:srcRect/>
          <a:stretch>
            <a:fillRect/>
          </a:stretch>
        </p:blipFill>
        <p:spPr bwMode="auto">
          <a:xfrm>
            <a:off x="1619250" y="3141663"/>
            <a:ext cx="704850" cy="703262"/>
          </a:xfrm>
          <a:prstGeom prst="rect">
            <a:avLst/>
          </a:prstGeom>
          <a:noFill/>
          <a:ln w="9525">
            <a:noFill/>
            <a:miter lim="800000"/>
            <a:headEnd/>
            <a:tailEnd/>
          </a:ln>
          <a:effectLst>
            <a:outerShdw dist="139700" dir="2700000" algn="tl" rotWithShape="0">
              <a:srgbClr val="333333">
                <a:alpha val="64998"/>
              </a:srgbClr>
            </a:outerShdw>
          </a:effectLst>
        </p:spPr>
      </p:pic>
      <p:pic>
        <p:nvPicPr>
          <p:cNvPr id="40986" name="Picture 45" descr="Wasps "/>
          <p:cNvPicPr>
            <a:picLocks noChangeAspect="1" noChangeArrowheads="1"/>
          </p:cNvPicPr>
          <p:nvPr/>
        </p:nvPicPr>
        <p:blipFill>
          <a:blip r:embed="rId15">
            <a:clrChange>
              <a:clrFrom>
                <a:srgbClr val="FFFFFF"/>
              </a:clrFrom>
              <a:clrTo>
                <a:srgbClr val="FFFFFF">
                  <a:alpha val="0"/>
                </a:srgbClr>
              </a:clrTo>
            </a:clrChange>
          </a:blip>
          <a:srcRect/>
          <a:stretch>
            <a:fillRect/>
          </a:stretch>
        </p:blipFill>
        <p:spPr bwMode="auto">
          <a:xfrm>
            <a:off x="611188" y="1557338"/>
            <a:ext cx="760412" cy="703262"/>
          </a:xfrm>
          <a:prstGeom prst="rect">
            <a:avLst/>
          </a:prstGeom>
          <a:noFill/>
          <a:ln w="9525">
            <a:noFill/>
            <a:miter lim="800000"/>
            <a:headEnd/>
            <a:tailEnd/>
          </a:ln>
          <a:effectLst>
            <a:outerShdw dist="139700" dir="2700000" algn="tl" rotWithShape="0">
              <a:srgbClr val="333333">
                <a:alpha val="64998"/>
              </a:srgbClr>
            </a:outerShdw>
          </a:effectLst>
        </p:spPr>
      </p:pic>
      <p:pic>
        <p:nvPicPr>
          <p:cNvPr id="40987" name="Picture 47" descr="Earwigs"/>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auto">
          <a:xfrm>
            <a:off x="1187450" y="4508500"/>
            <a:ext cx="704850" cy="704850"/>
          </a:xfrm>
          <a:prstGeom prst="rect">
            <a:avLst/>
          </a:prstGeom>
          <a:noFill/>
          <a:ln w="9525">
            <a:noFill/>
            <a:miter lim="800000"/>
            <a:headEnd/>
            <a:tailEnd/>
          </a:ln>
          <a:effectLst>
            <a:outerShdw dist="139700" dir="2700000" algn="tl" rotWithShape="0">
              <a:srgbClr val="333333">
                <a:alpha val="64998"/>
              </a:srgbClr>
            </a:outerShdw>
          </a:effectLst>
        </p:spPr>
      </p:pic>
      <p:pic>
        <p:nvPicPr>
          <p:cNvPr id="40988" name="Picture 49" descr="People really dig ladybugs."/>
          <p:cNvPicPr>
            <a:picLocks noChangeAspect="1" noChangeArrowheads="1"/>
          </p:cNvPicPr>
          <p:nvPr/>
        </p:nvPicPr>
        <p:blipFill>
          <a:blip r:embed="rId17">
            <a:clrChange>
              <a:clrFrom>
                <a:srgbClr val="FFFFFF"/>
              </a:clrFrom>
              <a:clrTo>
                <a:srgbClr val="FFFFFF">
                  <a:alpha val="0"/>
                </a:srgbClr>
              </a:clrTo>
            </a:clrChange>
          </a:blip>
          <a:srcRect/>
          <a:stretch>
            <a:fillRect/>
          </a:stretch>
        </p:blipFill>
        <p:spPr bwMode="auto">
          <a:xfrm>
            <a:off x="1692275" y="2133600"/>
            <a:ext cx="1374775" cy="876300"/>
          </a:xfrm>
          <a:prstGeom prst="rect">
            <a:avLst/>
          </a:prstGeom>
          <a:noFill/>
          <a:ln w="9525">
            <a:noFill/>
            <a:miter lim="800000"/>
            <a:headEnd/>
            <a:tailEnd/>
          </a:ln>
          <a:effectLst>
            <a:outerShdw dist="139700" dir="2700000" algn="tl" rotWithShape="0">
              <a:srgbClr val="333333">
                <a:alpha val="64998"/>
              </a:srgbClr>
            </a:outerShdw>
          </a:effectLst>
        </p:spPr>
      </p:pic>
      <p:pic>
        <p:nvPicPr>
          <p:cNvPr id="40989" name="Picture 51" descr="Spiders"/>
          <p:cNvPicPr>
            <a:picLocks noChangeAspect="1" noChangeArrowheads="1"/>
          </p:cNvPicPr>
          <p:nvPr/>
        </p:nvPicPr>
        <p:blipFill>
          <a:blip r:embed="rId18">
            <a:clrChange>
              <a:clrFrom>
                <a:srgbClr val="FFFFFF"/>
              </a:clrFrom>
              <a:clrTo>
                <a:srgbClr val="FFFFFF">
                  <a:alpha val="0"/>
                </a:srgbClr>
              </a:clrTo>
            </a:clrChange>
          </a:blip>
          <a:srcRect/>
          <a:stretch>
            <a:fillRect/>
          </a:stretch>
        </p:blipFill>
        <p:spPr bwMode="auto">
          <a:xfrm>
            <a:off x="755650" y="3573463"/>
            <a:ext cx="898525" cy="896937"/>
          </a:xfrm>
          <a:prstGeom prst="rect">
            <a:avLst/>
          </a:prstGeom>
          <a:noFill/>
          <a:ln w="9525">
            <a:noFill/>
            <a:miter lim="800000"/>
            <a:headEnd/>
            <a:tailEnd/>
          </a:ln>
          <a:effectLst>
            <a:outerShdw dist="139700" dir="2700000" algn="tl" rotWithShape="0">
              <a:srgbClr val="333333">
                <a:alpha val="64998"/>
              </a:srgbClr>
            </a:outerShdw>
          </a:effectLst>
        </p:spPr>
      </p:pic>
      <p:pic>
        <p:nvPicPr>
          <p:cNvPr id="40990" name="Picture 61" descr="Jiminy Cricket, this is a cricket."/>
          <p:cNvPicPr>
            <a:picLocks noChangeAspect="1" noChangeArrowheads="1"/>
          </p:cNvPicPr>
          <p:nvPr/>
        </p:nvPicPr>
        <p:blipFill>
          <a:blip r:embed="rId19">
            <a:clrChange>
              <a:clrFrom>
                <a:srgbClr val="FFFFFF"/>
              </a:clrFrom>
              <a:clrTo>
                <a:srgbClr val="FFFFFF">
                  <a:alpha val="0"/>
                </a:srgbClr>
              </a:clrTo>
            </a:clrChange>
          </a:blip>
          <a:srcRect/>
          <a:stretch>
            <a:fillRect/>
          </a:stretch>
        </p:blipFill>
        <p:spPr bwMode="auto">
          <a:xfrm>
            <a:off x="1403350" y="5084763"/>
            <a:ext cx="1008063" cy="635000"/>
          </a:xfrm>
          <a:prstGeom prst="rect">
            <a:avLst/>
          </a:prstGeom>
          <a:noFill/>
          <a:ln w="9525">
            <a:noFill/>
            <a:miter lim="800000"/>
            <a:headEnd/>
            <a:tailEnd/>
          </a:ln>
          <a:effectLst>
            <a:outerShdw dist="139700" dir="2700000" algn="tl" rotWithShape="0">
              <a:srgbClr val="333333">
                <a:alpha val="64998"/>
              </a:srgbClr>
            </a:outerShdw>
          </a:effectLst>
        </p:spPr>
      </p:pic>
      <p:pic>
        <p:nvPicPr>
          <p:cNvPr id="40991" name="Picture 63" descr="Carpenter ants"/>
          <p:cNvPicPr>
            <a:picLocks noChangeAspect="1" noChangeArrowheads="1"/>
          </p:cNvPicPr>
          <p:nvPr/>
        </p:nvPicPr>
        <p:blipFill>
          <a:blip r:embed="rId20">
            <a:clrChange>
              <a:clrFrom>
                <a:srgbClr val="FEFFFF"/>
              </a:clrFrom>
              <a:clrTo>
                <a:srgbClr val="FEFFFF">
                  <a:alpha val="0"/>
                </a:srgbClr>
              </a:clrTo>
            </a:clrChange>
          </a:blip>
          <a:srcRect/>
          <a:stretch>
            <a:fillRect/>
          </a:stretch>
        </p:blipFill>
        <p:spPr bwMode="auto">
          <a:xfrm>
            <a:off x="1908175" y="4491038"/>
            <a:ext cx="708025" cy="666750"/>
          </a:xfrm>
          <a:prstGeom prst="rect">
            <a:avLst/>
          </a:prstGeom>
          <a:noFill/>
          <a:ln w="9525">
            <a:noFill/>
            <a:miter lim="800000"/>
            <a:headEnd/>
            <a:tailEnd/>
          </a:ln>
          <a:effectLst>
            <a:outerShdw dist="139700" dir="2700000" algn="tl" rotWithShape="0">
              <a:srgbClr val="333333">
                <a:alpha val="64998"/>
              </a:srgbClr>
            </a:outerShdw>
          </a:effectLst>
        </p:spPr>
      </p:pic>
      <p:pic>
        <p:nvPicPr>
          <p:cNvPr id="40992" name="Picture 65" descr="Hello.  I am an annoying gnat."/>
          <p:cNvPicPr>
            <a:picLocks noChangeAspect="1" noChangeArrowheads="1"/>
          </p:cNvPicPr>
          <p:nvPr/>
        </p:nvPicPr>
        <p:blipFill>
          <a:blip r:embed="rId21">
            <a:clrChange>
              <a:clrFrom>
                <a:srgbClr val="FDFEFF"/>
              </a:clrFrom>
              <a:clrTo>
                <a:srgbClr val="FDFEFF">
                  <a:alpha val="0"/>
                </a:srgbClr>
              </a:clrTo>
            </a:clrChange>
          </a:blip>
          <a:srcRect/>
          <a:stretch>
            <a:fillRect/>
          </a:stretch>
        </p:blipFill>
        <p:spPr bwMode="auto">
          <a:xfrm>
            <a:off x="395288" y="2205038"/>
            <a:ext cx="850900" cy="561975"/>
          </a:xfrm>
          <a:prstGeom prst="rect">
            <a:avLst/>
          </a:prstGeom>
          <a:noFill/>
          <a:ln w="9525">
            <a:noFill/>
            <a:miter lim="800000"/>
            <a:headEnd/>
            <a:tailEnd/>
          </a:ln>
          <a:effectLst>
            <a:outerShdw dist="139700" dir="2700000" algn="tl" rotWithShape="0">
              <a:srgbClr val="333333">
                <a:alpha val="64998"/>
              </a:srgbClr>
            </a:outerShdw>
          </a:effectLst>
        </p:spPr>
      </p:pic>
      <p:pic>
        <p:nvPicPr>
          <p:cNvPr id="40993" name="Picture 71" descr="http://completegarden.files.wordpress.com/2008/08/small-white-caterpilar-pieris-rapae-tomato-pest-copy.jpg"/>
          <p:cNvPicPr>
            <a:picLocks noChangeAspect="1" noChangeArrowheads="1"/>
          </p:cNvPicPr>
          <p:nvPr/>
        </p:nvPicPr>
        <p:blipFill>
          <a:blip r:embed="rId22">
            <a:clrChange>
              <a:clrFrom>
                <a:srgbClr val="EDFAFF"/>
              </a:clrFrom>
              <a:clrTo>
                <a:srgbClr val="EDFAFF">
                  <a:alpha val="0"/>
                </a:srgbClr>
              </a:clrTo>
            </a:clrChange>
          </a:blip>
          <a:srcRect r="153" b="-53"/>
          <a:stretch>
            <a:fillRect/>
          </a:stretch>
        </p:blipFill>
        <p:spPr bwMode="auto">
          <a:xfrm>
            <a:off x="5435600" y="4005263"/>
            <a:ext cx="1223963" cy="393700"/>
          </a:xfrm>
          <a:prstGeom prst="rect">
            <a:avLst/>
          </a:prstGeom>
          <a:noFill/>
          <a:ln w="9525">
            <a:noFill/>
            <a:miter lim="800000"/>
            <a:headEnd/>
            <a:tailEnd/>
          </a:ln>
          <a:effectLst>
            <a:outerShdw dist="139700" dir="2700000" algn="tl" rotWithShape="0">
              <a:srgbClr val="333333">
                <a:alpha val="64998"/>
              </a:srgbClr>
            </a:outerShdw>
          </a:effectLst>
        </p:spPr>
      </p:pic>
      <p:pic>
        <p:nvPicPr>
          <p:cNvPr id="40994" name="Picture 41" descr="http://www.getridofitall.com/sitebuilder/images/caterpillars-223x246.jpg"/>
          <p:cNvPicPr>
            <a:picLocks noChangeAspect="1" noChangeArrowheads="1"/>
          </p:cNvPicPr>
          <p:nvPr/>
        </p:nvPicPr>
        <p:blipFill>
          <a:blip r:embed="rId13">
            <a:clrChange>
              <a:clrFrom>
                <a:srgbClr val="FFFFFF"/>
              </a:clrFrom>
              <a:clrTo>
                <a:srgbClr val="FFFFFF">
                  <a:alpha val="0"/>
                </a:srgbClr>
              </a:clrTo>
            </a:clrChange>
          </a:blip>
          <a:srcRect t="75513"/>
          <a:stretch>
            <a:fillRect/>
          </a:stretch>
        </p:blipFill>
        <p:spPr bwMode="auto">
          <a:xfrm>
            <a:off x="5580063" y="4508500"/>
            <a:ext cx="1209675" cy="327025"/>
          </a:xfrm>
          <a:prstGeom prst="rect">
            <a:avLst/>
          </a:prstGeom>
          <a:noFill/>
          <a:ln w="9525">
            <a:noFill/>
            <a:miter lim="800000"/>
            <a:headEnd/>
            <a:tailEnd/>
          </a:ln>
          <a:effectLst>
            <a:outerShdw dist="139700" dir="2700000" algn="tl" rotWithShape="0">
              <a:srgbClr val="333333">
                <a:alpha val="64998"/>
              </a:srgbClr>
            </a:outerShdw>
          </a:effectLst>
        </p:spPr>
      </p:pic>
      <p:pic>
        <p:nvPicPr>
          <p:cNvPr id="40995" name="Picture 73" descr="http://goodtomatogrowing.com/wp-content/uploads/2009/08/silverleaf_whitefly2.jpg"/>
          <p:cNvPicPr>
            <a:picLocks noChangeAspect="1" noChangeArrowheads="1"/>
          </p:cNvPicPr>
          <p:nvPr/>
        </p:nvPicPr>
        <p:blipFill>
          <a:blip r:embed="rId23"/>
          <a:srcRect r="-5" b="-9"/>
          <a:stretch>
            <a:fillRect/>
          </a:stretch>
        </p:blipFill>
        <p:spPr bwMode="auto">
          <a:xfrm>
            <a:off x="7451725" y="2492375"/>
            <a:ext cx="504825" cy="250825"/>
          </a:xfrm>
          <a:prstGeom prst="rect">
            <a:avLst/>
          </a:prstGeom>
          <a:noFill/>
          <a:ln w="9525">
            <a:noFill/>
            <a:miter lim="800000"/>
            <a:headEnd/>
            <a:tailEnd/>
          </a:ln>
          <a:effectLst>
            <a:outerShdw dist="139700" dir="2700000" algn="tl" rotWithShape="0">
              <a:srgbClr val="333333">
                <a:alpha val="64998"/>
              </a:srgbClr>
            </a:outerShdw>
          </a:effectLst>
        </p:spPr>
      </p:pic>
      <p:sp>
        <p:nvSpPr>
          <p:cNvPr id="40996" name="AutoShape 75" descr="http://t3.gstatic.com/images?q=tbn:ANd9GcShMDKmstnVTtsfCJo4phD4dPHJGegjGFXEciX_0rwGGyBTPdxaf_HGTpt9pQ"/>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atin typeface="Calibri" pitchFamily="34" charset="0"/>
            </a:endParaRPr>
          </a:p>
        </p:txBody>
      </p:sp>
      <p:sp>
        <p:nvSpPr>
          <p:cNvPr id="40997" name="AutoShape 77" descr="http://t3.gstatic.com/images?q=tbn:ANd9GcShMDKmstnVTtsfCJo4phD4dPHJGegjGFXEciX_0rwGGyBTPdxaf_HGTpt9pQ"/>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atin typeface="Calibri" pitchFamily="34" charset="0"/>
            </a:endParaRPr>
          </a:p>
        </p:txBody>
      </p:sp>
      <p:pic>
        <p:nvPicPr>
          <p:cNvPr id="40998" name="Picture 79" descr="http://ketenewplymouth.peoplesnetworknz.info/image_files/0000/0001/0209/Green_Stink_Bug.JPG"/>
          <p:cNvPicPr>
            <a:picLocks noChangeAspect="1" noChangeArrowheads="1"/>
          </p:cNvPicPr>
          <p:nvPr/>
        </p:nvPicPr>
        <p:blipFill>
          <a:blip r:embed="rId24"/>
          <a:srcRect r="252" b="229"/>
          <a:stretch>
            <a:fillRect/>
          </a:stretch>
        </p:blipFill>
        <p:spPr bwMode="auto">
          <a:xfrm>
            <a:off x="7524750" y="3573463"/>
            <a:ext cx="596900" cy="431800"/>
          </a:xfrm>
          <a:prstGeom prst="rect">
            <a:avLst/>
          </a:prstGeom>
          <a:noFill/>
          <a:ln w="9525">
            <a:noFill/>
            <a:miter lim="800000"/>
            <a:headEnd/>
            <a:tailEnd/>
          </a:ln>
          <a:effectLst>
            <a:outerShdw dist="139700" dir="2700000" algn="tl" rotWithShape="0">
              <a:srgbClr val="333333">
                <a:alpha val="64998"/>
              </a:srgbClr>
            </a:outerShdw>
          </a:effectLst>
        </p:spPr>
      </p:pic>
      <p:sp>
        <p:nvSpPr>
          <p:cNvPr id="40999" name="Rounded Rectangle 55"/>
          <p:cNvSpPr>
            <a:spLocks noChangeArrowheads="1"/>
          </p:cNvSpPr>
          <p:nvPr/>
        </p:nvSpPr>
        <p:spPr bwMode="auto">
          <a:xfrm>
            <a:off x="1116013" y="1268413"/>
            <a:ext cx="1800225" cy="360362"/>
          </a:xfrm>
          <a:prstGeom prst="roundRect">
            <a:avLst>
              <a:gd name="adj" fmla="val 16667"/>
            </a:avLst>
          </a:prstGeom>
          <a:solidFill>
            <a:srgbClr val="00B050"/>
          </a:solidFill>
          <a:ln w="9525" algn="ctr">
            <a:solidFill>
              <a:schemeClr val="tx1"/>
            </a:solidFill>
            <a:round/>
            <a:headEnd/>
            <a:tailEnd/>
          </a:ln>
        </p:spPr>
        <p:txBody>
          <a:bodyPr/>
          <a:lstStyle/>
          <a:p>
            <a:pPr algn="ctr"/>
            <a:r>
              <a:rPr lang="en-US" b="1">
                <a:solidFill>
                  <a:schemeClr val="bg1"/>
                </a:solidFill>
                <a:latin typeface="Rod" pitchFamily="49" charset="-79"/>
                <a:cs typeface="Rod" pitchFamily="49" charset="-79"/>
              </a:rPr>
              <a:t>Defenders</a:t>
            </a:r>
          </a:p>
        </p:txBody>
      </p:sp>
      <p:sp>
        <p:nvSpPr>
          <p:cNvPr id="41000" name="Rounded Rectangle 56"/>
          <p:cNvSpPr>
            <a:spLocks noChangeArrowheads="1"/>
          </p:cNvSpPr>
          <p:nvPr/>
        </p:nvSpPr>
        <p:spPr bwMode="auto">
          <a:xfrm>
            <a:off x="5795963" y="1268413"/>
            <a:ext cx="1800225" cy="360362"/>
          </a:xfrm>
          <a:prstGeom prst="roundRect">
            <a:avLst>
              <a:gd name="adj" fmla="val 16667"/>
            </a:avLst>
          </a:prstGeom>
          <a:solidFill>
            <a:srgbClr val="FF0000"/>
          </a:solidFill>
          <a:ln w="9525" algn="ctr">
            <a:solidFill>
              <a:schemeClr val="tx1"/>
            </a:solidFill>
            <a:round/>
            <a:headEnd/>
            <a:tailEnd/>
          </a:ln>
        </p:spPr>
        <p:txBody>
          <a:bodyPr/>
          <a:lstStyle/>
          <a:p>
            <a:pPr algn="ctr"/>
            <a:r>
              <a:rPr lang="en-US" b="1">
                <a:solidFill>
                  <a:schemeClr val="bg1"/>
                </a:solidFill>
                <a:latin typeface="Rod" pitchFamily="49" charset="-79"/>
                <a:cs typeface="Rod" pitchFamily="49" charset="-79"/>
              </a:rPr>
              <a:t>Pests</a:t>
            </a:r>
          </a:p>
        </p:txBody>
      </p:sp>
      <p:pic>
        <p:nvPicPr>
          <p:cNvPr id="41001" name="Picture 81" descr="http://www.toptenz.net/wp-content/uploads/2009/08/skin-care-tecniques-with-the-humble-tomato.jpg"/>
          <p:cNvPicPr>
            <a:picLocks noChangeAspect="1" noChangeArrowheads="1"/>
          </p:cNvPicPr>
          <p:nvPr/>
        </p:nvPicPr>
        <p:blipFill>
          <a:blip r:embed="rId25">
            <a:clrChange>
              <a:clrFrom>
                <a:srgbClr val="FFFFFF"/>
              </a:clrFrom>
              <a:clrTo>
                <a:srgbClr val="FFFFFF">
                  <a:alpha val="0"/>
                </a:srgbClr>
              </a:clrTo>
            </a:clrChange>
          </a:blip>
          <a:srcRect/>
          <a:stretch>
            <a:fillRect/>
          </a:stretch>
        </p:blipFill>
        <p:spPr bwMode="auto">
          <a:xfrm>
            <a:off x="5292725" y="333375"/>
            <a:ext cx="769938" cy="615950"/>
          </a:xfrm>
          <a:prstGeom prst="rect">
            <a:avLst/>
          </a:prstGeom>
          <a:noFill/>
          <a:ln w="9525">
            <a:noFill/>
            <a:miter lim="800000"/>
            <a:headEnd/>
            <a:tailEnd/>
          </a:ln>
          <a:effectLst>
            <a:outerShdw dist="139700" dir="2700000" algn="tl" rotWithShape="0">
              <a:srgbClr val="333333">
                <a:alpha val="64998"/>
              </a:srgbClr>
            </a:outerShdw>
          </a:effectLst>
        </p:spPr>
      </p:pic>
      <p:pic>
        <p:nvPicPr>
          <p:cNvPr id="41002" name="Picture 83" descr="http://www.aces.edu/~azm0024/extension/images/cpb_adult1.jpg"/>
          <p:cNvPicPr>
            <a:picLocks noChangeAspect="1" noChangeArrowheads="1"/>
          </p:cNvPicPr>
          <p:nvPr/>
        </p:nvPicPr>
        <p:blipFill>
          <a:blip r:embed="rId26"/>
          <a:srcRect/>
          <a:stretch>
            <a:fillRect/>
          </a:stretch>
        </p:blipFill>
        <p:spPr bwMode="auto">
          <a:xfrm>
            <a:off x="7943850" y="4581525"/>
            <a:ext cx="588963" cy="360363"/>
          </a:xfrm>
          <a:prstGeom prst="rect">
            <a:avLst/>
          </a:prstGeom>
          <a:noFill/>
          <a:ln w="9525">
            <a:noFill/>
            <a:miter lim="800000"/>
            <a:headEnd/>
            <a:tailEnd/>
          </a:ln>
          <a:effectLst>
            <a:outerShdw dist="139700" dir="2700000" algn="tl" rotWithShape="0">
              <a:srgbClr val="333333">
                <a:alpha val="64998"/>
              </a:srgbClr>
            </a:outerShdw>
          </a:effectLst>
        </p:spPr>
      </p:pic>
      <p:pic>
        <p:nvPicPr>
          <p:cNvPr id="41004" name="Picture 91" descr="Tobacco hornworm"/>
          <p:cNvPicPr>
            <a:picLocks noChangeAspect="1" noChangeArrowheads="1"/>
          </p:cNvPicPr>
          <p:nvPr/>
        </p:nvPicPr>
        <p:blipFill>
          <a:blip r:embed="rId27"/>
          <a:srcRect r="224" b="-191"/>
          <a:stretch>
            <a:fillRect/>
          </a:stretch>
        </p:blipFill>
        <p:spPr bwMode="auto">
          <a:xfrm>
            <a:off x="7164388" y="4581525"/>
            <a:ext cx="623887" cy="792163"/>
          </a:xfrm>
          <a:prstGeom prst="rect">
            <a:avLst/>
          </a:prstGeom>
          <a:noFill/>
          <a:ln w="9525">
            <a:noFill/>
            <a:miter lim="800000"/>
            <a:headEnd/>
            <a:tailEnd/>
          </a:ln>
          <a:effectLst>
            <a:outerShdw dist="139700" dir="2700000" algn="tl" rotWithShape="0">
              <a:srgbClr val="333333">
                <a:alpha val="64998"/>
              </a:srgbClr>
            </a:outerShdw>
          </a:effectLst>
        </p:spPr>
      </p:pic>
      <p:pic>
        <p:nvPicPr>
          <p:cNvPr id="41005" name="Picture 93" descr="Tobacco hornworm"/>
          <p:cNvPicPr>
            <a:picLocks noChangeAspect="1" noChangeArrowheads="1"/>
          </p:cNvPicPr>
          <p:nvPr/>
        </p:nvPicPr>
        <p:blipFill>
          <a:blip r:embed="rId28"/>
          <a:srcRect/>
          <a:stretch>
            <a:fillRect/>
          </a:stretch>
        </p:blipFill>
        <p:spPr bwMode="auto">
          <a:xfrm>
            <a:off x="179388" y="4221163"/>
            <a:ext cx="828675" cy="585787"/>
          </a:xfrm>
          <a:prstGeom prst="rect">
            <a:avLst/>
          </a:prstGeom>
          <a:noFill/>
          <a:ln w="9525">
            <a:noFill/>
            <a:miter lim="800000"/>
            <a:headEnd/>
            <a:tailEnd/>
          </a:ln>
          <a:effectLst>
            <a:outerShdw dist="139700" dir="2700000" algn="tl" rotWithShape="0">
              <a:srgbClr val="333333">
                <a:alpha val="64998"/>
              </a:srgbClr>
            </a:outerShdw>
          </a:effectLst>
        </p:spPr>
      </p:pic>
      <p:pic>
        <p:nvPicPr>
          <p:cNvPr id="41006" name="Picture 95" descr="http://t2.gstatic.com/images?q=tbn:ANd9GcQ-UG-hiXMc_03LZ066K_zt7xnI1CCqT09jgyV0yO5SDtfxTgAA3QWbn2Np"/>
          <p:cNvPicPr>
            <a:picLocks noChangeAspect="1" noChangeArrowheads="1"/>
          </p:cNvPicPr>
          <p:nvPr/>
        </p:nvPicPr>
        <p:blipFill>
          <a:blip r:embed="rId29"/>
          <a:srcRect/>
          <a:stretch>
            <a:fillRect/>
          </a:stretch>
        </p:blipFill>
        <p:spPr bwMode="auto">
          <a:xfrm>
            <a:off x="6227763" y="2349500"/>
            <a:ext cx="989012" cy="1095375"/>
          </a:xfrm>
          <a:prstGeom prst="rect">
            <a:avLst/>
          </a:prstGeom>
          <a:noFill/>
          <a:ln w="9525">
            <a:noFill/>
            <a:miter lim="800000"/>
            <a:headEnd/>
            <a:tailEnd/>
          </a:ln>
          <a:effectLst>
            <a:outerShdw dist="139700" dir="2700000" algn="tl" rotWithShape="0">
              <a:srgbClr val="333333">
                <a:alpha val="64998"/>
              </a:srgbClr>
            </a:outerShdw>
          </a:effectLst>
        </p:spPr>
      </p:pic>
      <p:pic>
        <p:nvPicPr>
          <p:cNvPr id="41007" name="Picture 41" descr="http://www.getridofitall.com/sitebuilder/images/caterpillars-223x246.jpg"/>
          <p:cNvPicPr>
            <a:picLocks noChangeAspect="1" noChangeArrowheads="1"/>
          </p:cNvPicPr>
          <p:nvPr/>
        </p:nvPicPr>
        <p:blipFill>
          <a:blip r:embed="rId13">
            <a:clrChange>
              <a:clrFrom>
                <a:srgbClr val="FFFFFF"/>
              </a:clrFrom>
              <a:clrTo>
                <a:srgbClr val="FFFFFF">
                  <a:alpha val="0"/>
                </a:srgbClr>
              </a:clrTo>
            </a:clrChange>
          </a:blip>
          <a:srcRect b="46063"/>
          <a:stretch>
            <a:fillRect/>
          </a:stretch>
        </p:blipFill>
        <p:spPr bwMode="auto">
          <a:xfrm>
            <a:off x="6516688" y="3860800"/>
            <a:ext cx="1209675" cy="720725"/>
          </a:xfrm>
          <a:prstGeom prst="rect">
            <a:avLst/>
          </a:prstGeom>
          <a:noFill/>
          <a:ln w="9525">
            <a:noFill/>
            <a:miter lim="800000"/>
            <a:headEnd/>
            <a:tailEnd/>
          </a:ln>
          <a:effectLst>
            <a:outerShdw dist="139700" dir="2700000" algn="tl" rotWithShape="0">
              <a:srgbClr val="333333">
                <a:alpha val="64998"/>
              </a:srgbClr>
            </a:outerShdw>
          </a:effectLst>
        </p:spPr>
      </p:pic>
      <p:sp>
        <p:nvSpPr>
          <p:cNvPr id="2" name="AutoShape 97" descr="http://www.pestnet.org/Portals/32/Images/Insects/7609-Mealybug_Solomon%20Is/mealybugs.jpg"/>
          <p:cNvSpPr>
            <a:spLocks noChangeAspect="1" noChangeArrowheads="1"/>
          </p:cNvSpPr>
          <p:nvPr/>
        </p:nvSpPr>
        <p:spPr bwMode="auto">
          <a:xfrm>
            <a:off x="76200" y="-182563"/>
            <a:ext cx="304800" cy="304801"/>
          </a:xfrm>
          <a:prstGeom prst="rect">
            <a:avLst/>
          </a:prstGeom>
          <a:noFill/>
          <a:ln w="9525">
            <a:noFill/>
            <a:miter lim="800000"/>
            <a:headEnd/>
            <a:tailEnd/>
          </a:ln>
        </p:spPr>
        <p:txBody>
          <a:bodyPr/>
          <a:lstStyle/>
          <a:p>
            <a:endParaRPr lang="en-US">
              <a:latin typeface="Calibri" pitchFamily="34" charset="0"/>
            </a:endParaRPr>
          </a:p>
        </p:txBody>
      </p:sp>
      <p:pic>
        <p:nvPicPr>
          <p:cNvPr id="41009" name="Picture 99" descr="http://www.pestnet.org/Portals/32/Images/Insects/7609-Mealybug_Solomon%20Is/mealybugs.jpg"/>
          <p:cNvPicPr>
            <a:picLocks noChangeAspect="1" noChangeArrowheads="1"/>
          </p:cNvPicPr>
          <p:nvPr/>
        </p:nvPicPr>
        <p:blipFill>
          <a:blip r:embed="rId30"/>
          <a:srcRect r="-121" b="146"/>
          <a:stretch>
            <a:fillRect/>
          </a:stretch>
        </p:blipFill>
        <p:spPr bwMode="auto">
          <a:xfrm>
            <a:off x="8172450" y="2708275"/>
            <a:ext cx="738188" cy="649288"/>
          </a:xfrm>
          <a:prstGeom prst="rect">
            <a:avLst/>
          </a:prstGeom>
          <a:noFill/>
          <a:ln w="9525">
            <a:noFill/>
            <a:miter lim="800000"/>
            <a:headEnd/>
            <a:tailEnd/>
          </a:ln>
          <a:effectLst>
            <a:outerShdw dist="139700" dir="2700000" algn="tl" rotWithShape="0">
              <a:srgbClr val="333333">
                <a:alpha val="64998"/>
              </a:srgbClr>
            </a:outerShdw>
          </a:effectLst>
        </p:spPr>
      </p:pic>
      <p:sp>
        <p:nvSpPr>
          <p:cNvPr id="3" name="Slide Number Placeholder 52"/>
          <p:cNvSpPr>
            <a:spLocks noGrp="1"/>
          </p:cNvSpPr>
          <p:nvPr>
            <p:ph type="sldNum" sz="quarter" idx="12"/>
          </p:nvPr>
        </p:nvSpPr>
        <p:spPr>
          <a:noFill/>
        </p:spPr>
        <p:txBody>
          <a:bodyPr/>
          <a:lstStyle/>
          <a:p>
            <a:fld id="{A457F33D-1831-4AF6-ACFB-89340B91FB66}" type="slidenum">
              <a:rPr lang="en-IN" smtClean="0">
                <a:solidFill>
                  <a:srgbClr val="FFFFFF"/>
                </a:solidFill>
                <a:latin typeface="Arial" charset="0"/>
                <a:cs typeface="Arial" charset="0"/>
              </a:rPr>
              <a:pPr/>
              <a:t>146</a:t>
            </a:fld>
            <a:endParaRPr lang="en-IN" smtClean="0">
              <a:solidFill>
                <a:srgbClr val="FFFFFF"/>
              </a:solidFill>
              <a:latin typeface="Arial" charset="0"/>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00"/>
                                        </p:tgtEl>
                                        <p:attrNameLst>
                                          <p:attrName>style.visibility</p:attrName>
                                        </p:attrNameLst>
                                      </p:cBhvr>
                                      <p:to>
                                        <p:strVal val="visible"/>
                                      </p:to>
                                    </p:set>
                                    <p:animEffect transition="in" filter="blinds(horizontal)">
                                      <p:cBhvr>
                                        <p:cTn id="7" dur="500"/>
                                        <p:tgtEl>
                                          <p:spTgt spid="41000"/>
                                        </p:tgtEl>
                                      </p:cBhvr>
                                    </p:animEffect>
                                  </p:childTnLst>
                                </p:cTn>
                              </p:par>
                              <p:par>
                                <p:cTn id="8" presetID="3" presetClass="entr" presetSubtype="10" fill="hold" nodeType="withEffect">
                                  <p:stCondLst>
                                    <p:cond delay="0"/>
                                  </p:stCondLst>
                                  <p:childTnLst>
                                    <p:set>
                                      <p:cBhvr>
                                        <p:cTn id="9" dur="1" fill="hold">
                                          <p:stCondLst>
                                            <p:cond delay="0"/>
                                          </p:stCondLst>
                                        </p:cTn>
                                        <p:tgtEl>
                                          <p:spTgt spid="41006"/>
                                        </p:tgtEl>
                                        <p:attrNameLst>
                                          <p:attrName>style.visibility</p:attrName>
                                        </p:attrNameLst>
                                      </p:cBhvr>
                                      <p:to>
                                        <p:strVal val="visible"/>
                                      </p:to>
                                    </p:set>
                                    <p:animEffect transition="in" filter="blinds(horizontal)">
                                      <p:cBhvr>
                                        <p:cTn id="10" dur="500"/>
                                        <p:tgtEl>
                                          <p:spTgt spid="41006"/>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nodeType="withEffect">
                                  <p:stCondLst>
                                    <p:cond delay="0"/>
                                  </p:stCondLst>
                                  <p:childTnLst>
                                    <p:set>
                                      <p:cBhvr>
                                        <p:cTn id="15" dur="1" fill="hold">
                                          <p:stCondLst>
                                            <p:cond delay="0"/>
                                          </p:stCondLst>
                                        </p:cTn>
                                        <p:tgtEl>
                                          <p:spTgt spid="40995"/>
                                        </p:tgtEl>
                                        <p:attrNameLst>
                                          <p:attrName>style.visibility</p:attrName>
                                        </p:attrNameLst>
                                      </p:cBhvr>
                                      <p:to>
                                        <p:strVal val="visible"/>
                                      </p:to>
                                    </p:set>
                                    <p:animEffect transition="in" filter="blinds(horizontal)">
                                      <p:cBhvr>
                                        <p:cTn id="16" dur="500"/>
                                        <p:tgtEl>
                                          <p:spTgt spid="40995"/>
                                        </p:tgtEl>
                                      </p:cBhvr>
                                    </p:animEffect>
                                  </p:childTnLst>
                                </p:cTn>
                              </p:par>
                              <p:par>
                                <p:cTn id="17" presetID="3" presetClass="entr" presetSubtype="10" fill="hold" nodeType="withEffect">
                                  <p:stCondLst>
                                    <p:cond delay="0"/>
                                  </p:stCondLst>
                                  <p:childTnLst>
                                    <p:set>
                                      <p:cBhvr>
                                        <p:cTn id="18" dur="1" fill="hold">
                                          <p:stCondLst>
                                            <p:cond delay="0"/>
                                          </p:stCondLst>
                                        </p:cTn>
                                        <p:tgtEl>
                                          <p:spTgt spid="40983"/>
                                        </p:tgtEl>
                                        <p:attrNameLst>
                                          <p:attrName>style.visibility</p:attrName>
                                        </p:attrNameLst>
                                      </p:cBhvr>
                                      <p:to>
                                        <p:strVal val="visible"/>
                                      </p:to>
                                    </p:set>
                                    <p:animEffect transition="in" filter="blinds(horizontal)">
                                      <p:cBhvr>
                                        <p:cTn id="19" dur="500"/>
                                        <p:tgtEl>
                                          <p:spTgt spid="40983"/>
                                        </p:tgtEl>
                                      </p:cBhvr>
                                    </p:animEffect>
                                  </p:childTnLst>
                                </p:cTn>
                              </p:par>
                              <p:par>
                                <p:cTn id="20" presetID="3" presetClass="entr" presetSubtype="10" fill="hold" nodeType="withEffect">
                                  <p:stCondLst>
                                    <p:cond delay="0"/>
                                  </p:stCondLst>
                                  <p:childTnLst>
                                    <p:set>
                                      <p:cBhvr>
                                        <p:cTn id="21" dur="1" fill="hold">
                                          <p:stCondLst>
                                            <p:cond delay="0"/>
                                          </p:stCondLst>
                                        </p:cTn>
                                        <p:tgtEl>
                                          <p:spTgt spid="41009"/>
                                        </p:tgtEl>
                                        <p:attrNameLst>
                                          <p:attrName>style.visibility</p:attrName>
                                        </p:attrNameLst>
                                      </p:cBhvr>
                                      <p:to>
                                        <p:strVal val="visible"/>
                                      </p:to>
                                    </p:set>
                                    <p:animEffect transition="in" filter="blinds(horizontal)">
                                      <p:cBhvr>
                                        <p:cTn id="22" dur="500"/>
                                        <p:tgtEl>
                                          <p:spTgt spid="41009"/>
                                        </p:tgtEl>
                                      </p:cBhvr>
                                    </p:animEffect>
                                  </p:childTnLst>
                                </p:cTn>
                              </p:par>
                              <p:par>
                                <p:cTn id="23" presetID="3" presetClass="entr" presetSubtype="10" fill="hold" nodeType="withEffect">
                                  <p:stCondLst>
                                    <p:cond delay="0"/>
                                  </p:stCondLst>
                                  <p:childTnLst>
                                    <p:set>
                                      <p:cBhvr>
                                        <p:cTn id="24" dur="1" fill="hold">
                                          <p:stCondLst>
                                            <p:cond delay="0"/>
                                          </p:stCondLst>
                                        </p:cTn>
                                        <p:tgtEl>
                                          <p:spTgt spid="40998"/>
                                        </p:tgtEl>
                                        <p:attrNameLst>
                                          <p:attrName>style.visibility</p:attrName>
                                        </p:attrNameLst>
                                      </p:cBhvr>
                                      <p:to>
                                        <p:strVal val="visible"/>
                                      </p:to>
                                    </p:set>
                                    <p:animEffect transition="in" filter="blinds(horizontal)">
                                      <p:cBhvr>
                                        <p:cTn id="25" dur="500"/>
                                        <p:tgtEl>
                                          <p:spTgt spid="40998"/>
                                        </p:tgtEl>
                                      </p:cBhvr>
                                    </p:animEffect>
                                  </p:childTnLst>
                                </p:cTn>
                              </p:par>
                              <p:par>
                                <p:cTn id="26" presetID="3" presetClass="entr" presetSubtype="10" fill="hold" nodeType="withEffect">
                                  <p:stCondLst>
                                    <p:cond delay="0"/>
                                  </p:stCondLst>
                                  <p:childTnLst>
                                    <p:set>
                                      <p:cBhvr>
                                        <p:cTn id="27" dur="1" fill="hold">
                                          <p:stCondLst>
                                            <p:cond delay="0"/>
                                          </p:stCondLst>
                                        </p:cTn>
                                        <p:tgtEl>
                                          <p:spTgt spid="40984"/>
                                        </p:tgtEl>
                                        <p:attrNameLst>
                                          <p:attrName>style.visibility</p:attrName>
                                        </p:attrNameLst>
                                      </p:cBhvr>
                                      <p:to>
                                        <p:strVal val="visible"/>
                                      </p:to>
                                    </p:set>
                                    <p:animEffect transition="in" filter="blinds(horizontal)">
                                      <p:cBhvr>
                                        <p:cTn id="28" dur="500"/>
                                        <p:tgtEl>
                                          <p:spTgt spid="40984"/>
                                        </p:tgtEl>
                                      </p:cBhvr>
                                    </p:animEffect>
                                  </p:childTnLst>
                                </p:cTn>
                              </p:par>
                              <p:par>
                                <p:cTn id="29" presetID="3" presetClass="entr" presetSubtype="10" fill="hold" nodeType="withEffect">
                                  <p:stCondLst>
                                    <p:cond delay="0"/>
                                  </p:stCondLst>
                                  <p:childTnLst>
                                    <p:set>
                                      <p:cBhvr>
                                        <p:cTn id="30" dur="1" fill="hold">
                                          <p:stCondLst>
                                            <p:cond delay="0"/>
                                          </p:stCondLst>
                                        </p:cTn>
                                        <p:tgtEl>
                                          <p:spTgt spid="41007"/>
                                        </p:tgtEl>
                                        <p:attrNameLst>
                                          <p:attrName>style.visibility</p:attrName>
                                        </p:attrNameLst>
                                      </p:cBhvr>
                                      <p:to>
                                        <p:strVal val="visible"/>
                                      </p:to>
                                    </p:set>
                                    <p:animEffect transition="in" filter="blinds(horizontal)">
                                      <p:cBhvr>
                                        <p:cTn id="31" dur="500"/>
                                        <p:tgtEl>
                                          <p:spTgt spid="41007"/>
                                        </p:tgtEl>
                                      </p:cBhvr>
                                    </p:animEffect>
                                  </p:childTnLst>
                                </p:cTn>
                              </p:par>
                              <p:par>
                                <p:cTn id="32" presetID="3" presetClass="entr" presetSubtype="10" fill="hold" nodeType="withEffect">
                                  <p:stCondLst>
                                    <p:cond delay="0"/>
                                  </p:stCondLst>
                                  <p:childTnLst>
                                    <p:set>
                                      <p:cBhvr>
                                        <p:cTn id="33" dur="1" fill="hold">
                                          <p:stCondLst>
                                            <p:cond delay="0"/>
                                          </p:stCondLst>
                                        </p:cTn>
                                        <p:tgtEl>
                                          <p:spTgt spid="40993"/>
                                        </p:tgtEl>
                                        <p:attrNameLst>
                                          <p:attrName>style.visibility</p:attrName>
                                        </p:attrNameLst>
                                      </p:cBhvr>
                                      <p:to>
                                        <p:strVal val="visible"/>
                                      </p:to>
                                    </p:set>
                                    <p:animEffect transition="in" filter="blinds(horizontal)">
                                      <p:cBhvr>
                                        <p:cTn id="34" dur="500"/>
                                        <p:tgtEl>
                                          <p:spTgt spid="40993"/>
                                        </p:tgtEl>
                                      </p:cBhvr>
                                    </p:animEffect>
                                  </p:childTnLst>
                                </p:cTn>
                              </p:par>
                              <p:par>
                                <p:cTn id="35" presetID="3" presetClass="entr" presetSubtype="10" fill="hold" nodeType="withEffect">
                                  <p:stCondLst>
                                    <p:cond delay="0"/>
                                  </p:stCondLst>
                                  <p:childTnLst>
                                    <p:set>
                                      <p:cBhvr>
                                        <p:cTn id="36" dur="1" fill="hold">
                                          <p:stCondLst>
                                            <p:cond delay="0"/>
                                          </p:stCondLst>
                                        </p:cTn>
                                        <p:tgtEl>
                                          <p:spTgt spid="40994"/>
                                        </p:tgtEl>
                                        <p:attrNameLst>
                                          <p:attrName>style.visibility</p:attrName>
                                        </p:attrNameLst>
                                      </p:cBhvr>
                                      <p:to>
                                        <p:strVal val="visible"/>
                                      </p:to>
                                    </p:set>
                                    <p:animEffect transition="in" filter="blinds(horizontal)">
                                      <p:cBhvr>
                                        <p:cTn id="37" dur="500"/>
                                        <p:tgtEl>
                                          <p:spTgt spid="40994"/>
                                        </p:tgtEl>
                                      </p:cBhvr>
                                    </p:animEffect>
                                  </p:childTnLst>
                                </p:cTn>
                              </p:par>
                              <p:par>
                                <p:cTn id="38" presetID="3" presetClass="entr" presetSubtype="10" fill="hold" nodeType="withEffect">
                                  <p:stCondLst>
                                    <p:cond delay="0"/>
                                  </p:stCondLst>
                                  <p:childTnLst>
                                    <p:set>
                                      <p:cBhvr>
                                        <p:cTn id="39" dur="1" fill="hold">
                                          <p:stCondLst>
                                            <p:cond delay="0"/>
                                          </p:stCondLst>
                                        </p:cTn>
                                        <p:tgtEl>
                                          <p:spTgt spid="40982"/>
                                        </p:tgtEl>
                                        <p:attrNameLst>
                                          <p:attrName>style.visibility</p:attrName>
                                        </p:attrNameLst>
                                      </p:cBhvr>
                                      <p:to>
                                        <p:strVal val="visible"/>
                                      </p:to>
                                    </p:set>
                                    <p:animEffect transition="in" filter="blinds(horizontal)">
                                      <p:cBhvr>
                                        <p:cTn id="40" dur="500"/>
                                        <p:tgtEl>
                                          <p:spTgt spid="40982"/>
                                        </p:tgtEl>
                                      </p:cBhvr>
                                    </p:animEffect>
                                  </p:childTnLst>
                                </p:cTn>
                              </p:par>
                              <p:par>
                                <p:cTn id="41" presetID="3" presetClass="entr" presetSubtype="10" fill="hold" nodeType="withEffect">
                                  <p:stCondLst>
                                    <p:cond delay="0"/>
                                  </p:stCondLst>
                                  <p:childTnLst>
                                    <p:set>
                                      <p:cBhvr>
                                        <p:cTn id="42" dur="1" fill="hold">
                                          <p:stCondLst>
                                            <p:cond delay="0"/>
                                          </p:stCondLst>
                                        </p:cTn>
                                        <p:tgtEl>
                                          <p:spTgt spid="41004"/>
                                        </p:tgtEl>
                                        <p:attrNameLst>
                                          <p:attrName>style.visibility</p:attrName>
                                        </p:attrNameLst>
                                      </p:cBhvr>
                                      <p:to>
                                        <p:strVal val="visible"/>
                                      </p:to>
                                    </p:set>
                                    <p:animEffect transition="in" filter="blinds(horizontal)">
                                      <p:cBhvr>
                                        <p:cTn id="43" dur="500"/>
                                        <p:tgtEl>
                                          <p:spTgt spid="41004"/>
                                        </p:tgtEl>
                                      </p:cBhvr>
                                    </p:animEffect>
                                  </p:childTnLst>
                                </p:cTn>
                              </p:par>
                              <p:par>
                                <p:cTn id="44" presetID="3" presetClass="entr" presetSubtype="10" fill="hold" nodeType="withEffect">
                                  <p:stCondLst>
                                    <p:cond delay="0"/>
                                  </p:stCondLst>
                                  <p:childTnLst>
                                    <p:set>
                                      <p:cBhvr>
                                        <p:cTn id="45" dur="1" fill="hold">
                                          <p:stCondLst>
                                            <p:cond delay="0"/>
                                          </p:stCondLst>
                                        </p:cTn>
                                        <p:tgtEl>
                                          <p:spTgt spid="41002"/>
                                        </p:tgtEl>
                                        <p:attrNameLst>
                                          <p:attrName>style.visibility</p:attrName>
                                        </p:attrNameLst>
                                      </p:cBhvr>
                                      <p:to>
                                        <p:strVal val="visible"/>
                                      </p:to>
                                    </p:set>
                                    <p:animEffect transition="in" filter="blinds(horizontal)">
                                      <p:cBhvr>
                                        <p:cTn id="46" dur="500"/>
                                        <p:tgtEl>
                                          <p:spTgt spid="41002"/>
                                        </p:tgtEl>
                                      </p:cBhvr>
                                    </p:animEffect>
                                  </p:childTnLst>
                                </p:cTn>
                              </p:par>
                              <p:par>
                                <p:cTn id="47" presetID="3" presetClass="entr" presetSubtype="10" fill="hold" nodeType="withEffect">
                                  <p:stCondLst>
                                    <p:cond delay="0"/>
                                  </p:stCondLst>
                                  <p:childTnLst>
                                    <p:set>
                                      <p:cBhvr>
                                        <p:cTn id="48" dur="1" fill="hold">
                                          <p:stCondLst>
                                            <p:cond delay="0"/>
                                          </p:stCondLst>
                                        </p:cTn>
                                        <p:tgtEl>
                                          <p:spTgt spid="40977"/>
                                        </p:tgtEl>
                                        <p:attrNameLst>
                                          <p:attrName>style.visibility</p:attrName>
                                        </p:attrNameLst>
                                      </p:cBhvr>
                                      <p:to>
                                        <p:strVal val="visible"/>
                                      </p:to>
                                    </p:set>
                                    <p:animEffect transition="in" filter="blinds(horizontal)">
                                      <p:cBhvr>
                                        <p:cTn id="49" dur="500"/>
                                        <p:tgtEl>
                                          <p:spTgt spid="40977"/>
                                        </p:tgtEl>
                                      </p:cBhvr>
                                    </p:animEffect>
                                  </p:childTnLst>
                                </p:cTn>
                              </p:par>
                              <p:par>
                                <p:cTn id="50" presetID="3" presetClass="entr" presetSubtype="10" fill="hold" nodeType="withEffect">
                                  <p:stCondLst>
                                    <p:cond delay="0"/>
                                  </p:stCondLst>
                                  <p:childTnLst>
                                    <p:set>
                                      <p:cBhvr>
                                        <p:cTn id="51" dur="1" fill="hold">
                                          <p:stCondLst>
                                            <p:cond delay="0"/>
                                          </p:stCondLst>
                                        </p:cTn>
                                        <p:tgtEl>
                                          <p:spTgt spid="40978"/>
                                        </p:tgtEl>
                                        <p:attrNameLst>
                                          <p:attrName>style.visibility</p:attrName>
                                        </p:attrNameLst>
                                      </p:cBhvr>
                                      <p:to>
                                        <p:strVal val="visible"/>
                                      </p:to>
                                    </p:set>
                                    <p:animEffect transition="in" filter="blinds(horizontal)">
                                      <p:cBhvr>
                                        <p:cTn id="52" dur="500"/>
                                        <p:tgtEl>
                                          <p:spTgt spid="40978"/>
                                        </p:tgtEl>
                                      </p:cBhvr>
                                    </p:animEffect>
                                  </p:childTnLst>
                                </p:cTn>
                              </p:par>
                              <p:par>
                                <p:cTn id="53" presetID="3" presetClass="entr" presetSubtype="10" fill="hold" nodeType="withEffect">
                                  <p:stCondLst>
                                    <p:cond delay="0"/>
                                  </p:stCondLst>
                                  <p:childTnLst>
                                    <p:set>
                                      <p:cBhvr>
                                        <p:cTn id="54" dur="1" fill="hold">
                                          <p:stCondLst>
                                            <p:cond delay="0"/>
                                          </p:stCondLst>
                                        </p:cTn>
                                        <p:tgtEl>
                                          <p:spTgt spid="40969"/>
                                        </p:tgtEl>
                                        <p:attrNameLst>
                                          <p:attrName>style.visibility</p:attrName>
                                        </p:attrNameLst>
                                      </p:cBhvr>
                                      <p:to>
                                        <p:strVal val="visible"/>
                                      </p:to>
                                    </p:set>
                                    <p:animEffect transition="in" filter="blinds(horizontal)">
                                      <p:cBhvr>
                                        <p:cTn id="55" dur="500"/>
                                        <p:tgtEl>
                                          <p:spTgt spid="4096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40963"/>
                                        </p:tgtEl>
                                        <p:attrNameLst>
                                          <p:attrName>style.visibility</p:attrName>
                                        </p:attrNameLst>
                                      </p:cBhvr>
                                      <p:to>
                                        <p:strVal val="visible"/>
                                      </p:to>
                                    </p:set>
                                    <p:animEffect transition="in" filter="blinds(horizontal)">
                                      <p:cBhvr>
                                        <p:cTn id="60" dur="500"/>
                                        <p:tgtEl>
                                          <p:spTgt spid="40963"/>
                                        </p:tgtEl>
                                      </p:cBhvr>
                                    </p:animEffect>
                                  </p:childTnLst>
                                </p:cTn>
                              </p:par>
                              <p:par>
                                <p:cTn id="61" presetID="3" presetClass="entr" presetSubtype="10" fill="hold" nodeType="withEffect">
                                  <p:stCondLst>
                                    <p:cond delay="0"/>
                                  </p:stCondLst>
                                  <p:childTnLst>
                                    <p:set>
                                      <p:cBhvr>
                                        <p:cTn id="62" dur="1" fill="hold">
                                          <p:stCondLst>
                                            <p:cond delay="0"/>
                                          </p:stCondLst>
                                        </p:cTn>
                                        <p:tgtEl>
                                          <p:spTgt spid="40964"/>
                                        </p:tgtEl>
                                        <p:attrNameLst>
                                          <p:attrName>style.visibility</p:attrName>
                                        </p:attrNameLst>
                                      </p:cBhvr>
                                      <p:to>
                                        <p:strVal val="visible"/>
                                      </p:to>
                                    </p:set>
                                    <p:animEffect transition="in" filter="blinds(horizontal)">
                                      <p:cBhvr>
                                        <p:cTn id="63" dur="500"/>
                                        <p:tgtEl>
                                          <p:spTgt spid="40964"/>
                                        </p:tgtEl>
                                      </p:cBhvr>
                                    </p:animEffect>
                                  </p:childTnLst>
                                </p:cTn>
                              </p:par>
                              <p:par>
                                <p:cTn id="64" presetID="3" presetClass="entr" presetSubtype="10" fill="hold" nodeType="withEffect">
                                  <p:stCondLst>
                                    <p:cond delay="0"/>
                                  </p:stCondLst>
                                  <p:childTnLst>
                                    <p:set>
                                      <p:cBhvr>
                                        <p:cTn id="65" dur="1" fill="hold">
                                          <p:stCondLst>
                                            <p:cond delay="0"/>
                                          </p:stCondLst>
                                        </p:cTn>
                                        <p:tgtEl>
                                          <p:spTgt spid="40965"/>
                                        </p:tgtEl>
                                        <p:attrNameLst>
                                          <p:attrName>style.visibility</p:attrName>
                                        </p:attrNameLst>
                                      </p:cBhvr>
                                      <p:to>
                                        <p:strVal val="visible"/>
                                      </p:to>
                                    </p:set>
                                    <p:animEffect transition="in" filter="blinds(horizontal)">
                                      <p:cBhvr>
                                        <p:cTn id="66" dur="500"/>
                                        <p:tgtEl>
                                          <p:spTgt spid="40965"/>
                                        </p:tgtEl>
                                      </p:cBhvr>
                                    </p:animEffect>
                                  </p:childTnLst>
                                </p:cTn>
                              </p:par>
                              <p:par>
                                <p:cTn id="67" presetID="3" presetClass="entr" presetSubtype="10" fill="hold" nodeType="withEffect">
                                  <p:stCondLst>
                                    <p:cond delay="0"/>
                                  </p:stCondLst>
                                  <p:childTnLst>
                                    <p:set>
                                      <p:cBhvr>
                                        <p:cTn id="68" dur="1" fill="hold">
                                          <p:stCondLst>
                                            <p:cond delay="0"/>
                                          </p:stCondLst>
                                        </p:cTn>
                                        <p:tgtEl>
                                          <p:spTgt spid="40966"/>
                                        </p:tgtEl>
                                        <p:attrNameLst>
                                          <p:attrName>style.visibility</p:attrName>
                                        </p:attrNameLst>
                                      </p:cBhvr>
                                      <p:to>
                                        <p:strVal val="visible"/>
                                      </p:to>
                                    </p:set>
                                    <p:animEffect transition="in" filter="blinds(horizontal)">
                                      <p:cBhvr>
                                        <p:cTn id="69" dur="500"/>
                                        <p:tgtEl>
                                          <p:spTgt spid="40966"/>
                                        </p:tgtEl>
                                      </p:cBhvr>
                                    </p:animEffect>
                                  </p:childTnLst>
                                </p:cTn>
                              </p:par>
                              <p:par>
                                <p:cTn id="70" presetID="3" presetClass="entr" presetSubtype="10"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linds(horizontal)">
                                      <p:cBhvr>
                                        <p:cTn id="72" dur="500"/>
                                        <p:tgtEl>
                                          <p:spTgt spid="10"/>
                                        </p:tgtEl>
                                      </p:cBhvr>
                                    </p:animEffect>
                                  </p:childTnLst>
                                </p:cTn>
                              </p:par>
                              <p:par>
                                <p:cTn id="73" presetID="3" presetClass="entr" presetSubtype="10" fill="hold" nodeType="withEffect">
                                  <p:stCondLst>
                                    <p:cond delay="0"/>
                                  </p:stCondLst>
                                  <p:childTnLst>
                                    <p:set>
                                      <p:cBhvr>
                                        <p:cTn id="74" dur="1" fill="hold">
                                          <p:stCondLst>
                                            <p:cond delay="0"/>
                                          </p:stCondLst>
                                        </p:cTn>
                                        <p:tgtEl>
                                          <p:spTgt spid="40968"/>
                                        </p:tgtEl>
                                        <p:attrNameLst>
                                          <p:attrName>style.visibility</p:attrName>
                                        </p:attrNameLst>
                                      </p:cBhvr>
                                      <p:to>
                                        <p:strVal val="visible"/>
                                      </p:to>
                                    </p:set>
                                    <p:animEffect transition="in" filter="blinds(horizontal)">
                                      <p:cBhvr>
                                        <p:cTn id="75" dur="500"/>
                                        <p:tgtEl>
                                          <p:spTgt spid="40968"/>
                                        </p:tgtEl>
                                      </p:cBhvr>
                                    </p:animEffect>
                                  </p:childTnLst>
                                </p:cTn>
                              </p:par>
                              <p:par>
                                <p:cTn id="76" presetID="3" presetClass="entr" presetSubtype="10" fill="hold"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blinds(horizontal)">
                                      <p:cBhvr>
                                        <p:cTn id="78" dur="500"/>
                                        <p:tgtEl>
                                          <p:spTgt spid="16"/>
                                        </p:tgtEl>
                                      </p:cBhvr>
                                    </p:animEffect>
                                  </p:childTnLst>
                                </p:cTn>
                              </p:par>
                              <p:par>
                                <p:cTn id="79" presetID="3" presetClass="entr" presetSubtype="10" fill="hold" nodeType="withEffect">
                                  <p:stCondLst>
                                    <p:cond delay="0"/>
                                  </p:stCondLst>
                                  <p:childTnLst>
                                    <p:set>
                                      <p:cBhvr>
                                        <p:cTn id="80" dur="1" fill="hold">
                                          <p:stCondLst>
                                            <p:cond delay="0"/>
                                          </p:stCondLst>
                                        </p:cTn>
                                        <p:tgtEl>
                                          <p:spTgt spid="40972"/>
                                        </p:tgtEl>
                                        <p:attrNameLst>
                                          <p:attrName>style.visibility</p:attrName>
                                        </p:attrNameLst>
                                      </p:cBhvr>
                                      <p:to>
                                        <p:strVal val="visible"/>
                                      </p:to>
                                    </p:set>
                                    <p:animEffect transition="in" filter="blinds(horizontal)">
                                      <p:cBhvr>
                                        <p:cTn id="81" dur="500"/>
                                        <p:tgtEl>
                                          <p:spTgt spid="40972"/>
                                        </p:tgtEl>
                                      </p:cBhvr>
                                    </p:animEffect>
                                  </p:childTnLst>
                                </p:cTn>
                              </p:par>
                              <p:par>
                                <p:cTn id="82" presetID="3" presetClass="entr" presetSubtype="10" fill="hold" nodeType="withEffect">
                                  <p:stCondLst>
                                    <p:cond delay="0"/>
                                  </p:stCondLst>
                                  <p:childTnLst>
                                    <p:set>
                                      <p:cBhvr>
                                        <p:cTn id="83" dur="1" fill="hold">
                                          <p:stCondLst>
                                            <p:cond delay="0"/>
                                          </p:stCondLst>
                                        </p:cTn>
                                        <p:tgtEl>
                                          <p:spTgt spid="40973"/>
                                        </p:tgtEl>
                                        <p:attrNameLst>
                                          <p:attrName>style.visibility</p:attrName>
                                        </p:attrNameLst>
                                      </p:cBhvr>
                                      <p:to>
                                        <p:strVal val="visible"/>
                                      </p:to>
                                    </p:set>
                                    <p:animEffect transition="in" filter="blinds(horizontal)">
                                      <p:cBhvr>
                                        <p:cTn id="84" dur="500"/>
                                        <p:tgtEl>
                                          <p:spTgt spid="40973"/>
                                        </p:tgtEl>
                                      </p:cBhvr>
                                    </p:animEffect>
                                  </p:childTnLst>
                                </p:cTn>
                              </p:par>
                              <p:par>
                                <p:cTn id="85" presetID="3" presetClass="entr" presetSubtype="10" fill="hold" nodeType="withEffect">
                                  <p:stCondLst>
                                    <p:cond delay="0"/>
                                  </p:stCondLst>
                                  <p:childTnLst>
                                    <p:set>
                                      <p:cBhvr>
                                        <p:cTn id="86" dur="1" fill="hold">
                                          <p:stCondLst>
                                            <p:cond delay="0"/>
                                          </p:stCondLst>
                                        </p:cTn>
                                        <p:tgtEl>
                                          <p:spTgt spid="40985"/>
                                        </p:tgtEl>
                                        <p:attrNameLst>
                                          <p:attrName>style.visibility</p:attrName>
                                        </p:attrNameLst>
                                      </p:cBhvr>
                                      <p:to>
                                        <p:strVal val="visible"/>
                                      </p:to>
                                    </p:set>
                                    <p:animEffect transition="in" filter="blinds(horizontal)">
                                      <p:cBhvr>
                                        <p:cTn id="87" dur="500"/>
                                        <p:tgtEl>
                                          <p:spTgt spid="40985"/>
                                        </p:tgtEl>
                                      </p:cBhvr>
                                    </p:animEffect>
                                  </p:childTnLst>
                                </p:cTn>
                              </p:par>
                              <p:par>
                                <p:cTn id="88" presetID="3" presetClass="entr" presetSubtype="10" fill="hold" nodeType="withEffect">
                                  <p:stCondLst>
                                    <p:cond delay="0"/>
                                  </p:stCondLst>
                                  <p:childTnLst>
                                    <p:set>
                                      <p:cBhvr>
                                        <p:cTn id="89" dur="1" fill="hold">
                                          <p:stCondLst>
                                            <p:cond delay="0"/>
                                          </p:stCondLst>
                                        </p:cTn>
                                        <p:tgtEl>
                                          <p:spTgt spid="40986"/>
                                        </p:tgtEl>
                                        <p:attrNameLst>
                                          <p:attrName>style.visibility</p:attrName>
                                        </p:attrNameLst>
                                      </p:cBhvr>
                                      <p:to>
                                        <p:strVal val="visible"/>
                                      </p:to>
                                    </p:set>
                                    <p:animEffect transition="in" filter="blinds(horizontal)">
                                      <p:cBhvr>
                                        <p:cTn id="90" dur="500"/>
                                        <p:tgtEl>
                                          <p:spTgt spid="40986"/>
                                        </p:tgtEl>
                                      </p:cBhvr>
                                    </p:animEffect>
                                  </p:childTnLst>
                                </p:cTn>
                              </p:par>
                              <p:par>
                                <p:cTn id="91" presetID="3" presetClass="entr" presetSubtype="10" fill="hold" nodeType="withEffect">
                                  <p:stCondLst>
                                    <p:cond delay="0"/>
                                  </p:stCondLst>
                                  <p:childTnLst>
                                    <p:set>
                                      <p:cBhvr>
                                        <p:cTn id="92" dur="1" fill="hold">
                                          <p:stCondLst>
                                            <p:cond delay="0"/>
                                          </p:stCondLst>
                                        </p:cTn>
                                        <p:tgtEl>
                                          <p:spTgt spid="40987"/>
                                        </p:tgtEl>
                                        <p:attrNameLst>
                                          <p:attrName>style.visibility</p:attrName>
                                        </p:attrNameLst>
                                      </p:cBhvr>
                                      <p:to>
                                        <p:strVal val="visible"/>
                                      </p:to>
                                    </p:set>
                                    <p:animEffect transition="in" filter="blinds(horizontal)">
                                      <p:cBhvr>
                                        <p:cTn id="93" dur="500"/>
                                        <p:tgtEl>
                                          <p:spTgt spid="40987"/>
                                        </p:tgtEl>
                                      </p:cBhvr>
                                    </p:animEffect>
                                  </p:childTnLst>
                                </p:cTn>
                              </p:par>
                              <p:par>
                                <p:cTn id="94" presetID="3" presetClass="entr" presetSubtype="10" fill="hold" nodeType="withEffect">
                                  <p:stCondLst>
                                    <p:cond delay="0"/>
                                  </p:stCondLst>
                                  <p:childTnLst>
                                    <p:set>
                                      <p:cBhvr>
                                        <p:cTn id="95" dur="1" fill="hold">
                                          <p:stCondLst>
                                            <p:cond delay="0"/>
                                          </p:stCondLst>
                                        </p:cTn>
                                        <p:tgtEl>
                                          <p:spTgt spid="40988"/>
                                        </p:tgtEl>
                                        <p:attrNameLst>
                                          <p:attrName>style.visibility</p:attrName>
                                        </p:attrNameLst>
                                      </p:cBhvr>
                                      <p:to>
                                        <p:strVal val="visible"/>
                                      </p:to>
                                    </p:set>
                                    <p:animEffect transition="in" filter="blinds(horizontal)">
                                      <p:cBhvr>
                                        <p:cTn id="96" dur="500"/>
                                        <p:tgtEl>
                                          <p:spTgt spid="40988"/>
                                        </p:tgtEl>
                                      </p:cBhvr>
                                    </p:animEffect>
                                  </p:childTnLst>
                                </p:cTn>
                              </p:par>
                              <p:par>
                                <p:cTn id="97" presetID="3" presetClass="entr" presetSubtype="10" fill="hold" nodeType="withEffect">
                                  <p:stCondLst>
                                    <p:cond delay="0"/>
                                  </p:stCondLst>
                                  <p:childTnLst>
                                    <p:set>
                                      <p:cBhvr>
                                        <p:cTn id="98" dur="1" fill="hold">
                                          <p:stCondLst>
                                            <p:cond delay="0"/>
                                          </p:stCondLst>
                                        </p:cTn>
                                        <p:tgtEl>
                                          <p:spTgt spid="40989"/>
                                        </p:tgtEl>
                                        <p:attrNameLst>
                                          <p:attrName>style.visibility</p:attrName>
                                        </p:attrNameLst>
                                      </p:cBhvr>
                                      <p:to>
                                        <p:strVal val="visible"/>
                                      </p:to>
                                    </p:set>
                                    <p:animEffect transition="in" filter="blinds(horizontal)">
                                      <p:cBhvr>
                                        <p:cTn id="99" dur="500"/>
                                        <p:tgtEl>
                                          <p:spTgt spid="40989"/>
                                        </p:tgtEl>
                                      </p:cBhvr>
                                    </p:animEffect>
                                  </p:childTnLst>
                                </p:cTn>
                              </p:par>
                              <p:par>
                                <p:cTn id="100" presetID="3" presetClass="entr" presetSubtype="10" fill="hold" nodeType="withEffect">
                                  <p:stCondLst>
                                    <p:cond delay="0"/>
                                  </p:stCondLst>
                                  <p:childTnLst>
                                    <p:set>
                                      <p:cBhvr>
                                        <p:cTn id="101" dur="1" fill="hold">
                                          <p:stCondLst>
                                            <p:cond delay="0"/>
                                          </p:stCondLst>
                                        </p:cTn>
                                        <p:tgtEl>
                                          <p:spTgt spid="40990"/>
                                        </p:tgtEl>
                                        <p:attrNameLst>
                                          <p:attrName>style.visibility</p:attrName>
                                        </p:attrNameLst>
                                      </p:cBhvr>
                                      <p:to>
                                        <p:strVal val="visible"/>
                                      </p:to>
                                    </p:set>
                                    <p:animEffect transition="in" filter="blinds(horizontal)">
                                      <p:cBhvr>
                                        <p:cTn id="102" dur="500"/>
                                        <p:tgtEl>
                                          <p:spTgt spid="40990"/>
                                        </p:tgtEl>
                                      </p:cBhvr>
                                    </p:animEffect>
                                  </p:childTnLst>
                                </p:cTn>
                              </p:par>
                              <p:par>
                                <p:cTn id="103" presetID="3" presetClass="entr" presetSubtype="10" fill="hold" nodeType="withEffect">
                                  <p:stCondLst>
                                    <p:cond delay="0"/>
                                  </p:stCondLst>
                                  <p:childTnLst>
                                    <p:set>
                                      <p:cBhvr>
                                        <p:cTn id="104" dur="1" fill="hold">
                                          <p:stCondLst>
                                            <p:cond delay="0"/>
                                          </p:stCondLst>
                                        </p:cTn>
                                        <p:tgtEl>
                                          <p:spTgt spid="40991"/>
                                        </p:tgtEl>
                                        <p:attrNameLst>
                                          <p:attrName>style.visibility</p:attrName>
                                        </p:attrNameLst>
                                      </p:cBhvr>
                                      <p:to>
                                        <p:strVal val="visible"/>
                                      </p:to>
                                    </p:set>
                                    <p:animEffect transition="in" filter="blinds(horizontal)">
                                      <p:cBhvr>
                                        <p:cTn id="105" dur="500"/>
                                        <p:tgtEl>
                                          <p:spTgt spid="40991"/>
                                        </p:tgtEl>
                                      </p:cBhvr>
                                    </p:animEffect>
                                  </p:childTnLst>
                                </p:cTn>
                              </p:par>
                              <p:par>
                                <p:cTn id="106" presetID="3" presetClass="entr" presetSubtype="10" fill="hold" nodeType="withEffect">
                                  <p:stCondLst>
                                    <p:cond delay="0"/>
                                  </p:stCondLst>
                                  <p:childTnLst>
                                    <p:set>
                                      <p:cBhvr>
                                        <p:cTn id="107" dur="1" fill="hold">
                                          <p:stCondLst>
                                            <p:cond delay="0"/>
                                          </p:stCondLst>
                                        </p:cTn>
                                        <p:tgtEl>
                                          <p:spTgt spid="40992"/>
                                        </p:tgtEl>
                                        <p:attrNameLst>
                                          <p:attrName>style.visibility</p:attrName>
                                        </p:attrNameLst>
                                      </p:cBhvr>
                                      <p:to>
                                        <p:strVal val="visible"/>
                                      </p:to>
                                    </p:set>
                                    <p:animEffect transition="in" filter="blinds(horizontal)">
                                      <p:cBhvr>
                                        <p:cTn id="108" dur="500"/>
                                        <p:tgtEl>
                                          <p:spTgt spid="40992"/>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40999"/>
                                        </p:tgtEl>
                                        <p:attrNameLst>
                                          <p:attrName>style.visibility</p:attrName>
                                        </p:attrNameLst>
                                      </p:cBhvr>
                                      <p:to>
                                        <p:strVal val="visible"/>
                                      </p:to>
                                    </p:set>
                                    <p:animEffect transition="in" filter="blinds(horizontal)">
                                      <p:cBhvr>
                                        <p:cTn id="111" dur="500"/>
                                        <p:tgtEl>
                                          <p:spTgt spid="40999"/>
                                        </p:tgtEl>
                                      </p:cBhvr>
                                    </p:animEffect>
                                  </p:childTnLst>
                                </p:cTn>
                              </p:par>
                              <p:par>
                                <p:cTn id="112" presetID="3" presetClass="entr" presetSubtype="10" fill="hold" nodeType="withEffect">
                                  <p:stCondLst>
                                    <p:cond delay="0"/>
                                  </p:stCondLst>
                                  <p:childTnLst>
                                    <p:set>
                                      <p:cBhvr>
                                        <p:cTn id="113" dur="1" fill="hold">
                                          <p:stCondLst>
                                            <p:cond delay="0"/>
                                          </p:stCondLst>
                                        </p:cTn>
                                        <p:tgtEl>
                                          <p:spTgt spid="41005"/>
                                        </p:tgtEl>
                                        <p:attrNameLst>
                                          <p:attrName>style.visibility</p:attrName>
                                        </p:attrNameLst>
                                      </p:cBhvr>
                                      <p:to>
                                        <p:strVal val="visible"/>
                                      </p:to>
                                    </p:set>
                                    <p:animEffect transition="in" filter="blinds(horizontal)">
                                      <p:cBhvr>
                                        <p:cTn id="114" dur="500"/>
                                        <p:tgtEl>
                                          <p:spTgt spid="4100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63" presetClass="path" presetSubtype="0" accel="50000" decel="50000" fill="hold" nodeType="clickEffect">
                                  <p:stCondLst>
                                    <p:cond delay="0"/>
                                  </p:stCondLst>
                                  <p:childTnLst>
                                    <p:animMotion origin="layout" path="M 0 0  L 0.25 0  E" pathEditMode="relative" ptsTypes="">
                                      <p:cBhvr>
                                        <p:cTn id="118" dur="2000" fill="hold"/>
                                        <p:tgtEl>
                                          <p:spTgt spid="40963"/>
                                        </p:tgtEl>
                                        <p:attrNameLst>
                                          <p:attrName>ppt_x</p:attrName>
                                          <p:attrName>ppt_y</p:attrName>
                                        </p:attrNameLst>
                                      </p:cBhvr>
                                    </p:animMotion>
                                  </p:childTnLst>
                                </p:cTn>
                              </p:par>
                              <p:par>
                                <p:cTn id="119" presetID="63" presetClass="path" presetSubtype="0" accel="50000" decel="50000" fill="hold" nodeType="withEffect">
                                  <p:stCondLst>
                                    <p:cond delay="0"/>
                                  </p:stCondLst>
                                  <p:childTnLst>
                                    <p:animMotion origin="layout" path="M 0 0  L 0.25 0  E" pathEditMode="relative" ptsTypes="">
                                      <p:cBhvr>
                                        <p:cTn id="120" dur="2000" fill="hold"/>
                                        <p:tgtEl>
                                          <p:spTgt spid="40964"/>
                                        </p:tgtEl>
                                        <p:attrNameLst>
                                          <p:attrName>ppt_x</p:attrName>
                                          <p:attrName>ppt_y</p:attrName>
                                        </p:attrNameLst>
                                      </p:cBhvr>
                                    </p:animMotion>
                                  </p:childTnLst>
                                </p:cTn>
                              </p:par>
                              <p:par>
                                <p:cTn id="121" presetID="63" presetClass="path" presetSubtype="0" accel="50000" decel="50000" fill="hold" nodeType="withEffect">
                                  <p:stCondLst>
                                    <p:cond delay="0"/>
                                  </p:stCondLst>
                                  <p:childTnLst>
                                    <p:animMotion origin="layout" path="M 0 0  L 0.25 0  E" pathEditMode="relative" ptsTypes="">
                                      <p:cBhvr>
                                        <p:cTn id="122" dur="2000" fill="hold"/>
                                        <p:tgtEl>
                                          <p:spTgt spid="40965"/>
                                        </p:tgtEl>
                                        <p:attrNameLst>
                                          <p:attrName>ppt_x</p:attrName>
                                          <p:attrName>ppt_y</p:attrName>
                                        </p:attrNameLst>
                                      </p:cBhvr>
                                    </p:animMotion>
                                  </p:childTnLst>
                                </p:cTn>
                              </p:par>
                              <p:par>
                                <p:cTn id="123" presetID="63" presetClass="path" presetSubtype="0" accel="50000" decel="50000" fill="hold" nodeType="withEffect">
                                  <p:stCondLst>
                                    <p:cond delay="0"/>
                                  </p:stCondLst>
                                  <p:childTnLst>
                                    <p:animMotion origin="layout" path="M 0 0  L 0.25 0  E" pathEditMode="relative" ptsTypes="">
                                      <p:cBhvr>
                                        <p:cTn id="124" dur="2000" fill="hold"/>
                                        <p:tgtEl>
                                          <p:spTgt spid="40966"/>
                                        </p:tgtEl>
                                        <p:attrNameLst>
                                          <p:attrName>ppt_x</p:attrName>
                                          <p:attrName>ppt_y</p:attrName>
                                        </p:attrNameLst>
                                      </p:cBhvr>
                                    </p:animMotion>
                                  </p:childTnLst>
                                </p:cTn>
                              </p:par>
                              <p:par>
                                <p:cTn id="125" presetID="63" presetClass="path" presetSubtype="0" accel="50000" decel="50000" fill="hold" nodeType="withEffect">
                                  <p:stCondLst>
                                    <p:cond delay="0"/>
                                  </p:stCondLst>
                                  <p:childTnLst>
                                    <p:animMotion origin="layout" path="M 0 0  L 0.25 0  E" pathEditMode="relative" ptsTypes="">
                                      <p:cBhvr>
                                        <p:cTn id="126" dur="2000" fill="hold"/>
                                        <p:tgtEl>
                                          <p:spTgt spid="10"/>
                                        </p:tgtEl>
                                        <p:attrNameLst>
                                          <p:attrName>ppt_x</p:attrName>
                                          <p:attrName>ppt_y</p:attrName>
                                        </p:attrNameLst>
                                      </p:cBhvr>
                                    </p:animMotion>
                                  </p:childTnLst>
                                </p:cTn>
                              </p:par>
                              <p:par>
                                <p:cTn id="127" presetID="63" presetClass="path" presetSubtype="0" accel="50000" decel="50000" fill="hold" nodeType="withEffect">
                                  <p:stCondLst>
                                    <p:cond delay="0"/>
                                  </p:stCondLst>
                                  <p:childTnLst>
                                    <p:animMotion origin="layout" path="M 0 0  L 0.25 0  E" pathEditMode="relative" ptsTypes="">
                                      <p:cBhvr>
                                        <p:cTn id="128" dur="2000" fill="hold"/>
                                        <p:tgtEl>
                                          <p:spTgt spid="40968"/>
                                        </p:tgtEl>
                                        <p:attrNameLst>
                                          <p:attrName>ppt_x</p:attrName>
                                          <p:attrName>ppt_y</p:attrName>
                                        </p:attrNameLst>
                                      </p:cBhvr>
                                    </p:animMotion>
                                  </p:childTnLst>
                                </p:cTn>
                              </p:par>
                              <p:par>
                                <p:cTn id="129" presetID="63" presetClass="path" presetSubtype="0" accel="50000" decel="50000" fill="hold" nodeType="withEffect">
                                  <p:stCondLst>
                                    <p:cond delay="0"/>
                                  </p:stCondLst>
                                  <p:childTnLst>
                                    <p:animMotion origin="layout" path="M 0 0  L 0.25 0  E" pathEditMode="relative" ptsTypes="">
                                      <p:cBhvr>
                                        <p:cTn id="130" dur="2000" fill="hold"/>
                                        <p:tgtEl>
                                          <p:spTgt spid="16"/>
                                        </p:tgtEl>
                                        <p:attrNameLst>
                                          <p:attrName>ppt_x</p:attrName>
                                          <p:attrName>ppt_y</p:attrName>
                                        </p:attrNameLst>
                                      </p:cBhvr>
                                    </p:animMotion>
                                  </p:childTnLst>
                                </p:cTn>
                              </p:par>
                              <p:par>
                                <p:cTn id="131" presetID="63" presetClass="path" presetSubtype="0" accel="50000" decel="50000" fill="hold" nodeType="withEffect">
                                  <p:stCondLst>
                                    <p:cond delay="0"/>
                                  </p:stCondLst>
                                  <p:childTnLst>
                                    <p:animMotion origin="layout" path="M 0 0  L 0.25 0  E" pathEditMode="relative" ptsTypes="">
                                      <p:cBhvr>
                                        <p:cTn id="132" dur="2000" fill="hold"/>
                                        <p:tgtEl>
                                          <p:spTgt spid="40972"/>
                                        </p:tgtEl>
                                        <p:attrNameLst>
                                          <p:attrName>ppt_x</p:attrName>
                                          <p:attrName>ppt_y</p:attrName>
                                        </p:attrNameLst>
                                      </p:cBhvr>
                                    </p:animMotion>
                                  </p:childTnLst>
                                </p:cTn>
                              </p:par>
                              <p:par>
                                <p:cTn id="133" presetID="63" presetClass="path" presetSubtype="0" accel="50000" decel="50000" fill="hold" nodeType="withEffect">
                                  <p:stCondLst>
                                    <p:cond delay="0"/>
                                  </p:stCondLst>
                                  <p:childTnLst>
                                    <p:animMotion origin="layout" path="M 0 0  L 0.25 0  E" pathEditMode="relative" ptsTypes="">
                                      <p:cBhvr>
                                        <p:cTn id="134" dur="2000" fill="hold"/>
                                        <p:tgtEl>
                                          <p:spTgt spid="40973"/>
                                        </p:tgtEl>
                                        <p:attrNameLst>
                                          <p:attrName>ppt_x</p:attrName>
                                          <p:attrName>ppt_y</p:attrName>
                                        </p:attrNameLst>
                                      </p:cBhvr>
                                    </p:animMotion>
                                  </p:childTnLst>
                                </p:cTn>
                              </p:par>
                              <p:par>
                                <p:cTn id="135" presetID="63" presetClass="path" presetSubtype="0" accel="50000" decel="50000" fill="hold" nodeType="withEffect">
                                  <p:stCondLst>
                                    <p:cond delay="0"/>
                                  </p:stCondLst>
                                  <p:childTnLst>
                                    <p:animMotion origin="layout" path="M 0 0  L 0.25 0  E" pathEditMode="relative" ptsTypes="">
                                      <p:cBhvr>
                                        <p:cTn id="136" dur="2000" fill="hold"/>
                                        <p:tgtEl>
                                          <p:spTgt spid="40985"/>
                                        </p:tgtEl>
                                        <p:attrNameLst>
                                          <p:attrName>ppt_x</p:attrName>
                                          <p:attrName>ppt_y</p:attrName>
                                        </p:attrNameLst>
                                      </p:cBhvr>
                                    </p:animMotion>
                                  </p:childTnLst>
                                </p:cTn>
                              </p:par>
                              <p:par>
                                <p:cTn id="137" presetID="63" presetClass="path" presetSubtype="0" accel="50000" decel="50000" fill="hold" nodeType="withEffect">
                                  <p:stCondLst>
                                    <p:cond delay="0"/>
                                  </p:stCondLst>
                                  <p:childTnLst>
                                    <p:animMotion origin="layout" path="M 0 0  L 0.25 0  E" pathEditMode="relative" ptsTypes="">
                                      <p:cBhvr>
                                        <p:cTn id="138" dur="2000" fill="hold"/>
                                        <p:tgtEl>
                                          <p:spTgt spid="40986"/>
                                        </p:tgtEl>
                                        <p:attrNameLst>
                                          <p:attrName>ppt_x</p:attrName>
                                          <p:attrName>ppt_y</p:attrName>
                                        </p:attrNameLst>
                                      </p:cBhvr>
                                    </p:animMotion>
                                  </p:childTnLst>
                                </p:cTn>
                              </p:par>
                              <p:par>
                                <p:cTn id="139" presetID="63" presetClass="path" presetSubtype="0" accel="50000" decel="50000" fill="hold" nodeType="withEffect">
                                  <p:stCondLst>
                                    <p:cond delay="0"/>
                                  </p:stCondLst>
                                  <p:childTnLst>
                                    <p:animMotion origin="layout" path="M 0 0  L 0.25 0  E" pathEditMode="relative" ptsTypes="">
                                      <p:cBhvr>
                                        <p:cTn id="140" dur="2000" fill="hold"/>
                                        <p:tgtEl>
                                          <p:spTgt spid="40987"/>
                                        </p:tgtEl>
                                        <p:attrNameLst>
                                          <p:attrName>ppt_x</p:attrName>
                                          <p:attrName>ppt_y</p:attrName>
                                        </p:attrNameLst>
                                      </p:cBhvr>
                                    </p:animMotion>
                                  </p:childTnLst>
                                </p:cTn>
                              </p:par>
                              <p:par>
                                <p:cTn id="141" presetID="63" presetClass="path" presetSubtype="0" accel="50000" decel="50000" fill="hold" nodeType="withEffect">
                                  <p:stCondLst>
                                    <p:cond delay="0"/>
                                  </p:stCondLst>
                                  <p:childTnLst>
                                    <p:animMotion origin="layout" path="M 0 0  L 0.25 0  E" pathEditMode="relative" ptsTypes="">
                                      <p:cBhvr>
                                        <p:cTn id="142" dur="2000" fill="hold"/>
                                        <p:tgtEl>
                                          <p:spTgt spid="40988"/>
                                        </p:tgtEl>
                                        <p:attrNameLst>
                                          <p:attrName>ppt_x</p:attrName>
                                          <p:attrName>ppt_y</p:attrName>
                                        </p:attrNameLst>
                                      </p:cBhvr>
                                    </p:animMotion>
                                  </p:childTnLst>
                                </p:cTn>
                              </p:par>
                              <p:par>
                                <p:cTn id="143" presetID="63" presetClass="path" presetSubtype="0" accel="50000" decel="50000" fill="hold" nodeType="withEffect">
                                  <p:stCondLst>
                                    <p:cond delay="0"/>
                                  </p:stCondLst>
                                  <p:childTnLst>
                                    <p:animMotion origin="layout" path="M 0 0  L 0.25 0  E" pathEditMode="relative" ptsTypes="">
                                      <p:cBhvr>
                                        <p:cTn id="144" dur="2000" fill="hold"/>
                                        <p:tgtEl>
                                          <p:spTgt spid="40989"/>
                                        </p:tgtEl>
                                        <p:attrNameLst>
                                          <p:attrName>ppt_x</p:attrName>
                                          <p:attrName>ppt_y</p:attrName>
                                        </p:attrNameLst>
                                      </p:cBhvr>
                                    </p:animMotion>
                                  </p:childTnLst>
                                </p:cTn>
                              </p:par>
                              <p:par>
                                <p:cTn id="145" presetID="63" presetClass="path" presetSubtype="0" accel="50000" decel="50000" fill="hold" nodeType="withEffect">
                                  <p:stCondLst>
                                    <p:cond delay="0"/>
                                  </p:stCondLst>
                                  <p:childTnLst>
                                    <p:animMotion origin="layout" path="M 0 0  L 0.25 0  E" pathEditMode="relative" ptsTypes="">
                                      <p:cBhvr>
                                        <p:cTn id="146" dur="2000" fill="hold"/>
                                        <p:tgtEl>
                                          <p:spTgt spid="40990"/>
                                        </p:tgtEl>
                                        <p:attrNameLst>
                                          <p:attrName>ppt_x</p:attrName>
                                          <p:attrName>ppt_y</p:attrName>
                                        </p:attrNameLst>
                                      </p:cBhvr>
                                    </p:animMotion>
                                  </p:childTnLst>
                                </p:cTn>
                              </p:par>
                              <p:par>
                                <p:cTn id="147" presetID="63" presetClass="path" presetSubtype="0" accel="50000" decel="50000" fill="hold" nodeType="withEffect">
                                  <p:stCondLst>
                                    <p:cond delay="0"/>
                                  </p:stCondLst>
                                  <p:childTnLst>
                                    <p:animMotion origin="layout" path="M 0 0  L 0.25 0  E" pathEditMode="relative" ptsTypes="">
                                      <p:cBhvr>
                                        <p:cTn id="148" dur="2000" fill="hold"/>
                                        <p:tgtEl>
                                          <p:spTgt spid="40991"/>
                                        </p:tgtEl>
                                        <p:attrNameLst>
                                          <p:attrName>ppt_x</p:attrName>
                                          <p:attrName>ppt_y</p:attrName>
                                        </p:attrNameLst>
                                      </p:cBhvr>
                                    </p:animMotion>
                                  </p:childTnLst>
                                </p:cTn>
                              </p:par>
                              <p:par>
                                <p:cTn id="149" presetID="63" presetClass="path" presetSubtype="0" accel="50000" decel="50000" fill="hold" nodeType="withEffect">
                                  <p:stCondLst>
                                    <p:cond delay="0"/>
                                  </p:stCondLst>
                                  <p:childTnLst>
                                    <p:animMotion origin="layout" path="M 0 0  L 0.25 0  E" pathEditMode="relative" ptsTypes="">
                                      <p:cBhvr>
                                        <p:cTn id="150" dur="2000" fill="hold"/>
                                        <p:tgtEl>
                                          <p:spTgt spid="40992"/>
                                        </p:tgtEl>
                                        <p:attrNameLst>
                                          <p:attrName>ppt_x</p:attrName>
                                          <p:attrName>ppt_y</p:attrName>
                                        </p:attrNameLst>
                                      </p:cBhvr>
                                    </p:animMotion>
                                  </p:childTnLst>
                                </p:cTn>
                              </p:par>
                              <p:par>
                                <p:cTn id="151" presetID="63" presetClass="path" presetSubtype="0" accel="50000" decel="50000" fill="hold" grpId="1" nodeType="withEffect">
                                  <p:stCondLst>
                                    <p:cond delay="0"/>
                                  </p:stCondLst>
                                  <p:childTnLst>
                                    <p:animMotion origin="layout" path="M 0 0  L 0.25 0  E" pathEditMode="relative" ptsTypes="">
                                      <p:cBhvr>
                                        <p:cTn id="152" dur="2000" fill="hold"/>
                                        <p:tgtEl>
                                          <p:spTgt spid="40999"/>
                                        </p:tgtEl>
                                        <p:attrNameLst>
                                          <p:attrName>ppt_x</p:attrName>
                                          <p:attrName>ppt_y</p:attrName>
                                        </p:attrNameLst>
                                      </p:cBhvr>
                                    </p:animMotion>
                                  </p:childTnLst>
                                </p:cTn>
                              </p:par>
                              <p:par>
                                <p:cTn id="153" presetID="63" presetClass="path" presetSubtype="0" accel="50000" decel="50000" fill="hold" nodeType="withEffect">
                                  <p:stCondLst>
                                    <p:cond delay="0"/>
                                  </p:stCondLst>
                                  <p:childTnLst>
                                    <p:animMotion origin="layout" path="M 0 0  L 0.25 0  E" pathEditMode="relative" ptsTypes="">
                                      <p:cBhvr>
                                        <p:cTn id="154" dur="2000" fill="hold"/>
                                        <p:tgtEl>
                                          <p:spTgt spid="41005"/>
                                        </p:tgtEl>
                                        <p:attrNameLst>
                                          <p:attrName>ppt_x</p:attrName>
                                          <p:attrName>ppt_y</p:attrName>
                                        </p:attrNameLst>
                                      </p:cBhvr>
                                    </p:animMotion>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xit" presetSubtype="4" fill="hold" grpId="1" nodeType="clickEffect">
                                  <p:stCondLst>
                                    <p:cond delay="0"/>
                                  </p:stCondLst>
                                  <p:childTnLst>
                                    <p:anim calcmode="lin" valueType="num">
                                      <p:cBhvr additive="base">
                                        <p:cTn id="158" dur="500"/>
                                        <p:tgtEl>
                                          <p:spTgt spid="41000"/>
                                        </p:tgtEl>
                                        <p:attrNameLst>
                                          <p:attrName>ppt_x</p:attrName>
                                        </p:attrNameLst>
                                      </p:cBhvr>
                                      <p:tavLst>
                                        <p:tav tm="0">
                                          <p:val>
                                            <p:strVal val="ppt_x"/>
                                          </p:val>
                                        </p:tav>
                                        <p:tav tm="100000">
                                          <p:val>
                                            <p:strVal val="ppt_x"/>
                                          </p:val>
                                        </p:tav>
                                      </p:tavLst>
                                    </p:anim>
                                    <p:anim calcmode="lin" valueType="num">
                                      <p:cBhvr additive="base">
                                        <p:cTn id="159" dur="500"/>
                                        <p:tgtEl>
                                          <p:spTgt spid="41000"/>
                                        </p:tgtEl>
                                        <p:attrNameLst>
                                          <p:attrName>ppt_y</p:attrName>
                                        </p:attrNameLst>
                                      </p:cBhvr>
                                      <p:tavLst>
                                        <p:tav tm="0">
                                          <p:val>
                                            <p:strVal val="ppt_y"/>
                                          </p:val>
                                        </p:tav>
                                        <p:tav tm="100000">
                                          <p:val>
                                            <p:strVal val="1+ppt_h/2"/>
                                          </p:val>
                                        </p:tav>
                                      </p:tavLst>
                                    </p:anim>
                                    <p:set>
                                      <p:cBhvr>
                                        <p:cTn id="160" dur="1" fill="hold">
                                          <p:stCondLst>
                                            <p:cond delay="499"/>
                                          </p:stCondLst>
                                        </p:cTn>
                                        <p:tgtEl>
                                          <p:spTgt spid="41000"/>
                                        </p:tgtEl>
                                        <p:attrNameLst>
                                          <p:attrName>style.visibility</p:attrName>
                                        </p:attrNameLst>
                                      </p:cBhvr>
                                      <p:to>
                                        <p:strVal val="hidden"/>
                                      </p:to>
                                    </p:set>
                                  </p:childTnLst>
                                </p:cTn>
                              </p:par>
                              <p:par>
                                <p:cTn id="161" presetID="2" presetClass="exit" presetSubtype="4" fill="hold" nodeType="withEffect">
                                  <p:stCondLst>
                                    <p:cond delay="0"/>
                                  </p:stCondLst>
                                  <p:childTnLst>
                                    <p:anim calcmode="lin" valueType="num">
                                      <p:cBhvr additive="base">
                                        <p:cTn id="162" dur="500"/>
                                        <p:tgtEl>
                                          <p:spTgt spid="15"/>
                                        </p:tgtEl>
                                        <p:attrNameLst>
                                          <p:attrName>ppt_x</p:attrName>
                                        </p:attrNameLst>
                                      </p:cBhvr>
                                      <p:tavLst>
                                        <p:tav tm="0">
                                          <p:val>
                                            <p:strVal val="ppt_x"/>
                                          </p:val>
                                        </p:tav>
                                        <p:tav tm="100000">
                                          <p:val>
                                            <p:strVal val="ppt_x"/>
                                          </p:val>
                                        </p:tav>
                                      </p:tavLst>
                                    </p:anim>
                                    <p:anim calcmode="lin" valueType="num">
                                      <p:cBhvr additive="base">
                                        <p:cTn id="163" dur="500"/>
                                        <p:tgtEl>
                                          <p:spTgt spid="15"/>
                                        </p:tgtEl>
                                        <p:attrNameLst>
                                          <p:attrName>ppt_y</p:attrName>
                                        </p:attrNameLst>
                                      </p:cBhvr>
                                      <p:tavLst>
                                        <p:tav tm="0">
                                          <p:val>
                                            <p:strVal val="ppt_y"/>
                                          </p:val>
                                        </p:tav>
                                        <p:tav tm="100000">
                                          <p:val>
                                            <p:strVal val="1+ppt_h/2"/>
                                          </p:val>
                                        </p:tav>
                                      </p:tavLst>
                                    </p:anim>
                                    <p:set>
                                      <p:cBhvr>
                                        <p:cTn id="164" dur="1" fill="hold">
                                          <p:stCondLst>
                                            <p:cond delay="499"/>
                                          </p:stCondLst>
                                        </p:cTn>
                                        <p:tgtEl>
                                          <p:spTgt spid="15"/>
                                        </p:tgtEl>
                                        <p:attrNameLst>
                                          <p:attrName>style.visibility</p:attrName>
                                        </p:attrNameLst>
                                      </p:cBhvr>
                                      <p:to>
                                        <p:strVal val="hidden"/>
                                      </p:to>
                                    </p:set>
                                  </p:childTnLst>
                                </p:cTn>
                              </p:par>
                              <p:par>
                                <p:cTn id="165" presetID="2" presetClass="exit" presetSubtype="4" fill="hold" nodeType="withEffect">
                                  <p:stCondLst>
                                    <p:cond delay="0"/>
                                  </p:stCondLst>
                                  <p:childTnLst>
                                    <p:anim calcmode="lin" valueType="num">
                                      <p:cBhvr additive="base">
                                        <p:cTn id="166" dur="500"/>
                                        <p:tgtEl>
                                          <p:spTgt spid="41006"/>
                                        </p:tgtEl>
                                        <p:attrNameLst>
                                          <p:attrName>ppt_x</p:attrName>
                                        </p:attrNameLst>
                                      </p:cBhvr>
                                      <p:tavLst>
                                        <p:tav tm="0">
                                          <p:val>
                                            <p:strVal val="ppt_x"/>
                                          </p:val>
                                        </p:tav>
                                        <p:tav tm="100000">
                                          <p:val>
                                            <p:strVal val="ppt_x"/>
                                          </p:val>
                                        </p:tav>
                                      </p:tavLst>
                                    </p:anim>
                                    <p:anim calcmode="lin" valueType="num">
                                      <p:cBhvr additive="base">
                                        <p:cTn id="167" dur="500"/>
                                        <p:tgtEl>
                                          <p:spTgt spid="41006"/>
                                        </p:tgtEl>
                                        <p:attrNameLst>
                                          <p:attrName>ppt_y</p:attrName>
                                        </p:attrNameLst>
                                      </p:cBhvr>
                                      <p:tavLst>
                                        <p:tav tm="0">
                                          <p:val>
                                            <p:strVal val="ppt_y"/>
                                          </p:val>
                                        </p:tav>
                                        <p:tav tm="100000">
                                          <p:val>
                                            <p:strVal val="1+ppt_h/2"/>
                                          </p:val>
                                        </p:tav>
                                      </p:tavLst>
                                    </p:anim>
                                    <p:set>
                                      <p:cBhvr>
                                        <p:cTn id="168" dur="1" fill="hold">
                                          <p:stCondLst>
                                            <p:cond delay="499"/>
                                          </p:stCondLst>
                                        </p:cTn>
                                        <p:tgtEl>
                                          <p:spTgt spid="41006"/>
                                        </p:tgtEl>
                                        <p:attrNameLst>
                                          <p:attrName>style.visibility</p:attrName>
                                        </p:attrNameLst>
                                      </p:cBhvr>
                                      <p:to>
                                        <p:strVal val="hidden"/>
                                      </p:to>
                                    </p:set>
                                  </p:childTnLst>
                                </p:cTn>
                              </p:par>
                              <p:par>
                                <p:cTn id="169" presetID="2" presetClass="exit" presetSubtype="4" fill="hold" nodeType="withEffect">
                                  <p:stCondLst>
                                    <p:cond delay="0"/>
                                  </p:stCondLst>
                                  <p:childTnLst>
                                    <p:anim calcmode="lin" valueType="num">
                                      <p:cBhvr additive="base">
                                        <p:cTn id="170" dur="500"/>
                                        <p:tgtEl>
                                          <p:spTgt spid="40995"/>
                                        </p:tgtEl>
                                        <p:attrNameLst>
                                          <p:attrName>ppt_x</p:attrName>
                                        </p:attrNameLst>
                                      </p:cBhvr>
                                      <p:tavLst>
                                        <p:tav tm="0">
                                          <p:val>
                                            <p:strVal val="ppt_x"/>
                                          </p:val>
                                        </p:tav>
                                        <p:tav tm="100000">
                                          <p:val>
                                            <p:strVal val="ppt_x"/>
                                          </p:val>
                                        </p:tav>
                                      </p:tavLst>
                                    </p:anim>
                                    <p:anim calcmode="lin" valueType="num">
                                      <p:cBhvr additive="base">
                                        <p:cTn id="171" dur="500"/>
                                        <p:tgtEl>
                                          <p:spTgt spid="40995"/>
                                        </p:tgtEl>
                                        <p:attrNameLst>
                                          <p:attrName>ppt_y</p:attrName>
                                        </p:attrNameLst>
                                      </p:cBhvr>
                                      <p:tavLst>
                                        <p:tav tm="0">
                                          <p:val>
                                            <p:strVal val="ppt_y"/>
                                          </p:val>
                                        </p:tav>
                                        <p:tav tm="100000">
                                          <p:val>
                                            <p:strVal val="1+ppt_h/2"/>
                                          </p:val>
                                        </p:tav>
                                      </p:tavLst>
                                    </p:anim>
                                    <p:set>
                                      <p:cBhvr>
                                        <p:cTn id="172" dur="1" fill="hold">
                                          <p:stCondLst>
                                            <p:cond delay="499"/>
                                          </p:stCondLst>
                                        </p:cTn>
                                        <p:tgtEl>
                                          <p:spTgt spid="40995"/>
                                        </p:tgtEl>
                                        <p:attrNameLst>
                                          <p:attrName>style.visibility</p:attrName>
                                        </p:attrNameLst>
                                      </p:cBhvr>
                                      <p:to>
                                        <p:strVal val="hidden"/>
                                      </p:to>
                                    </p:set>
                                  </p:childTnLst>
                                </p:cTn>
                              </p:par>
                              <p:par>
                                <p:cTn id="173" presetID="2" presetClass="exit" presetSubtype="4" fill="hold" nodeType="withEffect">
                                  <p:stCondLst>
                                    <p:cond delay="0"/>
                                  </p:stCondLst>
                                  <p:childTnLst>
                                    <p:anim calcmode="lin" valueType="num">
                                      <p:cBhvr additive="base">
                                        <p:cTn id="174" dur="500"/>
                                        <p:tgtEl>
                                          <p:spTgt spid="40983"/>
                                        </p:tgtEl>
                                        <p:attrNameLst>
                                          <p:attrName>ppt_x</p:attrName>
                                        </p:attrNameLst>
                                      </p:cBhvr>
                                      <p:tavLst>
                                        <p:tav tm="0">
                                          <p:val>
                                            <p:strVal val="ppt_x"/>
                                          </p:val>
                                        </p:tav>
                                        <p:tav tm="100000">
                                          <p:val>
                                            <p:strVal val="ppt_x"/>
                                          </p:val>
                                        </p:tav>
                                      </p:tavLst>
                                    </p:anim>
                                    <p:anim calcmode="lin" valueType="num">
                                      <p:cBhvr additive="base">
                                        <p:cTn id="175" dur="500"/>
                                        <p:tgtEl>
                                          <p:spTgt spid="40983"/>
                                        </p:tgtEl>
                                        <p:attrNameLst>
                                          <p:attrName>ppt_y</p:attrName>
                                        </p:attrNameLst>
                                      </p:cBhvr>
                                      <p:tavLst>
                                        <p:tav tm="0">
                                          <p:val>
                                            <p:strVal val="ppt_y"/>
                                          </p:val>
                                        </p:tav>
                                        <p:tav tm="100000">
                                          <p:val>
                                            <p:strVal val="1+ppt_h/2"/>
                                          </p:val>
                                        </p:tav>
                                      </p:tavLst>
                                    </p:anim>
                                    <p:set>
                                      <p:cBhvr>
                                        <p:cTn id="176" dur="1" fill="hold">
                                          <p:stCondLst>
                                            <p:cond delay="499"/>
                                          </p:stCondLst>
                                        </p:cTn>
                                        <p:tgtEl>
                                          <p:spTgt spid="40983"/>
                                        </p:tgtEl>
                                        <p:attrNameLst>
                                          <p:attrName>style.visibility</p:attrName>
                                        </p:attrNameLst>
                                      </p:cBhvr>
                                      <p:to>
                                        <p:strVal val="hidden"/>
                                      </p:to>
                                    </p:set>
                                  </p:childTnLst>
                                </p:cTn>
                              </p:par>
                              <p:par>
                                <p:cTn id="177" presetID="2" presetClass="exit" presetSubtype="4" fill="hold" nodeType="withEffect">
                                  <p:stCondLst>
                                    <p:cond delay="0"/>
                                  </p:stCondLst>
                                  <p:childTnLst>
                                    <p:anim calcmode="lin" valueType="num">
                                      <p:cBhvr additive="base">
                                        <p:cTn id="178" dur="500"/>
                                        <p:tgtEl>
                                          <p:spTgt spid="41009"/>
                                        </p:tgtEl>
                                        <p:attrNameLst>
                                          <p:attrName>ppt_x</p:attrName>
                                        </p:attrNameLst>
                                      </p:cBhvr>
                                      <p:tavLst>
                                        <p:tav tm="0">
                                          <p:val>
                                            <p:strVal val="ppt_x"/>
                                          </p:val>
                                        </p:tav>
                                        <p:tav tm="100000">
                                          <p:val>
                                            <p:strVal val="ppt_x"/>
                                          </p:val>
                                        </p:tav>
                                      </p:tavLst>
                                    </p:anim>
                                    <p:anim calcmode="lin" valueType="num">
                                      <p:cBhvr additive="base">
                                        <p:cTn id="179" dur="500"/>
                                        <p:tgtEl>
                                          <p:spTgt spid="41009"/>
                                        </p:tgtEl>
                                        <p:attrNameLst>
                                          <p:attrName>ppt_y</p:attrName>
                                        </p:attrNameLst>
                                      </p:cBhvr>
                                      <p:tavLst>
                                        <p:tav tm="0">
                                          <p:val>
                                            <p:strVal val="ppt_y"/>
                                          </p:val>
                                        </p:tav>
                                        <p:tav tm="100000">
                                          <p:val>
                                            <p:strVal val="1+ppt_h/2"/>
                                          </p:val>
                                        </p:tav>
                                      </p:tavLst>
                                    </p:anim>
                                    <p:set>
                                      <p:cBhvr>
                                        <p:cTn id="180" dur="1" fill="hold">
                                          <p:stCondLst>
                                            <p:cond delay="499"/>
                                          </p:stCondLst>
                                        </p:cTn>
                                        <p:tgtEl>
                                          <p:spTgt spid="41009"/>
                                        </p:tgtEl>
                                        <p:attrNameLst>
                                          <p:attrName>style.visibility</p:attrName>
                                        </p:attrNameLst>
                                      </p:cBhvr>
                                      <p:to>
                                        <p:strVal val="hidden"/>
                                      </p:to>
                                    </p:set>
                                  </p:childTnLst>
                                </p:cTn>
                              </p:par>
                              <p:par>
                                <p:cTn id="181" presetID="2" presetClass="exit" presetSubtype="4" fill="hold" nodeType="withEffect">
                                  <p:stCondLst>
                                    <p:cond delay="0"/>
                                  </p:stCondLst>
                                  <p:childTnLst>
                                    <p:anim calcmode="lin" valueType="num">
                                      <p:cBhvr additive="base">
                                        <p:cTn id="182" dur="500"/>
                                        <p:tgtEl>
                                          <p:spTgt spid="40998"/>
                                        </p:tgtEl>
                                        <p:attrNameLst>
                                          <p:attrName>ppt_x</p:attrName>
                                        </p:attrNameLst>
                                      </p:cBhvr>
                                      <p:tavLst>
                                        <p:tav tm="0">
                                          <p:val>
                                            <p:strVal val="ppt_x"/>
                                          </p:val>
                                        </p:tav>
                                        <p:tav tm="100000">
                                          <p:val>
                                            <p:strVal val="ppt_x"/>
                                          </p:val>
                                        </p:tav>
                                      </p:tavLst>
                                    </p:anim>
                                    <p:anim calcmode="lin" valueType="num">
                                      <p:cBhvr additive="base">
                                        <p:cTn id="183" dur="500"/>
                                        <p:tgtEl>
                                          <p:spTgt spid="40998"/>
                                        </p:tgtEl>
                                        <p:attrNameLst>
                                          <p:attrName>ppt_y</p:attrName>
                                        </p:attrNameLst>
                                      </p:cBhvr>
                                      <p:tavLst>
                                        <p:tav tm="0">
                                          <p:val>
                                            <p:strVal val="ppt_y"/>
                                          </p:val>
                                        </p:tav>
                                        <p:tav tm="100000">
                                          <p:val>
                                            <p:strVal val="1+ppt_h/2"/>
                                          </p:val>
                                        </p:tav>
                                      </p:tavLst>
                                    </p:anim>
                                    <p:set>
                                      <p:cBhvr>
                                        <p:cTn id="184" dur="1" fill="hold">
                                          <p:stCondLst>
                                            <p:cond delay="499"/>
                                          </p:stCondLst>
                                        </p:cTn>
                                        <p:tgtEl>
                                          <p:spTgt spid="40998"/>
                                        </p:tgtEl>
                                        <p:attrNameLst>
                                          <p:attrName>style.visibility</p:attrName>
                                        </p:attrNameLst>
                                      </p:cBhvr>
                                      <p:to>
                                        <p:strVal val="hidden"/>
                                      </p:to>
                                    </p:set>
                                  </p:childTnLst>
                                </p:cTn>
                              </p:par>
                              <p:par>
                                <p:cTn id="185" presetID="2" presetClass="exit" presetSubtype="4" fill="hold" nodeType="withEffect">
                                  <p:stCondLst>
                                    <p:cond delay="0"/>
                                  </p:stCondLst>
                                  <p:childTnLst>
                                    <p:anim calcmode="lin" valueType="num">
                                      <p:cBhvr additive="base">
                                        <p:cTn id="186" dur="500"/>
                                        <p:tgtEl>
                                          <p:spTgt spid="40984"/>
                                        </p:tgtEl>
                                        <p:attrNameLst>
                                          <p:attrName>ppt_x</p:attrName>
                                        </p:attrNameLst>
                                      </p:cBhvr>
                                      <p:tavLst>
                                        <p:tav tm="0">
                                          <p:val>
                                            <p:strVal val="ppt_x"/>
                                          </p:val>
                                        </p:tav>
                                        <p:tav tm="100000">
                                          <p:val>
                                            <p:strVal val="ppt_x"/>
                                          </p:val>
                                        </p:tav>
                                      </p:tavLst>
                                    </p:anim>
                                    <p:anim calcmode="lin" valueType="num">
                                      <p:cBhvr additive="base">
                                        <p:cTn id="187" dur="500"/>
                                        <p:tgtEl>
                                          <p:spTgt spid="40984"/>
                                        </p:tgtEl>
                                        <p:attrNameLst>
                                          <p:attrName>ppt_y</p:attrName>
                                        </p:attrNameLst>
                                      </p:cBhvr>
                                      <p:tavLst>
                                        <p:tav tm="0">
                                          <p:val>
                                            <p:strVal val="ppt_y"/>
                                          </p:val>
                                        </p:tav>
                                        <p:tav tm="100000">
                                          <p:val>
                                            <p:strVal val="1+ppt_h/2"/>
                                          </p:val>
                                        </p:tav>
                                      </p:tavLst>
                                    </p:anim>
                                    <p:set>
                                      <p:cBhvr>
                                        <p:cTn id="188" dur="1" fill="hold">
                                          <p:stCondLst>
                                            <p:cond delay="499"/>
                                          </p:stCondLst>
                                        </p:cTn>
                                        <p:tgtEl>
                                          <p:spTgt spid="40984"/>
                                        </p:tgtEl>
                                        <p:attrNameLst>
                                          <p:attrName>style.visibility</p:attrName>
                                        </p:attrNameLst>
                                      </p:cBhvr>
                                      <p:to>
                                        <p:strVal val="hidden"/>
                                      </p:to>
                                    </p:set>
                                  </p:childTnLst>
                                </p:cTn>
                              </p:par>
                              <p:par>
                                <p:cTn id="189" presetID="2" presetClass="exit" presetSubtype="4" fill="hold" nodeType="withEffect">
                                  <p:stCondLst>
                                    <p:cond delay="0"/>
                                  </p:stCondLst>
                                  <p:childTnLst>
                                    <p:anim calcmode="lin" valueType="num">
                                      <p:cBhvr additive="base">
                                        <p:cTn id="190" dur="500"/>
                                        <p:tgtEl>
                                          <p:spTgt spid="40993"/>
                                        </p:tgtEl>
                                        <p:attrNameLst>
                                          <p:attrName>ppt_x</p:attrName>
                                        </p:attrNameLst>
                                      </p:cBhvr>
                                      <p:tavLst>
                                        <p:tav tm="0">
                                          <p:val>
                                            <p:strVal val="ppt_x"/>
                                          </p:val>
                                        </p:tav>
                                        <p:tav tm="100000">
                                          <p:val>
                                            <p:strVal val="ppt_x"/>
                                          </p:val>
                                        </p:tav>
                                      </p:tavLst>
                                    </p:anim>
                                    <p:anim calcmode="lin" valueType="num">
                                      <p:cBhvr additive="base">
                                        <p:cTn id="191" dur="500"/>
                                        <p:tgtEl>
                                          <p:spTgt spid="40993"/>
                                        </p:tgtEl>
                                        <p:attrNameLst>
                                          <p:attrName>ppt_y</p:attrName>
                                        </p:attrNameLst>
                                      </p:cBhvr>
                                      <p:tavLst>
                                        <p:tav tm="0">
                                          <p:val>
                                            <p:strVal val="ppt_y"/>
                                          </p:val>
                                        </p:tav>
                                        <p:tav tm="100000">
                                          <p:val>
                                            <p:strVal val="1+ppt_h/2"/>
                                          </p:val>
                                        </p:tav>
                                      </p:tavLst>
                                    </p:anim>
                                    <p:set>
                                      <p:cBhvr>
                                        <p:cTn id="192" dur="1" fill="hold">
                                          <p:stCondLst>
                                            <p:cond delay="499"/>
                                          </p:stCondLst>
                                        </p:cTn>
                                        <p:tgtEl>
                                          <p:spTgt spid="40993"/>
                                        </p:tgtEl>
                                        <p:attrNameLst>
                                          <p:attrName>style.visibility</p:attrName>
                                        </p:attrNameLst>
                                      </p:cBhvr>
                                      <p:to>
                                        <p:strVal val="hidden"/>
                                      </p:to>
                                    </p:set>
                                  </p:childTnLst>
                                </p:cTn>
                              </p:par>
                              <p:par>
                                <p:cTn id="193" presetID="2" presetClass="exit" presetSubtype="4" fill="hold" nodeType="withEffect">
                                  <p:stCondLst>
                                    <p:cond delay="0"/>
                                  </p:stCondLst>
                                  <p:childTnLst>
                                    <p:anim calcmode="lin" valueType="num">
                                      <p:cBhvr additive="base">
                                        <p:cTn id="194" dur="500"/>
                                        <p:tgtEl>
                                          <p:spTgt spid="41007"/>
                                        </p:tgtEl>
                                        <p:attrNameLst>
                                          <p:attrName>ppt_x</p:attrName>
                                        </p:attrNameLst>
                                      </p:cBhvr>
                                      <p:tavLst>
                                        <p:tav tm="0">
                                          <p:val>
                                            <p:strVal val="ppt_x"/>
                                          </p:val>
                                        </p:tav>
                                        <p:tav tm="100000">
                                          <p:val>
                                            <p:strVal val="ppt_x"/>
                                          </p:val>
                                        </p:tav>
                                      </p:tavLst>
                                    </p:anim>
                                    <p:anim calcmode="lin" valueType="num">
                                      <p:cBhvr additive="base">
                                        <p:cTn id="195" dur="500"/>
                                        <p:tgtEl>
                                          <p:spTgt spid="41007"/>
                                        </p:tgtEl>
                                        <p:attrNameLst>
                                          <p:attrName>ppt_y</p:attrName>
                                        </p:attrNameLst>
                                      </p:cBhvr>
                                      <p:tavLst>
                                        <p:tav tm="0">
                                          <p:val>
                                            <p:strVal val="ppt_y"/>
                                          </p:val>
                                        </p:tav>
                                        <p:tav tm="100000">
                                          <p:val>
                                            <p:strVal val="1+ppt_h/2"/>
                                          </p:val>
                                        </p:tav>
                                      </p:tavLst>
                                    </p:anim>
                                    <p:set>
                                      <p:cBhvr>
                                        <p:cTn id="196" dur="1" fill="hold">
                                          <p:stCondLst>
                                            <p:cond delay="499"/>
                                          </p:stCondLst>
                                        </p:cTn>
                                        <p:tgtEl>
                                          <p:spTgt spid="41007"/>
                                        </p:tgtEl>
                                        <p:attrNameLst>
                                          <p:attrName>style.visibility</p:attrName>
                                        </p:attrNameLst>
                                      </p:cBhvr>
                                      <p:to>
                                        <p:strVal val="hidden"/>
                                      </p:to>
                                    </p:set>
                                  </p:childTnLst>
                                </p:cTn>
                              </p:par>
                              <p:par>
                                <p:cTn id="197" presetID="2" presetClass="exit" presetSubtype="4" fill="hold" nodeType="withEffect">
                                  <p:stCondLst>
                                    <p:cond delay="0"/>
                                  </p:stCondLst>
                                  <p:childTnLst>
                                    <p:anim calcmode="lin" valueType="num">
                                      <p:cBhvr additive="base">
                                        <p:cTn id="198" dur="500"/>
                                        <p:tgtEl>
                                          <p:spTgt spid="41004"/>
                                        </p:tgtEl>
                                        <p:attrNameLst>
                                          <p:attrName>ppt_x</p:attrName>
                                        </p:attrNameLst>
                                      </p:cBhvr>
                                      <p:tavLst>
                                        <p:tav tm="0">
                                          <p:val>
                                            <p:strVal val="ppt_x"/>
                                          </p:val>
                                        </p:tav>
                                        <p:tav tm="100000">
                                          <p:val>
                                            <p:strVal val="ppt_x"/>
                                          </p:val>
                                        </p:tav>
                                      </p:tavLst>
                                    </p:anim>
                                    <p:anim calcmode="lin" valueType="num">
                                      <p:cBhvr additive="base">
                                        <p:cTn id="199" dur="500"/>
                                        <p:tgtEl>
                                          <p:spTgt spid="41004"/>
                                        </p:tgtEl>
                                        <p:attrNameLst>
                                          <p:attrName>ppt_y</p:attrName>
                                        </p:attrNameLst>
                                      </p:cBhvr>
                                      <p:tavLst>
                                        <p:tav tm="0">
                                          <p:val>
                                            <p:strVal val="ppt_y"/>
                                          </p:val>
                                        </p:tav>
                                        <p:tav tm="100000">
                                          <p:val>
                                            <p:strVal val="1+ppt_h/2"/>
                                          </p:val>
                                        </p:tav>
                                      </p:tavLst>
                                    </p:anim>
                                    <p:set>
                                      <p:cBhvr>
                                        <p:cTn id="200" dur="1" fill="hold">
                                          <p:stCondLst>
                                            <p:cond delay="499"/>
                                          </p:stCondLst>
                                        </p:cTn>
                                        <p:tgtEl>
                                          <p:spTgt spid="41004"/>
                                        </p:tgtEl>
                                        <p:attrNameLst>
                                          <p:attrName>style.visibility</p:attrName>
                                        </p:attrNameLst>
                                      </p:cBhvr>
                                      <p:to>
                                        <p:strVal val="hidden"/>
                                      </p:to>
                                    </p:set>
                                  </p:childTnLst>
                                </p:cTn>
                              </p:par>
                              <p:par>
                                <p:cTn id="201" presetID="2" presetClass="exit" presetSubtype="4" fill="hold" nodeType="withEffect">
                                  <p:stCondLst>
                                    <p:cond delay="0"/>
                                  </p:stCondLst>
                                  <p:childTnLst>
                                    <p:anim calcmode="lin" valueType="num">
                                      <p:cBhvr additive="base">
                                        <p:cTn id="202" dur="500"/>
                                        <p:tgtEl>
                                          <p:spTgt spid="41002"/>
                                        </p:tgtEl>
                                        <p:attrNameLst>
                                          <p:attrName>ppt_x</p:attrName>
                                        </p:attrNameLst>
                                      </p:cBhvr>
                                      <p:tavLst>
                                        <p:tav tm="0">
                                          <p:val>
                                            <p:strVal val="ppt_x"/>
                                          </p:val>
                                        </p:tav>
                                        <p:tav tm="100000">
                                          <p:val>
                                            <p:strVal val="ppt_x"/>
                                          </p:val>
                                        </p:tav>
                                      </p:tavLst>
                                    </p:anim>
                                    <p:anim calcmode="lin" valueType="num">
                                      <p:cBhvr additive="base">
                                        <p:cTn id="203" dur="500"/>
                                        <p:tgtEl>
                                          <p:spTgt spid="41002"/>
                                        </p:tgtEl>
                                        <p:attrNameLst>
                                          <p:attrName>ppt_y</p:attrName>
                                        </p:attrNameLst>
                                      </p:cBhvr>
                                      <p:tavLst>
                                        <p:tav tm="0">
                                          <p:val>
                                            <p:strVal val="ppt_y"/>
                                          </p:val>
                                        </p:tav>
                                        <p:tav tm="100000">
                                          <p:val>
                                            <p:strVal val="1+ppt_h/2"/>
                                          </p:val>
                                        </p:tav>
                                      </p:tavLst>
                                    </p:anim>
                                    <p:set>
                                      <p:cBhvr>
                                        <p:cTn id="204" dur="1" fill="hold">
                                          <p:stCondLst>
                                            <p:cond delay="499"/>
                                          </p:stCondLst>
                                        </p:cTn>
                                        <p:tgtEl>
                                          <p:spTgt spid="41002"/>
                                        </p:tgtEl>
                                        <p:attrNameLst>
                                          <p:attrName>style.visibility</p:attrName>
                                        </p:attrNameLst>
                                      </p:cBhvr>
                                      <p:to>
                                        <p:strVal val="hidden"/>
                                      </p:to>
                                    </p:set>
                                  </p:childTnLst>
                                </p:cTn>
                              </p:par>
                              <p:par>
                                <p:cTn id="205" presetID="2" presetClass="exit" presetSubtype="4" fill="hold" nodeType="withEffect">
                                  <p:stCondLst>
                                    <p:cond delay="0"/>
                                  </p:stCondLst>
                                  <p:childTnLst>
                                    <p:anim calcmode="lin" valueType="num">
                                      <p:cBhvr additive="base">
                                        <p:cTn id="206" dur="500"/>
                                        <p:tgtEl>
                                          <p:spTgt spid="40982"/>
                                        </p:tgtEl>
                                        <p:attrNameLst>
                                          <p:attrName>ppt_x</p:attrName>
                                        </p:attrNameLst>
                                      </p:cBhvr>
                                      <p:tavLst>
                                        <p:tav tm="0">
                                          <p:val>
                                            <p:strVal val="ppt_x"/>
                                          </p:val>
                                        </p:tav>
                                        <p:tav tm="100000">
                                          <p:val>
                                            <p:strVal val="ppt_x"/>
                                          </p:val>
                                        </p:tav>
                                      </p:tavLst>
                                    </p:anim>
                                    <p:anim calcmode="lin" valueType="num">
                                      <p:cBhvr additive="base">
                                        <p:cTn id="207" dur="500"/>
                                        <p:tgtEl>
                                          <p:spTgt spid="40982"/>
                                        </p:tgtEl>
                                        <p:attrNameLst>
                                          <p:attrName>ppt_y</p:attrName>
                                        </p:attrNameLst>
                                      </p:cBhvr>
                                      <p:tavLst>
                                        <p:tav tm="0">
                                          <p:val>
                                            <p:strVal val="ppt_y"/>
                                          </p:val>
                                        </p:tav>
                                        <p:tav tm="100000">
                                          <p:val>
                                            <p:strVal val="1+ppt_h/2"/>
                                          </p:val>
                                        </p:tav>
                                      </p:tavLst>
                                    </p:anim>
                                    <p:set>
                                      <p:cBhvr>
                                        <p:cTn id="208" dur="1" fill="hold">
                                          <p:stCondLst>
                                            <p:cond delay="499"/>
                                          </p:stCondLst>
                                        </p:cTn>
                                        <p:tgtEl>
                                          <p:spTgt spid="409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9" grpId="0" animBg="1"/>
      <p:bldP spid="40999" grpId="1" animBg="1"/>
      <p:bldP spid="41000" grpId="0" animBg="1"/>
      <p:bldP spid="41000"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307013" y="990600"/>
            <a:ext cx="3213100" cy="5011738"/>
            <a:chOff x="3548132" y="1841500"/>
            <a:chExt cx="2669141" cy="5816475"/>
          </a:xfrm>
        </p:grpSpPr>
        <p:sp>
          <p:nvSpPr>
            <p:cNvPr id="42010" name="Rectangle 44"/>
            <p:cNvSpPr>
              <a:spLocks noChangeArrowheads="1"/>
            </p:cNvSpPr>
            <p:nvPr/>
          </p:nvSpPr>
          <p:spPr bwMode="auto">
            <a:xfrm>
              <a:off x="4372348" y="1841500"/>
              <a:ext cx="983784" cy="615363"/>
            </a:xfrm>
            <a:prstGeom prst="rect">
              <a:avLst/>
            </a:prstGeom>
            <a:noFill/>
            <a:ln w="9525">
              <a:noFill/>
              <a:miter lim="800000"/>
              <a:headEnd/>
              <a:tailEnd/>
            </a:ln>
          </p:spPr>
          <p:txBody>
            <a:bodyPr>
              <a:spAutoFit/>
            </a:bodyPr>
            <a:lstStyle/>
            <a:p>
              <a:r>
                <a:rPr lang="en-US" b="1">
                  <a:solidFill>
                    <a:srgbClr val="C00000"/>
                  </a:solidFill>
                  <a:latin typeface="Calibri" pitchFamily="34" charset="0"/>
                  <a:cs typeface="Arial" charset="0"/>
                </a:rPr>
                <a:t>Pests</a:t>
              </a:r>
              <a:endParaRPr lang="en-US">
                <a:solidFill>
                  <a:srgbClr val="C00000"/>
                </a:solidFill>
                <a:latin typeface="Calibri" pitchFamily="34" charset="0"/>
                <a:cs typeface="Arial" charset="0"/>
              </a:endParaRPr>
            </a:p>
          </p:txBody>
        </p:sp>
        <p:grpSp>
          <p:nvGrpSpPr>
            <p:cNvPr id="3" name="Group 38"/>
            <p:cNvGrpSpPr>
              <a:grpSpLocks/>
            </p:cNvGrpSpPr>
            <p:nvPr/>
          </p:nvGrpSpPr>
          <p:grpSpPr bwMode="auto">
            <a:xfrm>
              <a:off x="3548132" y="2514599"/>
              <a:ext cx="2669141" cy="5143376"/>
              <a:chOff x="3548132" y="2514599"/>
              <a:chExt cx="2669141" cy="5143376"/>
            </a:xfrm>
          </p:grpSpPr>
          <p:pic>
            <p:nvPicPr>
              <p:cNvPr id="42012" name="Picture 23" descr="C:\Users\abc\Desktop\4270844992_2d473fbc2a.jpg"/>
              <p:cNvPicPr>
                <a:picLocks noChangeAspect="1" noChangeArrowheads="1"/>
              </p:cNvPicPr>
              <p:nvPr/>
            </p:nvPicPr>
            <p:blipFill>
              <a:blip r:embed="rId2"/>
              <a:srcRect l="18234"/>
              <a:stretch>
                <a:fillRect/>
              </a:stretch>
            </p:blipFill>
            <p:spPr bwMode="auto">
              <a:xfrm rot="-2800042">
                <a:off x="4903960" y="6625847"/>
                <a:ext cx="1202242" cy="862013"/>
              </a:xfrm>
              <a:prstGeom prst="rect">
                <a:avLst/>
              </a:prstGeom>
              <a:noFill/>
              <a:ln w="9525">
                <a:noFill/>
                <a:miter lim="800000"/>
                <a:headEnd/>
                <a:tailEnd/>
              </a:ln>
            </p:spPr>
          </p:pic>
          <p:pic>
            <p:nvPicPr>
              <p:cNvPr id="42013" name="Picture 71" descr="http://completegarden.files.wordpress.com/2008/08/small-white-caterpilar-pieris-rapae-tomato-pest-copy.jpg"/>
              <p:cNvPicPr>
                <a:picLocks noChangeAspect="1" noChangeArrowheads="1"/>
              </p:cNvPicPr>
              <p:nvPr/>
            </p:nvPicPr>
            <p:blipFill>
              <a:blip r:embed="rId3">
                <a:clrChange>
                  <a:clrFrom>
                    <a:srgbClr val="EDFAFF"/>
                  </a:clrFrom>
                  <a:clrTo>
                    <a:srgbClr val="EDFAFF">
                      <a:alpha val="0"/>
                    </a:srgbClr>
                  </a:clrTo>
                </a:clrChange>
              </a:blip>
              <a:srcRect r="153" b="-53"/>
              <a:stretch>
                <a:fillRect/>
              </a:stretch>
            </p:blipFill>
            <p:spPr bwMode="auto">
              <a:xfrm rot="2325116">
                <a:off x="3938481" y="7077617"/>
                <a:ext cx="1097196" cy="501134"/>
              </a:xfrm>
              <a:prstGeom prst="rect">
                <a:avLst/>
              </a:prstGeom>
              <a:noFill/>
              <a:ln w="9525">
                <a:noFill/>
                <a:miter lim="800000"/>
                <a:headEnd/>
                <a:tailEnd/>
              </a:ln>
              <a:effectLst>
                <a:outerShdw dist="139700" dir="2700000" algn="tl" rotWithShape="0">
                  <a:srgbClr val="333333">
                    <a:alpha val="0"/>
                  </a:srgbClr>
                </a:outerShdw>
              </a:effectLst>
            </p:spPr>
          </p:pic>
          <p:pic>
            <p:nvPicPr>
              <p:cNvPr id="52" name="Picture 5" descr="C:\Users\abc\Desktop\images (2).jp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rot="8093701" flipV="1">
                <a:off x="4111641" y="3699325"/>
                <a:ext cx="1022536" cy="991697"/>
              </a:xfrm>
              <a:prstGeom prst="rect">
                <a:avLst/>
              </a:prstGeom>
              <a:noFill/>
              <a:effectLst>
                <a:outerShdw blurRad="50800" dist="50800" dir="5400000" algn="ctr" rotWithShape="0">
                  <a:srgbClr val="000000">
                    <a:alpha val="0"/>
                  </a:srgbClr>
                </a:outerShdw>
              </a:effectLst>
            </p:spPr>
          </p:pic>
          <p:pic>
            <p:nvPicPr>
              <p:cNvPr id="42015" name="Picture 4" descr="C:\Users\niphm\Pictures\3445963453_43108c1044_z.jpg"/>
              <p:cNvPicPr>
                <a:picLocks noChangeAspect="1" noChangeArrowheads="1"/>
              </p:cNvPicPr>
              <p:nvPr/>
            </p:nvPicPr>
            <p:blipFill>
              <a:blip r:embed="rId5">
                <a:clrChange>
                  <a:clrFrom>
                    <a:srgbClr val="DDD9D0"/>
                  </a:clrFrom>
                  <a:clrTo>
                    <a:srgbClr val="DDD9D0">
                      <a:alpha val="0"/>
                    </a:srgbClr>
                  </a:clrTo>
                </a:clrChange>
                <a:lum bright="10000"/>
              </a:blip>
              <a:srcRect l="26250" t="8685" r="28751" b="8685"/>
              <a:stretch>
                <a:fillRect/>
              </a:stretch>
            </p:blipFill>
            <p:spPr bwMode="auto">
              <a:xfrm rot="-7107019">
                <a:off x="4190717" y="5335458"/>
                <a:ext cx="1108257" cy="1008064"/>
              </a:xfrm>
              <a:prstGeom prst="rect">
                <a:avLst/>
              </a:prstGeom>
              <a:noFill/>
              <a:ln w="9525">
                <a:noFill/>
                <a:miter lim="800000"/>
                <a:headEnd/>
                <a:tailEnd/>
              </a:ln>
            </p:spPr>
          </p:pic>
          <p:pic>
            <p:nvPicPr>
              <p:cNvPr id="42016" name="Picture 6" descr="http://newsimg.bbc.co.uk/media/images/45422000/jpg/_45422785_locust.jpg"/>
              <p:cNvPicPr>
                <a:picLocks noChangeAspect="1" noChangeArrowheads="1"/>
              </p:cNvPicPr>
              <p:nvPr/>
            </p:nvPicPr>
            <p:blipFill>
              <a:blip r:embed="rId6">
                <a:clrChange>
                  <a:clrFrom>
                    <a:srgbClr val="FFFFFF"/>
                  </a:clrFrom>
                  <a:clrTo>
                    <a:srgbClr val="FFFFFF">
                      <a:alpha val="0"/>
                    </a:srgbClr>
                  </a:clrTo>
                </a:clrChange>
              </a:blip>
              <a:srcRect l="362" t="2779" r="1563" b="2779"/>
              <a:stretch>
                <a:fillRect/>
              </a:stretch>
            </p:blipFill>
            <p:spPr bwMode="auto">
              <a:xfrm rot="20791261" flipH="1">
                <a:off x="3838142" y="4578043"/>
                <a:ext cx="1386024" cy="863583"/>
              </a:xfrm>
              <a:prstGeom prst="rect">
                <a:avLst/>
              </a:prstGeom>
              <a:noFill/>
              <a:ln w="9525">
                <a:noFill/>
                <a:miter lim="800000"/>
                <a:headEnd/>
                <a:tailEnd/>
              </a:ln>
            </p:spPr>
          </p:pic>
          <p:pic>
            <p:nvPicPr>
              <p:cNvPr id="42017" name="Picture 16" descr="C:\Users\niphm\Pictures\Picture22.jpg"/>
              <p:cNvPicPr>
                <a:picLocks noChangeAspect="1" noChangeArrowheads="1"/>
              </p:cNvPicPr>
              <p:nvPr/>
            </p:nvPicPr>
            <p:blipFill>
              <a:blip r:embed="rId7"/>
              <a:srcRect/>
              <a:stretch>
                <a:fillRect/>
              </a:stretch>
            </p:blipFill>
            <p:spPr bwMode="auto">
              <a:xfrm rot="-2893009">
                <a:off x="4374845" y="6372210"/>
                <a:ext cx="740186" cy="944562"/>
              </a:xfrm>
              <a:prstGeom prst="rect">
                <a:avLst/>
              </a:prstGeom>
              <a:noFill/>
              <a:ln w="9525">
                <a:noFill/>
                <a:miter lim="800000"/>
                <a:headEnd/>
                <a:tailEnd/>
              </a:ln>
            </p:spPr>
          </p:pic>
          <p:pic>
            <p:nvPicPr>
              <p:cNvPr id="42018" name="Picture 34" descr="USDA image from wikipedia, used under open source permission The green apple aphid (''Aphis pomi'') *A, adult sexual female *B, adult male *C, young female *D, female laying an egg *E, eggs, which turn from green to block after they are laid. (Enlarged about 20 times)"/>
              <p:cNvPicPr>
                <a:picLocks noChangeAspect="1" noChangeArrowheads="1"/>
              </p:cNvPicPr>
              <p:nvPr/>
            </p:nvPicPr>
            <p:blipFill>
              <a:blip r:embed="rId8">
                <a:clrChange>
                  <a:clrFrom>
                    <a:srgbClr val="E4E5DF"/>
                  </a:clrFrom>
                  <a:clrTo>
                    <a:srgbClr val="E4E5DF">
                      <a:alpha val="0"/>
                    </a:srgbClr>
                  </a:clrTo>
                </a:clrChange>
              </a:blip>
              <a:srcRect r="41293" b="38626"/>
              <a:stretch>
                <a:fillRect/>
              </a:stretch>
            </p:blipFill>
            <p:spPr bwMode="auto">
              <a:xfrm rot="-7392501">
                <a:off x="3379338" y="2757279"/>
                <a:ext cx="973685" cy="636097"/>
              </a:xfrm>
              <a:prstGeom prst="rect">
                <a:avLst/>
              </a:prstGeom>
              <a:noFill/>
              <a:ln w="9525">
                <a:noFill/>
                <a:miter lim="800000"/>
                <a:headEnd/>
                <a:tailEnd/>
              </a:ln>
            </p:spPr>
          </p:pic>
          <p:pic>
            <p:nvPicPr>
              <p:cNvPr id="42019" name="Picture 2" descr="C:\Users\niphm\Pictures\bug.jpg"/>
              <p:cNvPicPr>
                <a:picLocks noChangeAspect="1" noChangeArrowheads="1"/>
              </p:cNvPicPr>
              <p:nvPr/>
            </p:nvPicPr>
            <p:blipFill>
              <a:blip r:embed="rId9">
                <a:clrChange>
                  <a:clrFrom>
                    <a:srgbClr val="FFFFFF"/>
                  </a:clrFrom>
                  <a:clrTo>
                    <a:srgbClr val="FFFFFF">
                      <a:alpha val="0"/>
                    </a:srgbClr>
                  </a:clrTo>
                </a:clrChange>
              </a:blip>
              <a:srcRect l="18900" t="14690" r="14395" b="13721"/>
              <a:stretch>
                <a:fillRect/>
              </a:stretch>
            </p:blipFill>
            <p:spPr bwMode="auto">
              <a:xfrm>
                <a:off x="4038601" y="3200400"/>
                <a:ext cx="762000" cy="852324"/>
              </a:xfrm>
              <a:prstGeom prst="rect">
                <a:avLst/>
              </a:prstGeom>
              <a:noFill/>
              <a:ln w="9525">
                <a:noFill/>
                <a:miter lim="800000"/>
                <a:headEnd/>
                <a:tailEnd/>
              </a:ln>
            </p:spPr>
          </p:pic>
          <p:pic>
            <p:nvPicPr>
              <p:cNvPr id="42020" name="Picture 35" descr="http://agro.biodiver.se/wp-content/uploads/2008/12/cain1030.jpg"/>
              <p:cNvPicPr>
                <a:picLocks noChangeAspect="1" noChangeArrowheads="1"/>
              </p:cNvPicPr>
              <p:nvPr/>
            </p:nvPicPr>
            <p:blipFill>
              <a:blip r:embed="rId10"/>
              <a:srcRect/>
              <a:stretch>
                <a:fillRect/>
              </a:stretch>
            </p:blipFill>
            <p:spPr bwMode="auto">
              <a:xfrm rot="-3976794">
                <a:off x="5544153" y="5169306"/>
                <a:ext cx="647739" cy="698501"/>
              </a:xfrm>
              <a:prstGeom prst="rect">
                <a:avLst/>
              </a:prstGeom>
              <a:noFill/>
              <a:ln w="9525">
                <a:noFill/>
                <a:miter lim="800000"/>
                <a:headEnd/>
                <a:tailEnd/>
              </a:ln>
            </p:spPr>
          </p:pic>
          <p:pic>
            <p:nvPicPr>
              <p:cNvPr id="42021" name="Picture 37" descr="http://t2.gstatic.com/images?q=tbn:ANd9GcRVu4jSqWwhdGNO4DRHS0sUOixYrBWeu_DBJefFcYwKanKHgfevBA"/>
              <p:cNvPicPr>
                <a:picLocks noChangeAspect="1" noChangeArrowheads="1"/>
              </p:cNvPicPr>
              <p:nvPr/>
            </p:nvPicPr>
            <p:blipFill>
              <a:blip r:embed="rId11">
                <a:clrChange>
                  <a:clrFrom>
                    <a:srgbClr val="FEFFF9"/>
                  </a:clrFrom>
                  <a:clrTo>
                    <a:srgbClr val="FEFFF9">
                      <a:alpha val="0"/>
                    </a:srgbClr>
                  </a:clrTo>
                </a:clrChange>
                <a:lum contrast="10000"/>
              </a:blip>
              <a:srcRect/>
              <a:stretch>
                <a:fillRect/>
              </a:stretch>
            </p:blipFill>
            <p:spPr bwMode="auto">
              <a:xfrm rot="-2673448">
                <a:off x="5134959" y="3327893"/>
                <a:ext cx="677862" cy="960220"/>
              </a:xfrm>
              <a:prstGeom prst="rect">
                <a:avLst/>
              </a:prstGeom>
              <a:noFill/>
              <a:ln w="9525">
                <a:noFill/>
                <a:miter lim="800000"/>
                <a:headEnd/>
                <a:tailEnd/>
              </a:ln>
            </p:spPr>
          </p:pic>
          <p:pic>
            <p:nvPicPr>
              <p:cNvPr id="42022" name="Picture 43" descr="http://i.dailymail.co.uk/i/pix/2008/07/15/article-1035264-01F48B4000000578-196_468x327.jpg"/>
              <p:cNvPicPr>
                <a:picLocks noChangeAspect="1" noChangeArrowheads="1"/>
              </p:cNvPicPr>
              <p:nvPr/>
            </p:nvPicPr>
            <p:blipFill>
              <a:blip r:embed="rId12">
                <a:clrChange>
                  <a:clrFrom>
                    <a:srgbClr val="DDDDDD"/>
                  </a:clrFrom>
                  <a:clrTo>
                    <a:srgbClr val="DDDDDD">
                      <a:alpha val="0"/>
                    </a:srgbClr>
                  </a:clrTo>
                </a:clrChange>
                <a:lum contrast="30000"/>
              </a:blip>
              <a:srcRect l="8546" r="4274"/>
              <a:stretch>
                <a:fillRect/>
              </a:stretch>
            </p:blipFill>
            <p:spPr bwMode="auto">
              <a:xfrm>
                <a:off x="4648201" y="2514599"/>
                <a:ext cx="838200" cy="1007431"/>
              </a:xfrm>
              <a:prstGeom prst="rect">
                <a:avLst/>
              </a:prstGeom>
              <a:noFill/>
              <a:ln w="9525">
                <a:noFill/>
                <a:miter lim="800000"/>
                <a:headEnd/>
                <a:tailEnd/>
              </a:ln>
            </p:spPr>
          </p:pic>
          <p:pic>
            <p:nvPicPr>
              <p:cNvPr id="42023" name="Picture 47" descr="http://www.nature.com/news/2010/100513/images/news.2010.mirid.jpg"/>
              <p:cNvPicPr>
                <a:picLocks noChangeAspect="1" noChangeArrowheads="1"/>
              </p:cNvPicPr>
              <p:nvPr/>
            </p:nvPicPr>
            <p:blipFill>
              <a:blip r:embed="rId13"/>
              <a:srcRect/>
              <a:stretch>
                <a:fillRect/>
              </a:stretch>
            </p:blipFill>
            <p:spPr bwMode="auto">
              <a:xfrm rot="-4091525">
                <a:off x="5419605" y="5777579"/>
                <a:ext cx="629591" cy="663575"/>
              </a:xfrm>
              <a:prstGeom prst="rect">
                <a:avLst/>
              </a:prstGeom>
              <a:noFill/>
              <a:ln w="9525">
                <a:noFill/>
                <a:miter lim="800000"/>
                <a:headEnd/>
                <a:tailEnd/>
              </a:ln>
            </p:spPr>
          </p:pic>
          <p:pic>
            <p:nvPicPr>
              <p:cNvPr id="42024" name="Picture 46" descr="http://www.nbaii.res.in/Pestsofcrops/images/hispa.jpg"/>
              <p:cNvPicPr>
                <a:picLocks noChangeAspect="1" noChangeArrowheads="1"/>
              </p:cNvPicPr>
              <p:nvPr/>
            </p:nvPicPr>
            <p:blipFill>
              <a:blip r:embed="rId14">
                <a:clrChange>
                  <a:clrFrom>
                    <a:srgbClr val="F4F0ED"/>
                  </a:clrFrom>
                  <a:clrTo>
                    <a:srgbClr val="F4F0ED">
                      <a:alpha val="0"/>
                    </a:srgbClr>
                  </a:clrTo>
                </a:clrChange>
              </a:blip>
              <a:srcRect/>
              <a:stretch>
                <a:fillRect/>
              </a:stretch>
            </p:blipFill>
            <p:spPr bwMode="auto">
              <a:xfrm rot="-8289284">
                <a:off x="5275436" y="4211335"/>
                <a:ext cx="922338" cy="741378"/>
              </a:xfrm>
              <a:prstGeom prst="rect">
                <a:avLst/>
              </a:prstGeom>
              <a:noFill/>
              <a:ln w="9525">
                <a:noFill/>
                <a:miter lim="800000"/>
                <a:headEnd/>
                <a:tailEnd/>
              </a:ln>
            </p:spPr>
          </p:pic>
        </p:grpSp>
      </p:grpSp>
      <p:pic>
        <p:nvPicPr>
          <p:cNvPr id="41987" name="Picture 2" descr="http://us.123rf.com/400wm/400/400/shanin/shanin0808/shanin080801140/3413741-water-and-green-grass-on-the-rice-field-sumatra.jpg"/>
          <p:cNvPicPr>
            <a:picLocks noChangeAspect="1" noChangeArrowheads="1"/>
          </p:cNvPicPr>
          <p:nvPr/>
        </p:nvPicPr>
        <p:blipFill>
          <a:blip r:embed="rId15"/>
          <a:srcRect t="79105"/>
          <a:stretch>
            <a:fillRect/>
          </a:stretch>
        </p:blipFill>
        <p:spPr bwMode="auto">
          <a:xfrm>
            <a:off x="0" y="6248400"/>
            <a:ext cx="9144000" cy="685800"/>
          </a:xfrm>
          <a:prstGeom prst="rect">
            <a:avLst/>
          </a:prstGeom>
          <a:noFill/>
          <a:ln w="9525">
            <a:noFill/>
            <a:miter lim="800000"/>
            <a:headEnd/>
            <a:tailEnd/>
          </a:ln>
        </p:spPr>
      </p:pic>
      <p:pic>
        <p:nvPicPr>
          <p:cNvPr id="2050" name="Picture 46" descr="C:\Users\niphm\Desktop\New Rice plant.jpg"/>
          <p:cNvPicPr>
            <a:picLocks noChangeAspect="1" noChangeArrowheads="1"/>
          </p:cNvPicPr>
          <p:nvPr/>
        </p:nvPicPr>
        <p:blipFill>
          <a:blip r:embed="rId16">
            <a:clrChange>
              <a:clrFrom>
                <a:srgbClr val="FFFFFF"/>
              </a:clrFrom>
              <a:clrTo>
                <a:srgbClr val="FFFFFF">
                  <a:alpha val="0"/>
                </a:srgbClr>
              </a:clrTo>
            </a:clrChange>
            <a:lum bright="-20000" contrast="10000"/>
          </a:blip>
          <a:srcRect/>
          <a:stretch>
            <a:fillRect/>
          </a:stretch>
        </p:blipFill>
        <p:spPr bwMode="auto">
          <a:xfrm>
            <a:off x="2743200" y="1371600"/>
            <a:ext cx="3733800" cy="5486400"/>
          </a:xfrm>
          <a:prstGeom prst="rect">
            <a:avLst/>
          </a:prstGeom>
          <a:noFill/>
          <a:ln w="9525">
            <a:noFill/>
            <a:miter lim="800000"/>
            <a:headEnd/>
            <a:tailEnd/>
          </a:ln>
        </p:spPr>
      </p:pic>
      <p:sp>
        <p:nvSpPr>
          <p:cNvPr id="41989" name="Rectangle 72"/>
          <p:cNvSpPr>
            <a:spLocks noChangeArrowheads="1"/>
          </p:cNvSpPr>
          <p:nvPr/>
        </p:nvSpPr>
        <p:spPr bwMode="auto">
          <a:xfrm>
            <a:off x="609600" y="152400"/>
            <a:ext cx="7432675" cy="523875"/>
          </a:xfrm>
          <a:prstGeom prst="rect">
            <a:avLst/>
          </a:prstGeom>
          <a:noFill/>
          <a:ln w="9525">
            <a:noFill/>
            <a:miter lim="800000"/>
            <a:headEnd/>
            <a:tailEnd/>
          </a:ln>
        </p:spPr>
        <p:txBody>
          <a:bodyPr>
            <a:spAutoFit/>
          </a:bodyPr>
          <a:lstStyle/>
          <a:p>
            <a:pPr algn="ctr"/>
            <a:r>
              <a:rPr lang="en-US" sz="2800" b="1">
                <a:solidFill>
                  <a:srgbClr val="002060"/>
                </a:solidFill>
                <a:latin typeface="Sylfaen" pitchFamily="18" charset="0"/>
                <a:cs typeface="Arial" charset="0"/>
              </a:rPr>
              <a:t>AESA in Rice </a:t>
            </a:r>
          </a:p>
        </p:txBody>
      </p:sp>
      <p:sp>
        <p:nvSpPr>
          <p:cNvPr id="41990" name="Rectangle 69"/>
          <p:cNvSpPr>
            <a:spLocks noChangeArrowheads="1"/>
          </p:cNvSpPr>
          <p:nvPr/>
        </p:nvSpPr>
        <p:spPr bwMode="auto">
          <a:xfrm>
            <a:off x="381000" y="990600"/>
            <a:ext cx="1844675" cy="461963"/>
          </a:xfrm>
          <a:prstGeom prst="rect">
            <a:avLst/>
          </a:prstGeom>
          <a:noFill/>
          <a:ln w="9525">
            <a:noFill/>
            <a:miter lim="800000"/>
            <a:headEnd/>
            <a:tailEnd/>
          </a:ln>
        </p:spPr>
        <p:txBody>
          <a:bodyPr>
            <a:spAutoFit/>
          </a:bodyPr>
          <a:lstStyle/>
          <a:p>
            <a:r>
              <a:rPr lang="en-US" b="1">
                <a:solidFill>
                  <a:srgbClr val="00B050"/>
                </a:solidFill>
                <a:latin typeface="Calibri" pitchFamily="34" charset="0"/>
                <a:cs typeface="Arial" charset="0"/>
              </a:rPr>
              <a:t>Defenders</a:t>
            </a:r>
            <a:endParaRPr lang="en-US">
              <a:solidFill>
                <a:srgbClr val="00B050"/>
              </a:solidFill>
              <a:latin typeface="Calibri" pitchFamily="34" charset="0"/>
              <a:cs typeface="Arial" charset="0"/>
            </a:endParaRPr>
          </a:p>
        </p:txBody>
      </p:sp>
      <p:pic>
        <p:nvPicPr>
          <p:cNvPr id="41991" name="Picture 28" descr="C:\Users\niphm\Pictures\Picture111.png"/>
          <p:cNvPicPr>
            <a:picLocks noChangeAspect="1" noChangeArrowheads="1"/>
          </p:cNvPicPr>
          <p:nvPr/>
        </p:nvPicPr>
        <p:blipFill>
          <a:blip r:embed="rId17">
            <a:clrChange>
              <a:clrFrom>
                <a:srgbClr val="F6ECED"/>
              </a:clrFrom>
              <a:clrTo>
                <a:srgbClr val="F6ECED">
                  <a:alpha val="0"/>
                </a:srgbClr>
              </a:clrTo>
            </a:clrChange>
          </a:blip>
          <a:srcRect/>
          <a:stretch>
            <a:fillRect/>
          </a:stretch>
        </p:blipFill>
        <p:spPr bwMode="auto">
          <a:xfrm>
            <a:off x="228600" y="107950"/>
            <a:ext cx="1143000" cy="882650"/>
          </a:xfrm>
          <a:prstGeom prst="rect">
            <a:avLst/>
          </a:prstGeom>
          <a:noFill/>
          <a:ln w="9525">
            <a:noFill/>
            <a:miter lim="800000"/>
            <a:headEnd/>
            <a:tailEnd/>
          </a:ln>
        </p:spPr>
      </p:pic>
      <p:pic>
        <p:nvPicPr>
          <p:cNvPr id="41992" name="Picture 4"/>
          <p:cNvPicPr>
            <a:picLocks noChangeAspect="1" noChangeArrowheads="1"/>
          </p:cNvPicPr>
          <p:nvPr/>
        </p:nvPicPr>
        <p:blipFill>
          <a:blip r:embed="rId18"/>
          <a:srcRect/>
          <a:stretch>
            <a:fillRect/>
          </a:stretch>
        </p:blipFill>
        <p:spPr bwMode="auto">
          <a:xfrm>
            <a:off x="1905000" y="609600"/>
            <a:ext cx="2293938" cy="457200"/>
          </a:xfrm>
          <a:prstGeom prst="rect">
            <a:avLst/>
          </a:prstGeom>
          <a:noFill/>
          <a:ln w="9525">
            <a:noFill/>
            <a:miter lim="800000"/>
            <a:headEnd/>
            <a:tailEnd/>
          </a:ln>
        </p:spPr>
      </p:pic>
      <p:grpSp>
        <p:nvGrpSpPr>
          <p:cNvPr id="4" name="Group 41"/>
          <p:cNvGrpSpPr>
            <a:grpSpLocks/>
          </p:cNvGrpSpPr>
          <p:nvPr/>
        </p:nvGrpSpPr>
        <p:grpSpPr bwMode="auto">
          <a:xfrm>
            <a:off x="0" y="1295400"/>
            <a:ext cx="3271838" cy="5026025"/>
            <a:chOff x="0" y="2624138"/>
            <a:chExt cx="2717642" cy="5794538"/>
          </a:xfrm>
        </p:grpSpPr>
        <p:pic>
          <p:nvPicPr>
            <p:cNvPr id="41996" name="Picture 22" descr="http://miketorpey.com/images/Dragonfly.gif"/>
            <p:cNvPicPr>
              <a:picLocks noChangeAspect="1" noChangeArrowheads="1"/>
            </p:cNvPicPr>
            <p:nvPr/>
          </p:nvPicPr>
          <p:blipFill>
            <a:blip r:embed="rId19"/>
            <a:srcRect/>
            <a:stretch>
              <a:fillRect/>
            </a:stretch>
          </p:blipFill>
          <p:spPr bwMode="auto">
            <a:xfrm rot="6778368">
              <a:off x="182563" y="2632075"/>
              <a:ext cx="1219200" cy="1203325"/>
            </a:xfrm>
            <a:prstGeom prst="rect">
              <a:avLst/>
            </a:prstGeom>
            <a:noFill/>
            <a:ln w="9525">
              <a:noFill/>
              <a:miter lim="800000"/>
              <a:headEnd/>
              <a:tailEnd/>
            </a:ln>
          </p:spPr>
        </p:pic>
        <p:pic>
          <p:nvPicPr>
            <p:cNvPr id="41997" name="Picture 8" descr="C:\Users\niphm\Pictures\colliuris311.jpg"/>
            <p:cNvPicPr>
              <a:picLocks noChangeAspect="1" noChangeArrowheads="1"/>
            </p:cNvPicPr>
            <p:nvPr/>
          </p:nvPicPr>
          <p:blipFill>
            <a:blip r:embed="rId20">
              <a:clrChange>
                <a:clrFrom>
                  <a:srgbClr val="FFFFFF"/>
                </a:clrFrom>
                <a:clrTo>
                  <a:srgbClr val="FFFFFF">
                    <a:alpha val="0"/>
                  </a:srgbClr>
                </a:clrTo>
              </a:clrChange>
            </a:blip>
            <a:srcRect/>
            <a:stretch>
              <a:fillRect/>
            </a:stretch>
          </p:blipFill>
          <p:spPr bwMode="auto">
            <a:xfrm rot="559642">
              <a:off x="820079" y="7490978"/>
              <a:ext cx="1295400" cy="927698"/>
            </a:xfrm>
            <a:prstGeom prst="rect">
              <a:avLst/>
            </a:prstGeom>
            <a:noFill/>
            <a:ln w="9525">
              <a:noFill/>
              <a:miter lim="800000"/>
              <a:headEnd/>
              <a:tailEnd/>
            </a:ln>
          </p:spPr>
        </p:pic>
        <p:pic>
          <p:nvPicPr>
            <p:cNvPr id="41998" name="Picture 10" descr="http://www.fiveunicorns.com/wp-content/uploads/2011/08/wasp.jpg"/>
            <p:cNvPicPr>
              <a:picLocks noChangeAspect="1" noChangeArrowheads="1"/>
            </p:cNvPicPr>
            <p:nvPr/>
          </p:nvPicPr>
          <p:blipFill>
            <a:blip r:embed="rId21">
              <a:clrChange>
                <a:clrFrom>
                  <a:srgbClr val="FBF4EC"/>
                </a:clrFrom>
                <a:clrTo>
                  <a:srgbClr val="FBF4EC">
                    <a:alpha val="0"/>
                  </a:srgbClr>
                </a:clrTo>
              </a:clrChange>
            </a:blip>
            <a:srcRect/>
            <a:stretch>
              <a:fillRect/>
            </a:stretch>
          </p:blipFill>
          <p:spPr bwMode="auto">
            <a:xfrm>
              <a:off x="552450" y="6394450"/>
              <a:ext cx="1143000" cy="808038"/>
            </a:xfrm>
            <a:prstGeom prst="rect">
              <a:avLst/>
            </a:prstGeom>
            <a:noFill/>
            <a:ln w="9525">
              <a:noFill/>
              <a:miter lim="800000"/>
              <a:headEnd/>
              <a:tailEnd/>
            </a:ln>
          </p:spPr>
        </p:pic>
        <p:pic>
          <p:nvPicPr>
            <p:cNvPr id="41999" name="Picture 14" descr="http://infobugle.com/wp-content/uploads/2012/09/PM-meet.jpg"/>
            <p:cNvPicPr>
              <a:picLocks noChangeAspect="1" noChangeArrowheads="1"/>
            </p:cNvPicPr>
            <p:nvPr/>
          </p:nvPicPr>
          <p:blipFill>
            <a:blip r:embed="rId22">
              <a:clrChange>
                <a:clrFrom>
                  <a:srgbClr val="F6E5EF"/>
                </a:clrFrom>
                <a:clrTo>
                  <a:srgbClr val="F6E5EF">
                    <a:alpha val="0"/>
                  </a:srgbClr>
                </a:clrTo>
              </a:clrChange>
              <a:lum bright="20000"/>
            </a:blip>
            <a:srcRect t="22858" r="42229" b="14285"/>
            <a:stretch>
              <a:fillRect/>
            </a:stretch>
          </p:blipFill>
          <p:spPr bwMode="auto">
            <a:xfrm rot="-539546">
              <a:off x="28893" y="4068567"/>
              <a:ext cx="1940785" cy="1649035"/>
            </a:xfrm>
            <a:prstGeom prst="rect">
              <a:avLst/>
            </a:prstGeom>
            <a:noFill/>
            <a:ln w="9525">
              <a:noFill/>
              <a:miter lim="800000"/>
              <a:headEnd/>
              <a:tailEnd/>
            </a:ln>
          </p:spPr>
        </p:pic>
        <p:pic>
          <p:nvPicPr>
            <p:cNvPr id="42000" name="Picture 36" descr="C:\Users\niphm\Pictures\spider.png"/>
            <p:cNvPicPr>
              <a:picLocks noChangeAspect="1" noChangeArrowheads="1"/>
            </p:cNvPicPr>
            <p:nvPr/>
          </p:nvPicPr>
          <p:blipFill>
            <a:blip r:embed="rId23">
              <a:clrChange>
                <a:clrFrom>
                  <a:srgbClr val="FFFFFF"/>
                </a:clrFrom>
                <a:clrTo>
                  <a:srgbClr val="FFFFFF">
                    <a:alpha val="0"/>
                  </a:srgbClr>
                </a:clrTo>
              </a:clrChange>
            </a:blip>
            <a:srcRect/>
            <a:stretch>
              <a:fillRect/>
            </a:stretch>
          </p:blipFill>
          <p:spPr bwMode="auto">
            <a:xfrm>
              <a:off x="990600" y="6553200"/>
              <a:ext cx="1200150" cy="1128713"/>
            </a:xfrm>
            <a:prstGeom prst="rect">
              <a:avLst/>
            </a:prstGeom>
            <a:noFill/>
            <a:ln w="9525">
              <a:noFill/>
              <a:miter lim="800000"/>
              <a:headEnd/>
              <a:tailEnd/>
            </a:ln>
          </p:spPr>
        </p:pic>
        <p:pic>
          <p:nvPicPr>
            <p:cNvPr id="42001" name="Picture 43" descr="C:\Users\niphm\Desktop\AESA mural\lady bug.jpg"/>
            <p:cNvPicPr>
              <a:picLocks noChangeAspect="1" noChangeArrowheads="1"/>
            </p:cNvPicPr>
            <p:nvPr/>
          </p:nvPicPr>
          <p:blipFill>
            <a:blip r:embed="rId24">
              <a:clrChange>
                <a:clrFrom>
                  <a:srgbClr val="F7F7F7"/>
                </a:clrFrom>
                <a:clrTo>
                  <a:srgbClr val="F7F7F7">
                    <a:alpha val="0"/>
                  </a:srgbClr>
                </a:clrTo>
              </a:clrChange>
            </a:blip>
            <a:srcRect/>
            <a:stretch>
              <a:fillRect/>
            </a:stretch>
          </p:blipFill>
          <p:spPr bwMode="auto">
            <a:xfrm rot="-8574075">
              <a:off x="1000260" y="5622920"/>
              <a:ext cx="700088" cy="794757"/>
            </a:xfrm>
            <a:prstGeom prst="rect">
              <a:avLst/>
            </a:prstGeom>
            <a:noFill/>
            <a:ln w="9525">
              <a:noFill/>
              <a:miter lim="800000"/>
              <a:headEnd/>
              <a:tailEnd/>
            </a:ln>
          </p:spPr>
        </p:pic>
        <p:pic>
          <p:nvPicPr>
            <p:cNvPr id="42002" name="Picture 36" descr="C:\Users\niphm\Pictures\spider.png"/>
            <p:cNvPicPr>
              <a:picLocks noChangeAspect="1" noChangeArrowheads="1"/>
            </p:cNvPicPr>
            <p:nvPr/>
          </p:nvPicPr>
          <p:blipFill>
            <a:blip r:embed="rId23">
              <a:clrChange>
                <a:clrFrom>
                  <a:srgbClr val="FFFFFF"/>
                </a:clrFrom>
                <a:clrTo>
                  <a:srgbClr val="FFFFFF">
                    <a:alpha val="0"/>
                  </a:srgbClr>
                </a:clrTo>
              </a:clrChange>
            </a:blip>
            <a:srcRect/>
            <a:stretch>
              <a:fillRect/>
            </a:stretch>
          </p:blipFill>
          <p:spPr bwMode="auto">
            <a:xfrm rot="-1018687">
              <a:off x="1711325" y="7054850"/>
              <a:ext cx="957263" cy="900113"/>
            </a:xfrm>
            <a:prstGeom prst="rect">
              <a:avLst/>
            </a:prstGeom>
            <a:noFill/>
            <a:ln w="9525">
              <a:noFill/>
              <a:miter lim="800000"/>
              <a:headEnd/>
              <a:tailEnd/>
            </a:ln>
          </p:spPr>
        </p:pic>
        <p:pic>
          <p:nvPicPr>
            <p:cNvPr id="42003" name="Picture 10" descr="http://www2.youseemore.com/bentonville/uploads/3.439753.jpg"/>
            <p:cNvPicPr>
              <a:picLocks noChangeAspect="1" noChangeArrowheads="1"/>
            </p:cNvPicPr>
            <p:nvPr/>
          </p:nvPicPr>
          <p:blipFill>
            <a:blip r:embed="rId25">
              <a:clrChange>
                <a:clrFrom>
                  <a:srgbClr val="FFFFFF"/>
                </a:clrFrom>
                <a:clrTo>
                  <a:srgbClr val="FFFFFF">
                    <a:alpha val="0"/>
                  </a:srgbClr>
                </a:clrTo>
              </a:clrChange>
            </a:blip>
            <a:srcRect l="66667" t="63889"/>
            <a:stretch>
              <a:fillRect/>
            </a:stretch>
          </p:blipFill>
          <p:spPr bwMode="auto">
            <a:xfrm rot="3234441">
              <a:off x="1975760" y="6667726"/>
              <a:ext cx="633263" cy="686993"/>
            </a:xfrm>
            <a:prstGeom prst="rect">
              <a:avLst/>
            </a:prstGeom>
            <a:noFill/>
            <a:ln w="9525">
              <a:noFill/>
              <a:miter lim="800000"/>
              <a:headEnd/>
              <a:tailEnd/>
            </a:ln>
            <a:effectLst>
              <a:outerShdw dist="139700" dir="2700000" algn="tl" rotWithShape="0">
                <a:srgbClr val="333333">
                  <a:alpha val="0"/>
                </a:srgbClr>
              </a:outerShdw>
            </a:effectLst>
          </p:spPr>
        </p:pic>
        <p:pic>
          <p:nvPicPr>
            <p:cNvPr id="42004" name="Picture 29" descr="C:\Users\niphm\Pictures\parasitoids and predators pictures\imagesCAVJ1ZQ1 (2).jpg"/>
            <p:cNvPicPr>
              <a:picLocks noChangeAspect="1" noChangeArrowheads="1"/>
            </p:cNvPicPr>
            <p:nvPr/>
          </p:nvPicPr>
          <p:blipFill>
            <a:blip r:embed="rId26">
              <a:clrChange>
                <a:clrFrom>
                  <a:srgbClr val="FFFFFF"/>
                </a:clrFrom>
                <a:clrTo>
                  <a:srgbClr val="FFFFFF">
                    <a:alpha val="0"/>
                  </a:srgbClr>
                </a:clrTo>
              </a:clrChange>
            </a:blip>
            <a:srcRect/>
            <a:stretch>
              <a:fillRect/>
            </a:stretch>
          </p:blipFill>
          <p:spPr bwMode="auto">
            <a:xfrm>
              <a:off x="1265511" y="5171708"/>
              <a:ext cx="1157288" cy="769938"/>
            </a:xfrm>
            <a:prstGeom prst="rect">
              <a:avLst/>
            </a:prstGeom>
            <a:noFill/>
            <a:ln w="9525">
              <a:noFill/>
              <a:miter lim="800000"/>
              <a:headEnd/>
              <a:tailEnd/>
            </a:ln>
          </p:spPr>
        </p:pic>
        <p:pic>
          <p:nvPicPr>
            <p:cNvPr id="42005" name="Picture 30" descr="C:\Users\niphm\Pictures\Selected wasps\leafminer-parasite Leafminer Parasites (Diglyphus isaea).jpg"/>
            <p:cNvPicPr>
              <a:picLocks noChangeAspect="1" noChangeArrowheads="1"/>
            </p:cNvPicPr>
            <p:nvPr/>
          </p:nvPicPr>
          <p:blipFill>
            <a:blip r:embed="rId27">
              <a:clrChange>
                <a:clrFrom>
                  <a:srgbClr val="FFFFFF"/>
                </a:clrFrom>
                <a:clrTo>
                  <a:srgbClr val="FFFFFF">
                    <a:alpha val="0"/>
                  </a:srgbClr>
                </a:clrTo>
              </a:clrChange>
            </a:blip>
            <a:srcRect/>
            <a:stretch>
              <a:fillRect/>
            </a:stretch>
          </p:blipFill>
          <p:spPr bwMode="auto">
            <a:xfrm>
              <a:off x="82550" y="3733800"/>
              <a:ext cx="869950" cy="804863"/>
            </a:xfrm>
            <a:prstGeom prst="rect">
              <a:avLst/>
            </a:prstGeom>
            <a:noFill/>
            <a:ln w="9525">
              <a:noFill/>
              <a:miter lim="800000"/>
              <a:headEnd/>
              <a:tailEnd/>
            </a:ln>
          </p:spPr>
        </p:pic>
        <p:pic>
          <p:nvPicPr>
            <p:cNvPr id="42006" name="Picture 31" descr="C:\Users\niphm\Pictures\Wasp\Trichogramma_sp_4f3f344549f07.jpg"/>
            <p:cNvPicPr>
              <a:picLocks noChangeAspect="1" noChangeArrowheads="1"/>
            </p:cNvPicPr>
            <p:nvPr/>
          </p:nvPicPr>
          <p:blipFill>
            <a:blip r:embed="rId28">
              <a:clrChange>
                <a:clrFrom>
                  <a:srgbClr val="FFFFFF"/>
                </a:clrFrom>
                <a:clrTo>
                  <a:srgbClr val="FFFFFF">
                    <a:alpha val="0"/>
                  </a:srgbClr>
                </a:clrTo>
              </a:clrChange>
            </a:blip>
            <a:srcRect/>
            <a:stretch>
              <a:fillRect/>
            </a:stretch>
          </p:blipFill>
          <p:spPr bwMode="auto">
            <a:xfrm>
              <a:off x="1645165" y="3853999"/>
              <a:ext cx="533400" cy="354013"/>
            </a:xfrm>
            <a:prstGeom prst="rect">
              <a:avLst/>
            </a:prstGeom>
            <a:noFill/>
            <a:ln w="9525">
              <a:noFill/>
              <a:miter lim="800000"/>
              <a:headEnd/>
              <a:tailEnd/>
            </a:ln>
          </p:spPr>
        </p:pic>
        <p:pic>
          <p:nvPicPr>
            <p:cNvPr id="42007" name="Picture 32" descr="C:\Users\niphm\Pictures\Wasp\Wildlife_in_Schools_LadyBird_01.jpg"/>
            <p:cNvPicPr>
              <a:picLocks noChangeAspect="1" noChangeArrowheads="1"/>
            </p:cNvPicPr>
            <p:nvPr/>
          </p:nvPicPr>
          <p:blipFill>
            <a:blip r:embed="rId29">
              <a:clrChange>
                <a:clrFrom>
                  <a:srgbClr val="FFFFFF"/>
                </a:clrFrom>
                <a:clrTo>
                  <a:srgbClr val="FFFFFF">
                    <a:alpha val="0"/>
                  </a:srgbClr>
                </a:clrTo>
              </a:clrChange>
            </a:blip>
            <a:srcRect/>
            <a:stretch>
              <a:fillRect/>
            </a:stretch>
          </p:blipFill>
          <p:spPr bwMode="auto">
            <a:xfrm>
              <a:off x="1834992" y="4381083"/>
              <a:ext cx="882650" cy="1017588"/>
            </a:xfrm>
            <a:prstGeom prst="rect">
              <a:avLst/>
            </a:prstGeom>
            <a:noFill/>
            <a:ln w="9525">
              <a:noFill/>
              <a:miter lim="800000"/>
              <a:headEnd/>
              <a:tailEnd/>
            </a:ln>
          </p:spPr>
        </p:pic>
        <p:pic>
          <p:nvPicPr>
            <p:cNvPr id="42008" name="Picture 33" descr="C:\Users\niphm\Pictures\Wasp\para\Banded Caterpillar Parasite Wasp  Ichneumon promissorius.jpg"/>
            <p:cNvPicPr>
              <a:picLocks noChangeAspect="1" noChangeArrowheads="1"/>
            </p:cNvPicPr>
            <p:nvPr/>
          </p:nvPicPr>
          <p:blipFill>
            <a:blip r:embed="rId30">
              <a:clrChange>
                <a:clrFrom>
                  <a:srgbClr val="F3F3F1"/>
                </a:clrFrom>
                <a:clrTo>
                  <a:srgbClr val="F3F3F1">
                    <a:alpha val="0"/>
                  </a:srgbClr>
                </a:clrTo>
              </a:clrChange>
              <a:lum bright="10000" contrast="10000"/>
            </a:blip>
            <a:srcRect l="13818" t="6000" r="17839" b="4668"/>
            <a:stretch>
              <a:fillRect/>
            </a:stretch>
          </p:blipFill>
          <p:spPr bwMode="auto">
            <a:xfrm>
              <a:off x="0" y="5486400"/>
              <a:ext cx="889000" cy="1754188"/>
            </a:xfrm>
            <a:prstGeom prst="rect">
              <a:avLst/>
            </a:prstGeom>
            <a:noFill/>
            <a:ln w="9525">
              <a:noFill/>
              <a:miter lim="800000"/>
              <a:headEnd/>
              <a:tailEnd/>
            </a:ln>
          </p:spPr>
        </p:pic>
        <p:pic>
          <p:nvPicPr>
            <p:cNvPr id="42009" name="Picture 43" descr="http://ultrapestcontrol.ca/wp-content/uploads/2011/03/Earwig-1.jpg"/>
            <p:cNvPicPr>
              <a:picLocks noChangeAspect="1" noChangeArrowheads="1"/>
            </p:cNvPicPr>
            <p:nvPr/>
          </p:nvPicPr>
          <p:blipFill>
            <a:blip r:embed="rId31">
              <a:clrChange>
                <a:clrFrom>
                  <a:srgbClr val="FFFFFF"/>
                </a:clrFrom>
                <a:clrTo>
                  <a:srgbClr val="FFFFFF">
                    <a:alpha val="0"/>
                  </a:srgbClr>
                </a:clrTo>
              </a:clrChange>
            </a:blip>
            <a:srcRect/>
            <a:stretch>
              <a:fillRect/>
            </a:stretch>
          </p:blipFill>
          <p:spPr bwMode="auto">
            <a:xfrm rot="-2770238">
              <a:off x="222444" y="7298504"/>
              <a:ext cx="1109534" cy="728663"/>
            </a:xfrm>
            <a:prstGeom prst="rect">
              <a:avLst/>
            </a:prstGeom>
            <a:noFill/>
            <a:ln w="9525">
              <a:noFill/>
              <a:miter lim="800000"/>
              <a:headEnd/>
              <a:tailEnd/>
            </a:ln>
          </p:spPr>
        </p:pic>
      </p:grpSp>
      <p:pic>
        <p:nvPicPr>
          <p:cNvPr id="2060" name="Picture 4" descr="http://www.banglapedia.org/Images/Rat.jpg"/>
          <p:cNvPicPr>
            <a:picLocks noChangeAspect="1" noChangeArrowheads="1"/>
          </p:cNvPicPr>
          <p:nvPr/>
        </p:nvPicPr>
        <p:blipFill>
          <a:blip r:embed="rId32">
            <a:clrChange>
              <a:clrFrom>
                <a:srgbClr val="FFFFFF"/>
              </a:clrFrom>
              <a:clrTo>
                <a:srgbClr val="FFFFFF">
                  <a:alpha val="0"/>
                </a:srgbClr>
              </a:clrTo>
            </a:clrChange>
          </a:blip>
          <a:srcRect/>
          <a:stretch>
            <a:fillRect/>
          </a:stretch>
        </p:blipFill>
        <p:spPr bwMode="auto">
          <a:xfrm>
            <a:off x="5237163" y="5867400"/>
            <a:ext cx="581025" cy="381000"/>
          </a:xfrm>
          <a:prstGeom prst="rect">
            <a:avLst/>
          </a:prstGeom>
          <a:noFill/>
          <a:ln w="9525">
            <a:noFill/>
            <a:miter lim="800000"/>
            <a:headEnd/>
            <a:tailEnd/>
          </a:ln>
        </p:spPr>
      </p:pic>
      <p:pic>
        <p:nvPicPr>
          <p:cNvPr id="2061" name="Picture 4" descr="C:\Users\niphm\Desktop\dragon etc  flies 13-12-12\owls_5013.jpg"/>
          <p:cNvPicPr>
            <a:picLocks noChangeAspect="1" noChangeArrowheads="1"/>
          </p:cNvPicPr>
          <p:nvPr/>
        </p:nvPicPr>
        <p:blipFill>
          <a:blip r:embed="rId33">
            <a:clrChange>
              <a:clrFrom>
                <a:srgbClr val="040404"/>
              </a:clrFrom>
              <a:clrTo>
                <a:srgbClr val="040404">
                  <a:alpha val="0"/>
                </a:srgbClr>
              </a:clrTo>
            </a:clrChange>
          </a:blip>
          <a:srcRect l="5556" t="29739" r="12492" b="8720"/>
          <a:stretch>
            <a:fillRect/>
          </a:stretch>
        </p:blipFill>
        <p:spPr bwMode="auto">
          <a:xfrm>
            <a:off x="1752600" y="1295400"/>
            <a:ext cx="1371600" cy="762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animEffect transition="in" filter="fade">
                                      <p:cBhvr>
                                        <p:cTn id="7" dur="2000"/>
                                        <p:tgtEl>
                                          <p:spTgt spid="2060"/>
                                        </p:tgtEl>
                                      </p:cBhvr>
                                    </p:animEffect>
                                    <p:anim calcmode="lin" valueType="num">
                                      <p:cBhvr>
                                        <p:cTn id="8" dur="2000" fill="hold"/>
                                        <p:tgtEl>
                                          <p:spTgt spid="2060"/>
                                        </p:tgtEl>
                                        <p:attrNameLst>
                                          <p:attrName>ppt_w</p:attrName>
                                        </p:attrNameLst>
                                      </p:cBhvr>
                                      <p:tavLst>
                                        <p:tav tm="0" fmla="#ppt_w*sin(2.5*pi*$)">
                                          <p:val>
                                            <p:fltVal val="0"/>
                                          </p:val>
                                        </p:tav>
                                        <p:tav tm="100000">
                                          <p:val>
                                            <p:fltVal val="1"/>
                                          </p:val>
                                        </p:tav>
                                      </p:tavLst>
                                    </p:anim>
                                    <p:anim calcmode="lin" valueType="num">
                                      <p:cBhvr>
                                        <p:cTn id="9" dur="2000" fill="hold"/>
                                        <p:tgtEl>
                                          <p:spTgt spid="2060"/>
                                        </p:tgtEl>
                                        <p:attrNameLst>
                                          <p:attrName>ppt_h</p:attrName>
                                        </p:attrNameLst>
                                      </p:cBhvr>
                                      <p:tavLst>
                                        <p:tav tm="0">
                                          <p:val>
                                            <p:strVal val="#ppt_h"/>
                                          </p:val>
                                        </p:tav>
                                        <p:tav tm="100000">
                                          <p:val>
                                            <p:strVal val="#ppt_h"/>
                                          </p:val>
                                        </p:tav>
                                      </p:tavLst>
                                    </p:anim>
                                  </p:childTnLst>
                                </p:cTn>
                              </p:par>
                              <p:par>
                                <p:cTn id="10" presetID="2" presetClass="entr" presetSubtype="3"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63" presetClass="path" presetSubtype="0" accel="50000" decel="50000" fill="hold" nodeType="clickEffect">
                                  <p:stCondLst>
                                    <p:cond delay="0"/>
                                  </p:stCondLst>
                                  <p:childTnLst>
                                    <p:animMotion origin="layout" path="M 5.55556E-7 -4.07407E-6 L 0.61285 0.00024 " pathEditMode="relative" rAng="0" ptsTypes="AA">
                                      <p:cBhvr>
                                        <p:cTn id="23" dur="2000" fill="hold"/>
                                        <p:tgtEl>
                                          <p:spTgt spid="4"/>
                                        </p:tgtEl>
                                        <p:attrNameLst>
                                          <p:attrName>ppt_x</p:attrName>
                                          <p:attrName>ppt_y</p:attrName>
                                        </p:attrNameLst>
                                      </p:cBhvr>
                                      <p:rCtr x="30642" y="0"/>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xit" presetSubtype="4"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
                                          </p:val>
                                        </p:tav>
                                      </p:tavLst>
                                    </p:anim>
                                    <p:anim calcmode="lin" valueType="num">
                                      <p:cBhvr additive="base">
                                        <p:cTn id="28" dur="500"/>
                                        <p:tgtEl>
                                          <p:spTgt spid="2"/>
                                        </p:tgtEl>
                                        <p:attrNameLst>
                                          <p:attrName>ppt_y</p:attrName>
                                        </p:attrNameLst>
                                      </p:cBhvr>
                                      <p:tavLst>
                                        <p:tav tm="0">
                                          <p:val>
                                            <p:strVal val="ppt_y"/>
                                          </p:val>
                                        </p:tav>
                                        <p:tav tm="100000">
                                          <p:val>
                                            <p:strVal val="1+ppt_h/2"/>
                                          </p:val>
                                        </p:tav>
                                      </p:tavLst>
                                    </p:anim>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33" dur="2000" fill="hold"/>
                                        <p:tgtEl>
                                          <p:spTgt spid="2061"/>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6" presetClass="emph" presetSubtype="0" fill="hold" nodeType="clickEffect">
                                  <p:stCondLst>
                                    <p:cond delay="0"/>
                                  </p:stCondLst>
                                  <p:childTnLst>
                                    <p:animScale>
                                      <p:cBhvr>
                                        <p:cTn id="37" dur="2000" fill="hold"/>
                                        <p:tgtEl>
                                          <p:spTgt spid="205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28600" y="274638"/>
            <a:ext cx="8763000" cy="639762"/>
          </a:xfrm>
        </p:spPr>
        <p:txBody>
          <a:bodyPr/>
          <a:lstStyle/>
          <a:p>
            <a:pPr algn="l"/>
            <a:r>
              <a:rPr lang="en-IN" sz="2400" b="1" smtClean="0">
                <a:solidFill>
                  <a:srgbClr val="B31DA1"/>
                </a:solidFill>
              </a:rPr>
              <a:t> PLANT COMPENSATION IN RICE PLANT </a:t>
            </a:r>
          </a:p>
        </p:txBody>
      </p:sp>
      <p:sp>
        <p:nvSpPr>
          <p:cNvPr id="3" name="Content Placeholder 2"/>
          <p:cNvSpPr>
            <a:spLocks noGrp="1"/>
          </p:cNvSpPr>
          <p:nvPr>
            <p:ph idx="1"/>
          </p:nvPr>
        </p:nvSpPr>
        <p:spPr>
          <a:xfrm>
            <a:off x="304800" y="1143000"/>
            <a:ext cx="8610600" cy="5257800"/>
          </a:xfrm>
        </p:spPr>
        <p:txBody>
          <a:bodyPr>
            <a:normAutofit fontScale="85000" lnSpcReduction="20000"/>
          </a:bodyPr>
          <a:lstStyle/>
          <a:p>
            <a:pPr>
              <a:defRPr/>
            </a:pPr>
            <a:r>
              <a:rPr lang="en-IN" b="1" dirty="0">
                <a:solidFill>
                  <a:srgbClr val="00B050"/>
                </a:solidFill>
              </a:rPr>
              <a:t>A fundamental aspect of rice IPM is “Plant Compensation”. </a:t>
            </a:r>
            <a:endParaRPr lang="en-IN" b="1" dirty="0" smtClean="0">
              <a:solidFill>
                <a:srgbClr val="00B050"/>
              </a:solidFill>
            </a:endParaRPr>
          </a:p>
          <a:p>
            <a:pPr>
              <a:defRPr/>
            </a:pPr>
            <a:r>
              <a:rPr lang="en-IN" b="1" dirty="0" smtClean="0">
                <a:solidFill>
                  <a:srgbClr val="00B050"/>
                </a:solidFill>
              </a:rPr>
              <a:t>When </a:t>
            </a:r>
            <a:r>
              <a:rPr lang="en-IN" b="1" dirty="0">
                <a:solidFill>
                  <a:srgbClr val="00B050"/>
                </a:solidFill>
              </a:rPr>
              <a:t>the rice plant </a:t>
            </a:r>
            <a:r>
              <a:rPr lang="en-IN" b="1" dirty="0" smtClean="0">
                <a:solidFill>
                  <a:srgbClr val="00B050"/>
                </a:solidFill>
              </a:rPr>
              <a:t>is damaged </a:t>
            </a:r>
            <a:r>
              <a:rPr lang="en-IN" b="1" dirty="0">
                <a:solidFill>
                  <a:srgbClr val="00B050"/>
                </a:solidFill>
              </a:rPr>
              <a:t>by a pest, the rice plant can compensate for the damage in a number of </a:t>
            </a:r>
            <a:r>
              <a:rPr lang="en-IN" b="1" dirty="0" smtClean="0">
                <a:solidFill>
                  <a:srgbClr val="00B050"/>
                </a:solidFill>
              </a:rPr>
              <a:t>ways so </a:t>
            </a:r>
            <a:r>
              <a:rPr lang="en-IN" b="1" dirty="0">
                <a:solidFill>
                  <a:srgbClr val="00B050"/>
                </a:solidFill>
              </a:rPr>
              <a:t>that it will not effect rice production</a:t>
            </a:r>
            <a:r>
              <a:rPr lang="en-IN" b="1" dirty="0" smtClean="0">
                <a:solidFill>
                  <a:srgbClr val="00B050"/>
                </a:solidFill>
              </a:rPr>
              <a:t>.</a:t>
            </a:r>
          </a:p>
          <a:p>
            <a:pPr>
              <a:defRPr/>
            </a:pPr>
            <a:r>
              <a:rPr lang="en-IN" b="1" dirty="0" smtClean="0">
                <a:solidFill>
                  <a:srgbClr val="00B050"/>
                </a:solidFill>
              </a:rPr>
              <a:t>A </a:t>
            </a:r>
            <a:r>
              <a:rPr lang="en-IN" b="1" dirty="0">
                <a:solidFill>
                  <a:srgbClr val="00B050"/>
                </a:solidFill>
              </a:rPr>
              <a:t>healthy crop has a considerable ability </a:t>
            </a:r>
            <a:r>
              <a:rPr lang="en-IN" b="1" dirty="0" smtClean="0">
                <a:solidFill>
                  <a:srgbClr val="00B050"/>
                </a:solidFill>
              </a:rPr>
              <a:t>to compensate </a:t>
            </a:r>
            <a:r>
              <a:rPr lang="en-IN" b="1" dirty="0">
                <a:solidFill>
                  <a:srgbClr val="00B050"/>
                </a:solidFill>
              </a:rPr>
              <a:t>for damage by pests. </a:t>
            </a:r>
          </a:p>
          <a:p>
            <a:pPr>
              <a:defRPr/>
            </a:pPr>
            <a:r>
              <a:rPr lang="en-IN" b="1" dirty="0">
                <a:solidFill>
                  <a:srgbClr val="00B050"/>
                </a:solidFill>
              </a:rPr>
              <a:t>The capacity of a plant to compensate depends on the growth </a:t>
            </a:r>
            <a:r>
              <a:rPr lang="en-IN" b="1" dirty="0" smtClean="0">
                <a:solidFill>
                  <a:srgbClr val="00B050"/>
                </a:solidFill>
              </a:rPr>
              <a:t>stage.</a:t>
            </a:r>
          </a:p>
          <a:p>
            <a:pPr>
              <a:defRPr/>
            </a:pPr>
            <a:r>
              <a:rPr lang="en-IN" b="1" dirty="0" smtClean="0">
                <a:solidFill>
                  <a:srgbClr val="00B050"/>
                </a:solidFill>
              </a:rPr>
              <a:t>Vegetative phase has </a:t>
            </a:r>
            <a:r>
              <a:rPr lang="en-IN" b="1" dirty="0">
                <a:solidFill>
                  <a:srgbClr val="00B050"/>
                </a:solidFill>
              </a:rPr>
              <a:t>better compensation than generative </a:t>
            </a:r>
            <a:r>
              <a:rPr lang="en-IN" b="1" dirty="0" smtClean="0">
                <a:solidFill>
                  <a:srgbClr val="00B050"/>
                </a:solidFill>
              </a:rPr>
              <a:t>phase, </a:t>
            </a:r>
          </a:p>
          <a:p>
            <a:pPr>
              <a:defRPr/>
            </a:pPr>
            <a:r>
              <a:rPr lang="en-IN" b="1" dirty="0" smtClean="0">
                <a:solidFill>
                  <a:srgbClr val="00B050"/>
                </a:solidFill>
              </a:rPr>
              <a:t>At vegetative </a:t>
            </a:r>
            <a:r>
              <a:rPr lang="en-IN" b="1" dirty="0">
                <a:solidFill>
                  <a:srgbClr val="00B050"/>
                </a:solidFill>
              </a:rPr>
              <a:t>phase, 30 % of rice </a:t>
            </a:r>
            <a:r>
              <a:rPr lang="en-IN" b="1" dirty="0" smtClean="0">
                <a:solidFill>
                  <a:srgbClr val="00B050"/>
                </a:solidFill>
              </a:rPr>
              <a:t>plants </a:t>
            </a:r>
            <a:r>
              <a:rPr lang="en-IN" b="1" dirty="0">
                <a:solidFill>
                  <a:srgbClr val="00B050"/>
                </a:solidFill>
              </a:rPr>
              <a:t>leaves can be damaged without affecting </a:t>
            </a:r>
            <a:r>
              <a:rPr lang="en-IN" b="1" dirty="0" smtClean="0">
                <a:solidFill>
                  <a:srgbClr val="00B050"/>
                </a:solidFill>
              </a:rPr>
              <a:t>rice production.</a:t>
            </a:r>
            <a:endParaRPr lang="en-IN" b="1"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2"/>
          </p:nvPr>
        </p:nvSpPr>
        <p:spPr>
          <a:noFill/>
        </p:spPr>
        <p:txBody>
          <a:bodyPr/>
          <a:lstStyle/>
          <a:p>
            <a:fld id="{FA4CD54D-33B9-4CDD-B652-92EFE5781D2C}" type="slidenum">
              <a:rPr lang="en-US" smtClean="0"/>
              <a:pPr/>
              <a:t>149</a:t>
            </a:fld>
            <a:endParaRPr lang="en-US" smtClean="0"/>
          </a:p>
        </p:txBody>
      </p:sp>
      <p:sp>
        <p:nvSpPr>
          <p:cNvPr id="28675" name="Rectangle 1026"/>
          <p:cNvSpPr>
            <a:spLocks noChangeArrowheads="1"/>
          </p:cNvSpPr>
          <p:nvPr/>
        </p:nvSpPr>
        <p:spPr bwMode="auto">
          <a:xfrm>
            <a:off x="304800" y="228600"/>
            <a:ext cx="8534400" cy="990600"/>
          </a:xfrm>
          <a:prstGeom prst="rect">
            <a:avLst/>
          </a:prstGeom>
          <a:noFill/>
          <a:ln w="9525">
            <a:noFill/>
            <a:miter lim="800000"/>
            <a:headEnd/>
            <a:tailEnd/>
          </a:ln>
        </p:spPr>
        <p:txBody>
          <a:bodyPr anchor="ctr"/>
          <a:lstStyle/>
          <a:p>
            <a:pPr algn="ctr">
              <a:defRPr/>
            </a:pPr>
            <a:r>
              <a:rPr lang="en-US" sz="3600" b="1" dirty="0">
                <a:solidFill>
                  <a:srgbClr val="00FF00"/>
                </a:solidFill>
                <a:latin typeface="+mj-lt"/>
              </a:rPr>
              <a:t>Analysis and decision making</a:t>
            </a:r>
          </a:p>
        </p:txBody>
      </p:sp>
      <p:pic>
        <p:nvPicPr>
          <p:cNvPr id="44036" name="Picture 1028" descr="C:\WINDOWS\Desktop\Ind-ToF Dharwad 44.JPG"/>
          <p:cNvPicPr>
            <a:picLocks noChangeAspect="1" noChangeArrowheads="1"/>
          </p:cNvPicPr>
          <p:nvPr/>
        </p:nvPicPr>
        <p:blipFill>
          <a:blip r:embed="rId3"/>
          <a:srcRect/>
          <a:stretch>
            <a:fillRect/>
          </a:stretch>
        </p:blipFill>
        <p:spPr bwMode="auto">
          <a:xfrm>
            <a:off x="685800" y="1295400"/>
            <a:ext cx="7924800" cy="4267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Documents and Settings\Anoop\My Documents\Insect photos\picture 11.jpg"/>
          <p:cNvPicPr>
            <a:picLocks noChangeAspect="1" noChangeArrowheads="1"/>
          </p:cNvPicPr>
          <p:nvPr/>
        </p:nvPicPr>
        <p:blipFill>
          <a:blip r:embed="rId2" cstate="print"/>
          <a:srcRect/>
          <a:stretch>
            <a:fillRect/>
          </a:stretch>
        </p:blipFill>
        <p:spPr bwMode="auto">
          <a:xfrm>
            <a:off x="533400" y="533400"/>
            <a:ext cx="8153400"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2"/>
          </p:nvPr>
        </p:nvSpPr>
        <p:spPr>
          <a:noFill/>
        </p:spPr>
        <p:txBody>
          <a:bodyPr/>
          <a:lstStyle/>
          <a:p>
            <a:fld id="{1401C29B-AD03-4844-9B65-3933458AE8AF}" type="slidenum">
              <a:rPr lang="en-US" smtClean="0"/>
              <a:pPr/>
              <a:t>150</a:t>
            </a:fld>
            <a:endParaRPr lang="en-US" smtClean="0"/>
          </a:p>
        </p:txBody>
      </p:sp>
      <p:sp>
        <p:nvSpPr>
          <p:cNvPr id="45059" name="Line 4"/>
          <p:cNvSpPr>
            <a:spLocks noChangeShapeType="1"/>
          </p:cNvSpPr>
          <p:nvPr/>
        </p:nvSpPr>
        <p:spPr bwMode="auto">
          <a:xfrm>
            <a:off x="403225" y="5900738"/>
            <a:ext cx="8553450" cy="0"/>
          </a:xfrm>
          <a:prstGeom prst="line">
            <a:avLst/>
          </a:prstGeom>
          <a:noFill/>
          <a:ln w="9525">
            <a:noFill/>
            <a:miter lim="800000"/>
            <a:headEnd/>
            <a:tailEnd/>
          </a:ln>
        </p:spPr>
        <p:txBody>
          <a:bodyPr wrap="none"/>
          <a:lstStyle/>
          <a:p>
            <a:endParaRPr lang="en-IN"/>
          </a:p>
        </p:txBody>
      </p:sp>
      <p:sp>
        <p:nvSpPr>
          <p:cNvPr id="45060" name="Line 5"/>
          <p:cNvSpPr>
            <a:spLocks noChangeShapeType="1"/>
          </p:cNvSpPr>
          <p:nvPr/>
        </p:nvSpPr>
        <p:spPr bwMode="auto">
          <a:xfrm>
            <a:off x="8956675" y="1524000"/>
            <a:ext cx="0" cy="4376738"/>
          </a:xfrm>
          <a:prstGeom prst="line">
            <a:avLst/>
          </a:prstGeom>
          <a:noFill/>
          <a:ln w="9525">
            <a:noFill/>
            <a:miter lim="800000"/>
            <a:headEnd/>
            <a:tailEnd/>
          </a:ln>
        </p:spPr>
        <p:txBody>
          <a:bodyPr wrap="none"/>
          <a:lstStyle/>
          <a:p>
            <a:endParaRPr lang="en-IN"/>
          </a:p>
        </p:txBody>
      </p:sp>
      <p:sp>
        <p:nvSpPr>
          <p:cNvPr id="45061" name="Text Box 7"/>
          <p:cNvSpPr txBox="1">
            <a:spLocks noChangeArrowheads="1"/>
          </p:cNvSpPr>
          <p:nvPr/>
        </p:nvSpPr>
        <p:spPr bwMode="auto">
          <a:xfrm>
            <a:off x="1219200" y="533400"/>
            <a:ext cx="6400800" cy="457200"/>
          </a:xfrm>
          <a:prstGeom prst="rect">
            <a:avLst/>
          </a:prstGeom>
          <a:noFill/>
          <a:ln w="9525">
            <a:noFill/>
            <a:miter lim="800000"/>
            <a:headEnd/>
            <a:tailEnd/>
          </a:ln>
        </p:spPr>
        <p:txBody>
          <a:bodyPr>
            <a:spAutoFit/>
          </a:bodyPr>
          <a:lstStyle/>
          <a:p>
            <a:pPr>
              <a:spcBef>
                <a:spcPct val="50000"/>
              </a:spcBef>
            </a:pPr>
            <a:endParaRPr lang="en-US"/>
          </a:p>
        </p:txBody>
      </p:sp>
      <p:sp>
        <p:nvSpPr>
          <p:cNvPr id="45062" name="Text Box 8"/>
          <p:cNvSpPr txBox="1">
            <a:spLocks noChangeArrowheads="1"/>
          </p:cNvSpPr>
          <p:nvPr/>
        </p:nvSpPr>
        <p:spPr bwMode="auto">
          <a:xfrm>
            <a:off x="304800" y="5486400"/>
            <a:ext cx="8458200" cy="396875"/>
          </a:xfrm>
          <a:prstGeom prst="rect">
            <a:avLst/>
          </a:prstGeom>
          <a:noFill/>
          <a:ln w="9525">
            <a:noFill/>
            <a:miter lim="800000"/>
            <a:headEnd/>
            <a:tailEnd/>
          </a:ln>
        </p:spPr>
        <p:txBody>
          <a:bodyPr>
            <a:spAutoFit/>
          </a:bodyPr>
          <a:lstStyle/>
          <a:p>
            <a:pPr marL="790575" lvl="1" indent="-309563">
              <a:spcBef>
                <a:spcPct val="50000"/>
              </a:spcBef>
              <a:buFontTx/>
              <a:buChar char="•"/>
            </a:pPr>
            <a:endParaRPr lang="en-US" sz="2000" b="1">
              <a:solidFill>
                <a:srgbClr val="FFFF00"/>
              </a:solidFill>
              <a:latin typeface="Tahoma" pitchFamily="34" charset="0"/>
            </a:endParaRPr>
          </a:p>
        </p:txBody>
      </p:sp>
      <p:pic>
        <p:nvPicPr>
          <p:cNvPr id="45063" name="Picture 9" descr="CESA-good"/>
          <p:cNvPicPr>
            <a:picLocks noChangeAspect="1" noChangeArrowheads="1"/>
          </p:cNvPicPr>
          <p:nvPr/>
        </p:nvPicPr>
        <p:blipFill>
          <a:blip r:embed="rId3"/>
          <a:srcRect/>
          <a:stretch>
            <a:fillRect/>
          </a:stretch>
        </p:blipFill>
        <p:spPr bwMode="auto">
          <a:xfrm>
            <a:off x="0" y="990600"/>
            <a:ext cx="9144000" cy="4321175"/>
          </a:xfrm>
          <a:prstGeom prst="rect">
            <a:avLst/>
          </a:prstGeom>
          <a:noFill/>
          <a:ln w="9525">
            <a:noFill/>
            <a:miter lim="800000"/>
            <a:headEnd/>
            <a:tailEnd/>
          </a:ln>
        </p:spPr>
      </p:pic>
      <p:sp>
        <p:nvSpPr>
          <p:cNvPr id="29704" name="Text Box 12"/>
          <p:cNvSpPr txBox="1">
            <a:spLocks noChangeArrowheads="1"/>
          </p:cNvSpPr>
          <p:nvPr/>
        </p:nvSpPr>
        <p:spPr bwMode="auto">
          <a:xfrm>
            <a:off x="457200" y="5257800"/>
            <a:ext cx="8458200" cy="1311275"/>
          </a:xfrm>
          <a:prstGeom prst="rect">
            <a:avLst/>
          </a:prstGeom>
          <a:noFill/>
          <a:ln w="9525">
            <a:noFill/>
            <a:miter lim="800000"/>
            <a:headEnd/>
            <a:tailEnd/>
          </a:ln>
        </p:spPr>
        <p:txBody>
          <a:bodyPr>
            <a:spAutoFit/>
          </a:bodyPr>
          <a:lstStyle/>
          <a:p>
            <a:pPr marL="790575" lvl="1" indent="-309563">
              <a:spcBef>
                <a:spcPct val="50000"/>
              </a:spcBef>
              <a:buFontTx/>
              <a:buChar char="•"/>
              <a:defRPr/>
            </a:pPr>
            <a:r>
              <a:rPr lang="en-US" sz="2000" b="1" dirty="0">
                <a:solidFill>
                  <a:srgbClr val="FFFF00"/>
                </a:solidFill>
                <a:latin typeface="+mj-lt"/>
              </a:rPr>
              <a:t>In small groups, make field observations, collect and analyze data, take crop management decisions based on this analysis and present the decisions to all other groups for further discussions and refinement of decisions</a:t>
            </a:r>
          </a:p>
        </p:txBody>
      </p:sp>
      <p:sp>
        <p:nvSpPr>
          <p:cNvPr id="45065" name="Text Box 13"/>
          <p:cNvSpPr txBox="1">
            <a:spLocks noChangeArrowheads="1"/>
          </p:cNvSpPr>
          <p:nvPr/>
        </p:nvSpPr>
        <p:spPr bwMode="auto">
          <a:xfrm>
            <a:off x="7696200" y="0"/>
            <a:ext cx="1371600" cy="396875"/>
          </a:xfrm>
          <a:prstGeom prst="rect">
            <a:avLst/>
          </a:prstGeom>
          <a:noFill/>
          <a:ln w="9525">
            <a:noFill/>
            <a:miter lim="800000"/>
            <a:headEnd/>
            <a:tailEnd/>
          </a:ln>
        </p:spPr>
        <p:txBody>
          <a:bodyPr>
            <a:spAutoFit/>
          </a:bodyPr>
          <a:lstStyle/>
          <a:p>
            <a:pPr algn="ctr" eaLnBrk="0" hangingPunct="0">
              <a:spcBef>
                <a:spcPct val="50000"/>
              </a:spcBef>
            </a:pPr>
            <a:r>
              <a:rPr lang="en-US" sz="2000" b="1" i="1">
                <a:solidFill>
                  <a:srgbClr val="00FF00"/>
                </a:solidFill>
              </a:rPr>
              <a:t>Cont….</a:t>
            </a:r>
          </a:p>
        </p:txBody>
      </p:sp>
      <p:sp>
        <p:nvSpPr>
          <p:cNvPr id="45066" name="Text Box 14"/>
          <p:cNvSpPr txBox="1">
            <a:spLocks noChangeArrowheads="1"/>
          </p:cNvSpPr>
          <p:nvPr/>
        </p:nvSpPr>
        <p:spPr bwMode="auto">
          <a:xfrm>
            <a:off x="1295400" y="304800"/>
            <a:ext cx="6400800" cy="579438"/>
          </a:xfrm>
          <a:prstGeom prst="rect">
            <a:avLst/>
          </a:prstGeom>
          <a:noFill/>
          <a:ln w="9525">
            <a:noFill/>
            <a:miter lim="800000"/>
            <a:headEnd/>
            <a:tailEnd/>
          </a:ln>
        </p:spPr>
        <p:txBody>
          <a:bodyPr>
            <a:spAutoFit/>
          </a:bodyPr>
          <a:lstStyle/>
          <a:p>
            <a:pPr algn="ctr">
              <a:spcBef>
                <a:spcPct val="50000"/>
              </a:spcBef>
            </a:pPr>
            <a:r>
              <a:rPr lang="en-US" sz="3200" b="1">
                <a:solidFill>
                  <a:srgbClr val="00FF00"/>
                </a:solidFill>
                <a:latin typeface="Tahoma" pitchFamily="34" charset="0"/>
              </a:rPr>
              <a:t>Agro Ecosystem Analysis</a:t>
            </a:r>
          </a:p>
        </p:txBody>
      </p:sp>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descr="C:\Users\abc\Desktop\exhibit_396x248 (1).jpg"/>
          <p:cNvPicPr>
            <a:picLocks noChangeAspect="1" noChangeArrowheads="1"/>
          </p:cNvPicPr>
          <p:nvPr/>
        </p:nvPicPr>
        <p:blipFill>
          <a:blip r:embed="rId2"/>
          <a:srcRect/>
          <a:stretch>
            <a:fillRect/>
          </a:stretch>
        </p:blipFill>
        <p:spPr bwMode="auto">
          <a:xfrm>
            <a:off x="0" y="0"/>
            <a:ext cx="9144000" cy="6738938"/>
          </a:xfrm>
          <a:prstGeom prst="rect">
            <a:avLst/>
          </a:prstGeom>
          <a:noFill/>
          <a:ln w="9525">
            <a:noFill/>
            <a:miter lim="800000"/>
            <a:headEnd/>
            <a:tailEnd/>
          </a:ln>
        </p:spPr>
      </p:pic>
      <p:sp>
        <p:nvSpPr>
          <p:cNvPr id="1028" name="Rectangle 4"/>
          <p:cNvSpPr>
            <a:spLocks noChangeArrowheads="1"/>
          </p:cNvSpPr>
          <p:nvPr/>
        </p:nvSpPr>
        <p:spPr bwMode="auto">
          <a:xfrm>
            <a:off x="533400" y="0"/>
            <a:ext cx="3581400" cy="769938"/>
          </a:xfrm>
          <a:prstGeom prst="rect">
            <a:avLst/>
          </a:prstGeom>
          <a:solidFill>
            <a:schemeClr val="accent3"/>
          </a:solidFill>
          <a:ln w="9525">
            <a:noFill/>
            <a:miter lim="800000"/>
            <a:headEnd/>
            <a:tailEnd/>
          </a:ln>
          <a:effectLst/>
        </p:spPr>
        <p:txBody>
          <a:bodyPr anchor="ctr">
            <a:spAutoFit/>
          </a:bodyPr>
          <a:lstStyle/>
          <a:p>
            <a:pPr>
              <a:defRPr/>
            </a:pPr>
            <a:r>
              <a:rPr lang="en-US" sz="4400" b="1" dirty="0">
                <a:latin typeface="Sylfaen" pitchFamily="18" charset="0"/>
                <a:ea typeface="Times New Roman" pitchFamily="18" charset="0"/>
                <a:cs typeface="Times New Roman" pitchFamily="18" charset="0"/>
              </a:rPr>
              <a:t>Insect zoo: </a:t>
            </a:r>
            <a:endParaRPr lang="en-US" sz="6600" dirty="0">
              <a:latin typeface="Arial" pitchFamily="34" charset="0"/>
              <a:cs typeface="Arial" pitchFamily="34" charset="0"/>
            </a:endParaRPr>
          </a:p>
        </p:txBody>
      </p:sp>
      <p:pic>
        <p:nvPicPr>
          <p:cNvPr id="46084" name="Picture 2"/>
          <p:cNvPicPr>
            <a:picLocks noChangeAspect="1" noChangeArrowheads="1"/>
          </p:cNvPicPr>
          <p:nvPr/>
        </p:nvPicPr>
        <p:blipFill>
          <a:blip r:embed="rId3"/>
          <a:srcRect/>
          <a:stretch>
            <a:fillRect/>
          </a:stretch>
        </p:blipFill>
        <p:spPr bwMode="auto">
          <a:xfrm>
            <a:off x="0" y="4495800"/>
            <a:ext cx="3581400" cy="2362200"/>
          </a:xfrm>
          <a:prstGeom prst="rect">
            <a:avLst/>
          </a:prstGeom>
          <a:noFill/>
          <a:ln w="9525">
            <a:noFill/>
            <a:miter lim="800000"/>
            <a:headEnd/>
            <a:tailEnd/>
          </a:ln>
        </p:spPr>
      </p:pic>
      <p:pic>
        <p:nvPicPr>
          <p:cNvPr id="46085" name="Picture 3"/>
          <p:cNvPicPr>
            <a:picLocks noChangeAspect="1" noChangeArrowheads="1"/>
          </p:cNvPicPr>
          <p:nvPr/>
        </p:nvPicPr>
        <p:blipFill>
          <a:blip r:embed="rId4"/>
          <a:srcRect/>
          <a:stretch>
            <a:fillRect/>
          </a:stretch>
        </p:blipFill>
        <p:spPr bwMode="auto">
          <a:xfrm>
            <a:off x="3581400" y="4495800"/>
            <a:ext cx="3462338" cy="2362200"/>
          </a:xfrm>
          <a:prstGeom prst="rect">
            <a:avLst/>
          </a:prstGeom>
          <a:noFill/>
          <a:ln w="9525">
            <a:noFill/>
            <a:miter lim="800000"/>
            <a:headEnd/>
            <a:tailEnd/>
          </a:ln>
        </p:spPr>
      </p:pic>
      <p:pic>
        <p:nvPicPr>
          <p:cNvPr id="46086" name="Picture 4"/>
          <p:cNvPicPr>
            <a:picLocks noChangeAspect="1" noChangeArrowheads="1"/>
          </p:cNvPicPr>
          <p:nvPr/>
        </p:nvPicPr>
        <p:blipFill>
          <a:blip r:embed="rId5"/>
          <a:srcRect/>
          <a:stretch>
            <a:fillRect/>
          </a:stretch>
        </p:blipFill>
        <p:spPr bwMode="auto">
          <a:xfrm>
            <a:off x="7086600" y="4529138"/>
            <a:ext cx="2057400" cy="23288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2"/>
          </p:nvPr>
        </p:nvSpPr>
        <p:spPr>
          <a:noFill/>
        </p:spPr>
        <p:txBody>
          <a:bodyPr/>
          <a:lstStyle/>
          <a:p>
            <a:fld id="{087CBD9C-2CA3-4446-8887-C1B961F88B04}" type="slidenum">
              <a:rPr lang="en-US" smtClean="0"/>
              <a:pPr/>
              <a:t>152</a:t>
            </a:fld>
            <a:endParaRPr lang="en-US" smtClean="0"/>
          </a:p>
        </p:txBody>
      </p:sp>
      <p:sp>
        <p:nvSpPr>
          <p:cNvPr id="47107" name="Rectangle 4"/>
          <p:cNvSpPr>
            <a:spLocks noChangeArrowheads="1"/>
          </p:cNvSpPr>
          <p:nvPr/>
        </p:nvSpPr>
        <p:spPr bwMode="auto">
          <a:xfrm>
            <a:off x="457200" y="973138"/>
            <a:ext cx="8305800" cy="4894262"/>
          </a:xfrm>
          <a:prstGeom prst="rect">
            <a:avLst/>
          </a:prstGeom>
          <a:noFill/>
          <a:ln w="9525">
            <a:noFill/>
            <a:miter lim="800000"/>
            <a:headEnd/>
            <a:tailEnd/>
          </a:ln>
        </p:spPr>
        <p:txBody>
          <a:bodyPr>
            <a:spAutoFit/>
          </a:bodyPr>
          <a:lstStyle/>
          <a:p>
            <a:r>
              <a:rPr lang="en-IN" b="1">
                <a:solidFill>
                  <a:srgbClr val="00B050"/>
                </a:solidFill>
              </a:rPr>
              <a:t>To empower the farmers in the identification of insect whether it is harmful or useful, the concept of insect zoo, is introduced and explained to the FFS participants. </a:t>
            </a:r>
          </a:p>
          <a:p>
            <a:endParaRPr lang="en-IN" b="1">
              <a:solidFill>
                <a:srgbClr val="00B050"/>
              </a:solidFill>
            </a:endParaRPr>
          </a:p>
          <a:p>
            <a:endParaRPr lang="en-IN" b="1">
              <a:solidFill>
                <a:srgbClr val="00B050"/>
              </a:solidFill>
            </a:endParaRPr>
          </a:p>
          <a:p>
            <a:r>
              <a:rPr lang="en-IN" b="1">
                <a:solidFill>
                  <a:srgbClr val="00B050"/>
                </a:solidFill>
              </a:rPr>
              <a:t>Plastic jars with starred ladybird beetle grubs and adults with 20 aphids are to be handed out to the participants.</a:t>
            </a:r>
          </a:p>
          <a:p>
            <a:endParaRPr lang="en-IN" b="1">
              <a:solidFill>
                <a:srgbClr val="00B050"/>
              </a:solidFill>
            </a:endParaRPr>
          </a:p>
          <a:p>
            <a:endParaRPr lang="en-IN" b="1">
              <a:solidFill>
                <a:srgbClr val="00B050"/>
              </a:solidFill>
            </a:endParaRPr>
          </a:p>
          <a:p>
            <a:r>
              <a:rPr lang="en-IN" b="1">
                <a:solidFill>
                  <a:srgbClr val="00B050"/>
                </a:solidFill>
              </a:rPr>
              <a:t> </a:t>
            </a:r>
          </a:p>
          <a:p>
            <a:r>
              <a:rPr lang="en-IN" b="1">
                <a:solidFill>
                  <a:srgbClr val="00B050"/>
                </a:solidFill>
              </a:rPr>
              <a:t>Farmers  may be asked to watch the zoo for about an hour and count the remaining aphids after wards and understand biological control. </a:t>
            </a:r>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ChangeArrowheads="1"/>
          </p:cNvSpPr>
          <p:nvPr/>
        </p:nvSpPr>
        <p:spPr bwMode="auto">
          <a:xfrm>
            <a:off x="0" y="962025"/>
            <a:ext cx="9144000" cy="4524375"/>
          </a:xfrm>
          <a:prstGeom prst="rect">
            <a:avLst/>
          </a:prstGeom>
          <a:solidFill>
            <a:schemeClr val="accent3"/>
          </a:solidFill>
          <a:ln w="9525">
            <a:noFill/>
            <a:miter lim="800000"/>
            <a:headEnd/>
            <a:tailEnd/>
          </a:ln>
          <a:effectLst/>
        </p:spPr>
        <p:txBody>
          <a:bodyPr anchor="ctr">
            <a:spAutoFit/>
          </a:bodyPr>
          <a:lstStyle/>
          <a:p>
            <a:pPr>
              <a:lnSpc>
                <a:spcPct val="200000"/>
              </a:lnSpc>
              <a:tabLst>
                <a:tab pos="457200" algn="l"/>
              </a:tabLst>
              <a:defRPr/>
            </a:pPr>
            <a:r>
              <a:rPr lang="en-US" dirty="0">
                <a:solidFill>
                  <a:srgbClr val="0070C0"/>
                </a:solidFill>
                <a:latin typeface="Sylfaen" pitchFamily="18" charset="0"/>
                <a:ea typeface="Times New Roman" pitchFamily="18" charset="0"/>
                <a:cs typeface="Times New Roman" pitchFamily="18" charset="0"/>
              </a:rPr>
              <a:t>Insect zoo studies for following objectives</a:t>
            </a:r>
            <a:endParaRPr lang="en-US" dirty="0">
              <a:solidFill>
                <a:srgbClr val="0070C0"/>
              </a:solidFill>
              <a:latin typeface="Arial" pitchFamily="34" charset="0"/>
              <a:cs typeface="Arial" pitchFamily="34" charset="0"/>
            </a:endParaRPr>
          </a:p>
          <a:p>
            <a:pPr eaLnBrk="0" hangingPunct="0">
              <a:lnSpc>
                <a:spcPct val="200000"/>
              </a:lnSpc>
              <a:tabLst>
                <a:tab pos="457200" algn="l"/>
              </a:tabLst>
              <a:defRPr/>
            </a:pPr>
            <a:r>
              <a:rPr lang="en-US" dirty="0">
                <a:latin typeface="Sylfaen" pitchFamily="18" charset="0"/>
                <a:ea typeface="Times New Roman" pitchFamily="18" charset="0"/>
                <a:cs typeface="Arial" pitchFamily="34" charset="0"/>
              </a:rPr>
              <a:t>1.To observe the feeding behavior of predators on  plant in field.</a:t>
            </a:r>
          </a:p>
          <a:p>
            <a:pPr eaLnBrk="0" hangingPunct="0">
              <a:lnSpc>
                <a:spcPct val="200000"/>
              </a:lnSpc>
              <a:tabLst>
                <a:tab pos="457200" algn="l"/>
              </a:tabLst>
              <a:defRPr/>
            </a:pPr>
            <a:r>
              <a:rPr lang="en-US" dirty="0">
                <a:latin typeface="Sylfaen" pitchFamily="18" charset="0"/>
                <a:ea typeface="Times New Roman" pitchFamily="18" charset="0"/>
                <a:cs typeface="Arial" pitchFamily="34" charset="0"/>
              </a:rPr>
              <a:t>2. To observe the feeding potential of predators in potted plants</a:t>
            </a:r>
          </a:p>
          <a:p>
            <a:pPr eaLnBrk="0" hangingPunct="0">
              <a:lnSpc>
                <a:spcPct val="200000"/>
              </a:lnSpc>
              <a:tabLst>
                <a:tab pos="457200" algn="l"/>
              </a:tabLst>
              <a:defRPr/>
            </a:pPr>
            <a:r>
              <a:rPr lang="en-US" dirty="0">
                <a:latin typeface="Sylfaen" pitchFamily="18" charset="0"/>
                <a:ea typeface="Times New Roman" pitchFamily="18" charset="0"/>
                <a:cs typeface="Arial" pitchFamily="34" charset="0"/>
              </a:rPr>
              <a:t>3.To observe the richness of pests in laboratory </a:t>
            </a:r>
          </a:p>
          <a:p>
            <a:pPr eaLnBrk="0" hangingPunct="0">
              <a:lnSpc>
                <a:spcPct val="200000"/>
              </a:lnSpc>
              <a:tabLst>
                <a:tab pos="457200" algn="l"/>
              </a:tabLst>
              <a:defRPr/>
            </a:pPr>
            <a:r>
              <a:rPr lang="en-US" dirty="0">
                <a:latin typeface="Sylfaen" pitchFamily="18" charset="0"/>
                <a:ea typeface="Times New Roman" pitchFamily="18" charset="0"/>
                <a:cs typeface="Arial" pitchFamily="34" charset="0"/>
              </a:rPr>
              <a:t>4.To observe the biology/life cycle of pest/defenders</a:t>
            </a:r>
            <a:endParaRPr lang="en-US" dirty="0">
              <a:latin typeface="Arial" pitchFamily="34" charset="0"/>
              <a:cs typeface="Arial" pitchFamily="34" charset="0"/>
            </a:endParaRPr>
          </a:p>
          <a:p>
            <a:pPr eaLnBrk="0" hangingPunct="0">
              <a:lnSpc>
                <a:spcPct val="200000"/>
              </a:lnSpc>
              <a:tabLst>
                <a:tab pos="457200" algn="l"/>
              </a:tabLst>
              <a:defRPr/>
            </a:pPr>
            <a:r>
              <a:rPr lang="en-US" dirty="0">
                <a:latin typeface="Sylfaen" pitchFamily="18" charset="0"/>
                <a:ea typeface="Times New Roman" pitchFamily="18" charset="0"/>
                <a:cs typeface="Times New Roman" pitchFamily="18" charset="0"/>
              </a:rPr>
              <a:t>5.To observe </a:t>
            </a:r>
            <a:r>
              <a:rPr lang="en-US" dirty="0" err="1">
                <a:latin typeface="Sylfaen" pitchFamily="18" charset="0"/>
                <a:ea typeface="Times New Roman" pitchFamily="18" charset="0"/>
                <a:cs typeface="Times New Roman" pitchFamily="18" charset="0"/>
              </a:rPr>
              <a:t>parasitization</a:t>
            </a:r>
            <a:r>
              <a:rPr lang="en-US" dirty="0">
                <a:latin typeface="Sylfaen" pitchFamily="18" charset="0"/>
                <a:ea typeface="Times New Roman" pitchFamily="18" charset="0"/>
                <a:cs typeface="Times New Roman" pitchFamily="18" charset="0"/>
              </a:rPr>
              <a:t> of egg, larva and pupa of different pests.</a:t>
            </a:r>
            <a:endParaRPr lang="en-US" dirty="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57200" y="228600"/>
            <a:ext cx="8686800" cy="457200"/>
          </a:xfrm>
        </p:spPr>
        <p:txBody>
          <a:bodyPr>
            <a:normAutofit fontScale="90000"/>
          </a:bodyPr>
          <a:lstStyle/>
          <a:p>
            <a:pPr algn="l" eaLnBrk="1" hangingPunct="1"/>
            <a:r>
              <a:rPr lang="en-US" altLang="en-US" sz="4000" smtClean="0">
                <a:solidFill>
                  <a:srgbClr val="A50021"/>
                </a:solidFill>
              </a:rPr>
              <a:t>What is FFS….....?</a:t>
            </a:r>
            <a:endParaRPr lang="en-US" altLang="en-US" sz="4000" smtClean="0">
              <a:solidFill>
                <a:schemeClr val="hlink"/>
              </a:solidFill>
            </a:endParaRPr>
          </a:p>
        </p:txBody>
      </p:sp>
      <p:sp>
        <p:nvSpPr>
          <p:cNvPr id="207875" name="Rectangle 3"/>
          <p:cNvSpPr>
            <a:spLocks noGrp="1" noChangeArrowheads="1"/>
          </p:cNvSpPr>
          <p:nvPr>
            <p:ph idx="1"/>
          </p:nvPr>
        </p:nvSpPr>
        <p:spPr>
          <a:xfrm>
            <a:off x="4038600" y="762000"/>
            <a:ext cx="4953000" cy="5597525"/>
          </a:xfrm>
        </p:spPr>
        <p:txBody>
          <a:bodyPr/>
          <a:lstStyle/>
          <a:p>
            <a:pPr algn="just" eaLnBrk="1" hangingPunct="1">
              <a:lnSpc>
                <a:spcPct val="90000"/>
              </a:lnSpc>
              <a:buFontTx/>
              <a:buNone/>
            </a:pPr>
            <a:r>
              <a:rPr lang="en-US" altLang="en-US" sz="2400" smtClean="0">
                <a:solidFill>
                  <a:schemeClr val="accent2"/>
                </a:solidFill>
              </a:rPr>
              <a:t>		A group of  farmers meet regularly in a field at weekly intervals during a crop season. After observation of the  crop dynamics, they discuss and take economical crop management decisions for that week, under the guidance of a trained facilitator(s). These </a:t>
            </a:r>
            <a:r>
              <a:rPr lang="en-US" altLang="en-US" sz="2400" b="1" smtClean="0">
                <a:solidFill>
                  <a:srgbClr val="CC3300"/>
                </a:solidFill>
              </a:rPr>
              <a:t>informed decisions</a:t>
            </a:r>
            <a:r>
              <a:rPr lang="en-US" altLang="en-US" sz="2400" smtClean="0">
                <a:solidFill>
                  <a:schemeClr val="accent2"/>
                </a:solidFill>
              </a:rPr>
              <a:t> will empower farmers for adopting best agricultural  practices and </a:t>
            </a:r>
            <a:r>
              <a:rPr lang="en-US" altLang="en-US" sz="2400" smtClean="0">
                <a:solidFill>
                  <a:srgbClr val="A50021"/>
                </a:solidFill>
              </a:rPr>
              <a:t>proactive towards adverse seasonal conditions.</a:t>
            </a:r>
            <a:r>
              <a:rPr lang="en-US" altLang="en-US" sz="2400" smtClean="0"/>
              <a:t> </a:t>
            </a:r>
          </a:p>
          <a:p>
            <a:pPr eaLnBrk="1" hangingPunct="1">
              <a:lnSpc>
                <a:spcPct val="90000"/>
              </a:lnSpc>
              <a:buFontTx/>
              <a:buNone/>
            </a:pPr>
            <a:endParaRPr lang="en-US" altLang="en-US" sz="1600" smtClean="0"/>
          </a:p>
        </p:txBody>
      </p:sp>
      <p:sp>
        <p:nvSpPr>
          <p:cNvPr id="9218" name="Slide Number Placeholder 5"/>
          <p:cNvSpPr>
            <a:spLocks noGrp="1"/>
          </p:cNvSpPr>
          <p:nvPr>
            <p:ph type="sldNum" sz="quarter" idx="12"/>
          </p:nvPr>
        </p:nvSpPr>
        <p:spPr>
          <a:noFill/>
        </p:spPr>
        <p:txBody>
          <a:bodyPr/>
          <a:lstStyle/>
          <a:p>
            <a:fld id="{F8AEEAED-3DB5-4D29-9C03-540DE467341A}" type="slidenum">
              <a:rPr lang="en-US" altLang="en-US"/>
              <a:pPr/>
              <a:t>154</a:t>
            </a:fld>
            <a:endParaRPr lang="en-US" altLang="en-US"/>
          </a:p>
        </p:txBody>
      </p:sp>
      <p:pic>
        <p:nvPicPr>
          <p:cNvPr id="9221" name="Picture 7" descr="DSCN1345"/>
          <p:cNvPicPr>
            <a:picLocks noChangeAspect="1" noChangeArrowheads="1"/>
          </p:cNvPicPr>
          <p:nvPr/>
        </p:nvPicPr>
        <p:blipFill>
          <a:blip r:embed="rId2" cstate="print"/>
          <a:srcRect/>
          <a:stretch>
            <a:fillRect/>
          </a:stretch>
        </p:blipFill>
        <p:spPr bwMode="auto">
          <a:xfrm>
            <a:off x="228600" y="762000"/>
            <a:ext cx="4038600" cy="4800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07875">
                                            <p:txEl>
                                              <p:pRg st="0" end="0"/>
                                            </p:txEl>
                                          </p:spTgt>
                                        </p:tgtEl>
                                        <p:attrNameLst>
                                          <p:attrName>style.visibility</p:attrName>
                                        </p:attrNameLst>
                                      </p:cBhvr>
                                      <p:to>
                                        <p:strVal val="visible"/>
                                      </p:to>
                                    </p:set>
                                    <p:animEffect transition="in" filter="diamond(in)">
                                      <p:cBhvr>
                                        <p:cTn id="7" dur="2000"/>
                                        <p:tgtEl>
                                          <p:spTgt spid="2078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ormAutofit fontScale="90000"/>
          </a:bodyPr>
          <a:lstStyle/>
          <a:p>
            <a:pPr eaLnBrk="1" hangingPunct="1"/>
            <a:r>
              <a:rPr lang="en-US" altLang="en-US" sz="4000" smtClean="0"/>
              <a:t/>
            </a:r>
            <a:br>
              <a:rPr lang="en-US" altLang="en-US" sz="4000" smtClean="0"/>
            </a:br>
            <a:r>
              <a:rPr lang="en-US" altLang="en-US" sz="4000" smtClean="0"/>
              <a:t/>
            </a:r>
            <a:br>
              <a:rPr lang="en-US" altLang="en-US" sz="4000" smtClean="0"/>
            </a:br>
            <a:endParaRPr lang="en-US" altLang="en-US" sz="4000" smtClean="0"/>
          </a:p>
        </p:txBody>
      </p:sp>
      <p:sp>
        <p:nvSpPr>
          <p:cNvPr id="10244" name="Rectangle 3"/>
          <p:cNvSpPr>
            <a:spLocks noGrp="1" noChangeArrowheads="1"/>
          </p:cNvSpPr>
          <p:nvPr>
            <p:ph type="body" sz="half" idx="1"/>
          </p:nvPr>
        </p:nvSpPr>
        <p:spPr>
          <a:xfrm>
            <a:off x="457200" y="4267200"/>
            <a:ext cx="8382000" cy="1676400"/>
          </a:xfrm>
        </p:spPr>
        <p:txBody>
          <a:bodyPr/>
          <a:lstStyle/>
          <a:p>
            <a:pPr eaLnBrk="1" hangingPunct="1">
              <a:lnSpc>
                <a:spcPct val="80000"/>
              </a:lnSpc>
              <a:buFontTx/>
              <a:buNone/>
            </a:pPr>
            <a:r>
              <a:rPr lang="en-US" altLang="en-US" sz="2400" dirty="0" smtClean="0"/>
              <a:t>    Crop is opened work book  for  weekly field observations, sharing of experiences, discussions, decisions and application of  appropriate interventions   leads to gain new experiences by farmers.</a:t>
            </a:r>
          </a:p>
        </p:txBody>
      </p:sp>
      <p:pic>
        <p:nvPicPr>
          <p:cNvPr id="10245" name="Picture 5" descr="DSC00812"/>
          <p:cNvPicPr>
            <a:picLocks noGrp="1" noChangeAspect="1" noChangeArrowheads="1"/>
          </p:cNvPicPr>
          <p:nvPr>
            <p:ph sz="half" idx="2"/>
          </p:nvPr>
        </p:nvPicPr>
        <p:blipFill>
          <a:blip r:embed="rId2" cstate="print"/>
          <a:srcRect/>
          <a:stretch>
            <a:fillRect/>
          </a:stretch>
        </p:blipFill>
        <p:spPr>
          <a:xfrm>
            <a:off x="1752600" y="533400"/>
            <a:ext cx="5334000" cy="3556000"/>
          </a:xfrm>
          <a:noFill/>
        </p:spPr>
      </p:pic>
      <p:sp>
        <p:nvSpPr>
          <p:cNvPr id="10242" name="Slide Number Placeholder 6"/>
          <p:cNvSpPr>
            <a:spLocks noGrp="1"/>
          </p:cNvSpPr>
          <p:nvPr>
            <p:ph type="sldNum" sz="quarter" idx="12"/>
          </p:nvPr>
        </p:nvSpPr>
        <p:spPr>
          <a:noFill/>
        </p:spPr>
        <p:txBody>
          <a:bodyPr/>
          <a:lstStyle/>
          <a:p>
            <a:fld id="{96AD8EEB-40F5-477D-9279-BE047D11D58C}" type="slidenum">
              <a:rPr lang="en-US" altLang="en-US"/>
              <a:pPr/>
              <a:t>155</a:t>
            </a:fld>
            <a:endParaRPr lang="en-US" altLang="en-US"/>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2"/>
          </p:nvPr>
        </p:nvSpPr>
        <p:spPr>
          <a:noFill/>
        </p:spPr>
        <p:txBody>
          <a:bodyPr/>
          <a:lstStyle/>
          <a:p>
            <a:fld id="{F17C8A67-5917-4840-8FBB-3BAA684A5975}" type="slidenum">
              <a:rPr lang="en-US" altLang="en-US"/>
              <a:pPr/>
              <a:t>156</a:t>
            </a:fld>
            <a:endParaRPr lang="en-US" altLang="en-US"/>
          </a:p>
        </p:txBody>
      </p:sp>
      <p:sp>
        <p:nvSpPr>
          <p:cNvPr id="12291" name="Text Box 2"/>
          <p:cNvSpPr txBox="1">
            <a:spLocks noChangeArrowheads="1"/>
          </p:cNvSpPr>
          <p:nvPr/>
        </p:nvSpPr>
        <p:spPr bwMode="auto">
          <a:xfrm>
            <a:off x="457200" y="152400"/>
            <a:ext cx="8382000" cy="5816977"/>
          </a:xfrm>
          <a:prstGeom prst="rect">
            <a:avLst/>
          </a:prstGeom>
          <a:noFill/>
          <a:ln w="9525">
            <a:noFill/>
            <a:miter lim="800000"/>
            <a:headEnd/>
            <a:tailEnd/>
          </a:ln>
        </p:spPr>
        <p:txBody>
          <a:bodyPr wrap="square">
            <a:spAutoFit/>
          </a:bodyPr>
          <a:lstStyle/>
          <a:p>
            <a:pPr marL="342900" indent="-342900" eaLnBrk="1" hangingPunct="1"/>
            <a:r>
              <a:rPr lang="en-US" altLang="en-US" sz="1800" dirty="0">
                <a:solidFill>
                  <a:srgbClr val="CC3300"/>
                </a:solidFill>
              </a:rPr>
              <a:t> </a:t>
            </a:r>
            <a:r>
              <a:rPr lang="en-US" altLang="en-US" sz="2800" b="1" dirty="0">
                <a:solidFill>
                  <a:srgbClr val="CC3300"/>
                </a:solidFill>
              </a:rPr>
              <a:t>Objective of FFS</a:t>
            </a:r>
          </a:p>
          <a:p>
            <a:pPr marL="342900" indent="-342900" eaLnBrk="1" hangingPunct="1"/>
            <a:endParaRPr lang="en-US" altLang="en-US" sz="2800" b="1" dirty="0">
              <a:solidFill>
                <a:srgbClr val="CC3300"/>
              </a:solidFill>
            </a:endParaRPr>
          </a:p>
          <a:p>
            <a:pPr marL="342900" indent="-342900" algn="ctr" eaLnBrk="1" hangingPunct="1"/>
            <a:endParaRPr lang="en-US" altLang="en-US" sz="2800" b="1" dirty="0">
              <a:solidFill>
                <a:srgbClr val="009900"/>
              </a:solidFill>
            </a:endParaRPr>
          </a:p>
          <a:p>
            <a:pPr marL="342900" indent="-342900" algn="ctr" eaLnBrk="1" hangingPunct="1"/>
            <a:endParaRPr lang="en-US" altLang="en-US" sz="2800" b="1" dirty="0">
              <a:solidFill>
                <a:srgbClr val="009900"/>
              </a:solidFill>
            </a:endParaRPr>
          </a:p>
          <a:p>
            <a:pPr marL="342900" indent="-342900" algn="ctr" eaLnBrk="1" hangingPunct="1"/>
            <a:endParaRPr lang="en-US" altLang="en-US" sz="2800" b="1" dirty="0">
              <a:solidFill>
                <a:srgbClr val="009900"/>
              </a:solidFill>
            </a:endParaRPr>
          </a:p>
          <a:p>
            <a:pPr marL="342900" indent="-342900" algn="ctr" eaLnBrk="1" hangingPunct="1"/>
            <a:endParaRPr lang="en-US" altLang="en-US" sz="2800" b="1" dirty="0">
              <a:solidFill>
                <a:srgbClr val="009900"/>
              </a:solidFill>
            </a:endParaRPr>
          </a:p>
          <a:p>
            <a:pPr marL="342900" indent="-342900" eaLnBrk="1" hangingPunct="1"/>
            <a:r>
              <a:rPr lang="en-US" altLang="en-US" b="1" dirty="0">
                <a:solidFill>
                  <a:srgbClr val="009900"/>
                </a:solidFill>
              </a:rPr>
              <a:t>Empowering the farmers to take up economical crop management decisions by  adopting AESA  with Ecological Engineering practices.  </a:t>
            </a:r>
            <a:r>
              <a:rPr lang="en-US" altLang="en-US" sz="1800" dirty="0"/>
              <a:t>.</a:t>
            </a:r>
            <a:endParaRPr lang="en-US" altLang="en-US" sz="2800" b="1" dirty="0">
              <a:solidFill>
                <a:srgbClr val="FF33CC"/>
              </a:solidFill>
            </a:endParaRPr>
          </a:p>
          <a:p>
            <a:pPr marL="342900" indent="-342900" eaLnBrk="1" hangingPunct="1"/>
            <a:r>
              <a:rPr lang="en-US" altLang="en-US" sz="2400" b="1" dirty="0">
                <a:solidFill>
                  <a:srgbClr val="663300"/>
                </a:solidFill>
              </a:rPr>
              <a:t>Where emphasis is being given</a:t>
            </a:r>
          </a:p>
          <a:p>
            <a:pPr marL="342900" indent="-342900" eaLnBrk="1" hangingPunct="1">
              <a:buFontTx/>
              <a:buChar char="•"/>
            </a:pPr>
            <a:r>
              <a:rPr lang="en-US" altLang="en-US" sz="2400" b="1" dirty="0"/>
              <a:t>  to reduce the cost of cultivation</a:t>
            </a:r>
          </a:p>
          <a:p>
            <a:pPr marL="342900" indent="-342900" eaLnBrk="1" hangingPunct="1">
              <a:buFontTx/>
              <a:buChar char="•"/>
            </a:pPr>
            <a:r>
              <a:rPr lang="en-US" altLang="en-US" sz="2400" b="1" dirty="0"/>
              <a:t>  restoring soil fertility</a:t>
            </a:r>
          </a:p>
          <a:p>
            <a:pPr marL="342900" indent="-342900" eaLnBrk="1" hangingPunct="1">
              <a:buFontTx/>
              <a:buChar char="•"/>
            </a:pPr>
            <a:r>
              <a:rPr lang="en-US" altLang="en-US" sz="2400" b="1" dirty="0"/>
              <a:t>  enhance in productivity </a:t>
            </a:r>
          </a:p>
          <a:p>
            <a:pPr marL="342900" indent="-342900" eaLnBrk="1" hangingPunct="1">
              <a:buFontTx/>
              <a:buChar char="•"/>
            </a:pPr>
            <a:r>
              <a:rPr lang="en-US" altLang="en-US" sz="2400" b="1" dirty="0"/>
              <a:t>  decrease the chemical pesticide usage by adopting     </a:t>
            </a:r>
          </a:p>
          <a:p>
            <a:pPr marL="342900" indent="-342900" eaLnBrk="1" hangingPunct="1"/>
            <a:r>
              <a:rPr lang="en-US" altLang="en-US" sz="2400" b="1" dirty="0"/>
              <a:t>      eco-  friendly alternative measures to protect the </a:t>
            </a:r>
          </a:p>
          <a:p>
            <a:pPr marL="342900" indent="-342900" eaLnBrk="1" hangingPunct="1"/>
            <a:r>
              <a:rPr lang="en-US" altLang="en-US" sz="2400" b="1" dirty="0"/>
              <a:t>      crop .</a:t>
            </a:r>
          </a:p>
        </p:txBody>
      </p:sp>
      <p:pic>
        <p:nvPicPr>
          <p:cNvPr id="12292" name="Picture 3" descr="DSCN1345"/>
          <p:cNvPicPr>
            <a:picLocks noChangeAspect="1" noChangeArrowheads="1"/>
          </p:cNvPicPr>
          <p:nvPr/>
        </p:nvPicPr>
        <p:blipFill>
          <a:blip r:embed="rId2" cstate="print"/>
          <a:srcRect/>
          <a:stretch>
            <a:fillRect/>
          </a:stretch>
        </p:blipFill>
        <p:spPr bwMode="auto">
          <a:xfrm>
            <a:off x="4038600" y="304800"/>
            <a:ext cx="4343400" cy="240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2"/>
          </p:nvPr>
        </p:nvSpPr>
        <p:spPr>
          <a:noFill/>
        </p:spPr>
        <p:txBody>
          <a:bodyPr/>
          <a:lstStyle/>
          <a:p>
            <a:fld id="{89C82B38-F1F1-49D8-AE06-2BF28E83C680}" type="slidenum">
              <a:rPr lang="en-US" altLang="en-US"/>
              <a:pPr/>
              <a:t>157</a:t>
            </a:fld>
            <a:endParaRPr lang="en-US" altLang="en-US"/>
          </a:p>
        </p:txBody>
      </p:sp>
      <p:pic>
        <p:nvPicPr>
          <p:cNvPr id="13315" name="Picture 2" descr="FFS Ricee"/>
          <p:cNvPicPr>
            <a:picLocks noChangeAspect="1" noChangeArrowheads="1"/>
          </p:cNvPicPr>
          <p:nvPr/>
        </p:nvPicPr>
        <p:blipFill>
          <a:blip r:embed="rId2" cstate="print"/>
          <a:srcRect/>
          <a:stretch>
            <a:fillRect/>
          </a:stretch>
        </p:blipFill>
        <p:spPr bwMode="auto">
          <a:xfrm>
            <a:off x="1143000" y="1219200"/>
            <a:ext cx="6740525" cy="3105150"/>
          </a:xfrm>
          <a:prstGeom prst="rect">
            <a:avLst/>
          </a:prstGeom>
          <a:noFill/>
          <a:ln w="9525">
            <a:solidFill>
              <a:schemeClr val="folHlink"/>
            </a:solidFill>
            <a:miter lim="800000"/>
            <a:headEnd/>
            <a:tailEnd/>
          </a:ln>
        </p:spPr>
      </p:pic>
      <p:sp>
        <p:nvSpPr>
          <p:cNvPr id="13316" name="Rectangle 3"/>
          <p:cNvSpPr>
            <a:spLocks noChangeArrowheads="1"/>
          </p:cNvSpPr>
          <p:nvPr/>
        </p:nvSpPr>
        <p:spPr bwMode="auto">
          <a:xfrm>
            <a:off x="914400" y="457200"/>
            <a:ext cx="7620000" cy="457200"/>
          </a:xfrm>
          <a:prstGeom prst="rect">
            <a:avLst/>
          </a:prstGeom>
          <a:noFill/>
          <a:ln w="9525">
            <a:noFill/>
            <a:miter lim="800000"/>
            <a:headEnd/>
            <a:tailEnd/>
          </a:ln>
        </p:spPr>
        <p:txBody>
          <a:bodyPr>
            <a:spAutoFit/>
          </a:bodyPr>
          <a:lstStyle/>
          <a:p>
            <a:pPr algn="ctr" eaLnBrk="1" hangingPunct="1">
              <a:spcBef>
                <a:spcPct val="50000"/>
              </a:spcBef>
            </a:pPr>
            <a:r>
              <a:rPr lang="en-US" altLang="en-US" sz="2400" b="1">
                <a:solidFill>
                  <a:schemeClr val="tx2"/>
                </a:solidFill>
              </a:rPr>
              <a:t>FFS</a:t>
            </a:r>
            <a:r>
              <a:rPr lang="en-US" altLang="en-US" sz="2400">
                <a:solidFill>
                  <a:schemeClr val="tx2"/>
                </a:solidFill>
              </a:rPr>
              <a:t>  </a:t>
            </a:r>
            <a:r>
              <a:rPr lang="en-US" altLang="en-US" sz="2400" b="1">
                <a:solidFill>
                  <a:schemeClr val="tx2"/>
                </a:solidFill>
              </a:rPr>
              <a:t>IN  A  CROP SEASON</a:t>
            </a:r>
            <a:r>
              <a:rPr lang="en-US" altLang="en-US">
                <a:solidFill>
                  <a:schemeClr val="tx2"/>
                </a:solidFill>
              </a:rPr>
              <a:t>  </a:t>
            </a:r>
          </a:p>
        </p:txBody>
      </p:sp>
      <p:sp>
        <p:nvSpPr>
          <p:cNvPr id="13317" name="Text Box 4"/>
          <p:cNvSpPr txBox="1">
            <a:spLocks noChangeArrowheads="1"/>
          </p:cNvSpPr>
          <p:nvPr/>
        </p:nvSpPr>
        <p:spPr bwMode="auto">
          <a:xfrm>
            <a:off x="755650" y="5445125"/>
            <a:ext cx="7056438" cy="366713"/>
          </a:xfrm>
          <a:prstGeom prst="rect">
            <a:avLst/>
          </a:prstGeom>
          <a:noFill/>
          <a:ln w="9525">
            <a:noFill/>
            <a:miter lim="800000"/>
            <a:headEnd/>
            <a:tailEnd/>
          </a:ln>
        </p:spPr>
        <p:txBody>
          <a:bodyPr>
            <a:spAutoFit/>
          </a:bodyPr>
          <a:lstStyle/>
          <a:p>
            <a:pPr eaLnBrk="1" hangingPunct="1">
              <a:spcBef>
                <a:spcPct val="50000"/>
              </a:spcBef>
            </a:pPr>
            <a:endParaRPr lang="en-US" altLang="en-US" sz="1800"/>
          </a:p>
        </p:txBody>
      </p:sp>
      <p:sp>
        <p:nvSpPr>
          <p:cNvPr id="13318" name="Text Box 5"/>
          <p:cNvSpPr txBox="1">
            <a:spLocks noChangeArrowheads="1"/>
          </p:cNvSpPr>
          <p:nvPr/>
        </p:nvSpPr>
        <p:spPr bwMode="auto">
          <a:xfrm>
            <a:off x="1447800" y="4495800"/>
            <a:ext cx="6048375" cy="366713"/>
          </a:xfrm>
          <a:prstGeom prst="rect">
            <a:avLst/>
          </a:prstGeom>
          <a:noFill/>
          <a:ln w="9525">
            <a:noFill/>
            <a:miter lim="800000"/>
            <a:headEnd/>
            <a:tailEnd/>
          </a:ln>
        </p:spPr>
        <p:txBody>
          <a:bodyPr>
            <a:spAutoFit/>
          </a:bodyPr>
          <a:lstStyle/>
          <a:p>
            <a:pPr algn="ctr" eaLnBrk="1" hangingPunct="1">
              <a:spcBef>
                <a:spcPct val="50000"/>
              </a:spcBef>
            </a:pPr>
            <a:r>
              <a:rPr lang="en-US" altLang="en-US" sz="1800" b="1">
                <a:solidFill>
                  <a:schemeClr val="folHlink"/>
                </a:solidFill>
              </a:rPr>
              <a:t>GROWTH   STAGES</a:t>
            </a:r>
            <a:endParaRPr lang="en-US" altLang="en-US" sz="1800">
              <a:solidFill>
                <a:schemeClr val="folHlink"/>
              </a:solidFill>
            </a:endParaRPr>
          </a:p>
        </p:txBody>
      </p:sp>
      <p:sp>
        <p:nvSpPr>
          <p:cNvPr id="13319" name="Text Box 6"/>
          <p:cNvSpPr txBox="1">
            <a:spLocks noChangeArrowheads="1"/>
          </p:cNvSpPr>
          <p:nvPr/>
        </p:nvSpPr>
        <p:spPr bwMode="auto">
          <a:xfrm>
            <a:off x="3419475" y="4076700"/>
            <a:ext cx="2160588" cy="274638"/>
          </a:xfrm>
          <a:prstGeom prst="rect">
            <a:avLst/>
          </a:prstGeom>
          <a:noFill/>
          <a:ln w="9525">
            <a:noFill/>
            <a:miter lim="800000"/>
            <a:headEnd/>
            <a:tailEnd/>
          </a:ln>
        </p:spPr>
        <p:txBody>
          <a:bodyPr>
            <a:spAutoFit/>
          </a:bodyPr>
          <a:lstStyle/>
          <a:p>
            <a:pPr eaLnBrk="1" hangingPunct="1">
              <a:spcBef>
                <a:spcPct val="50000"/>
              </a:spcBef>
            </a:pPr>
            <a:r>
              <a:rPr lang="en-US" altLang="en-US" sz="1200" b="1"/>
              <a:t>Tillering         Panicle</a:t>
            </a:r>
          </a:p>
        </p:txBody>
      </p:sp>
      <p:sp>
        <p:nvSpPr>
          <p:cNvPr id="13320" name="Text Box 7"/>
          <p:cNvSpPr txBox="1">
            <a:spLocks noChangeArrowheads="1"/>
          </p:cNvSpPr>
          <p:nvPr/>
        </p:nvSpPr>
        <p:spPr bwMode="auto">
          <a:xfrm>
            <a:off x="323850" y="5181600"/>
            <a:ext cx="7408863" cy="923925"/>
          </a:xfrm>
          <a:prstGeom prst="rect">
            <a:avLst/>
          </a:prstGeom>
          <a:noFill/>
          <a:ln w="9525">
            <a:noFill/>
            <a:miter lim="800000"/>
            <a:headEnd/>
            <a:tailEnd/>
          </a:ln>
        </p:spPr>
        <p:txBody>
          <a:bodyPr wrap="none">
            <a:spAutoFit/>
          </a:bodyPr>
          <a:lstStyle/>
          <a:p>
            <a:pPr algn="ctr" eaLnBrk="1" hangingPunct="1"/>
            <a:r>
              <a:rPr lang="en-US" altLang="en-US" sz="1800" b="1">
                <a:solidFill>
                  <a:srgbClr val="FF3300"/>
                </a:solidFill>
              </a:rPr>
              <a:t>FFS OFFERS PRACTICAL TRAINING  TO FARMERS IN FIELD FOR </a:t>
            </a:r>
          </a:p>
          <a:p>
            <a:pPr algn="ctr" eaLnBrk="1" hangingPunct="1"/>
            <a:r>
              <a:rPr lang="en-US" altLang="en-US" sz="1800" b="1">
                <a:solidFill>
                  <a:srgbClr val="FF3300"/>
                </a:solidFill>
              </a:rPr>
              <a:t>14 TO 16 WEEKS. EACH FFS  HAS 30 FARMERS </a:t>
            </a:r>
          </a:p>
          <a:p>
            <a:pPr algn="ctr" eaLnBrk="1" hangingPunct="1"/>
            <a:r>
              <a:rPr lang="en-US" altLang="en-US" sz="1800" b="1">
                <a:solidFill>
                  <a:srgbClr val="FF3300"/>
                </a:solidFill>
              </a:rPr>
              <a:t>AND A FIELD AREA OF 25 ACRES</a:t>
            </a:r>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a:xfrm>
            <a:off x="461963" y="4876800"/>
            <a:ext cx="8229600" cy="1143000"/>
          </a:xfrm>
        </p:spPr>
        <p:txBody>
          <a:bodyPr/>
          <a:lstStyle/>
          <a:p>
            <a:r>
              <a:rPr lang="en-US" altLang="en-US" sz="3600" b="1" smtClean="0"/>
              <a:t>FFS Learning Field 2.00 acres</a:t>
            </a:r>
          </a:p>
        </p:txBody>
      </p:sp>
      <p:sp>
        <p:nvSpPr>
          <p:cNvPr id="14339" name="Slide Number Placeholder 1"/>
          <p:cNvSpPr>
            <a:spLocks noGrp="1"/>
          </p:cNvSpPr>
          <p:nvPr>
            <p:ph type="sldNum" sz="quarter" idx="12"/>
          </p:nvPr>
        </p:nvSpPr>
        <p:spPr>
          <a:noFill/>
        </p:spPr>
        <p:txBody>
          <a:bodyPr/>
          <a:lstStyle/>
          <a:p>
            <a:fld id="{A5B43A07-D5DB-49C3-8B2F-289BADA49AC9}" type="slidenum">
              <a:rPr lang="en-US" altLang="en-US"/>
              <a:pPr/>
              <a:t>158</a:t>
            </a:fld>
            <a:endParaRPr lang="en-US" altLang="en-US"/>
          </a:p>
        </p:txBody>
      </p:sp>
      <p:graphicFrame>
        <p:nvGraphicFramePr>
          <p:cNvPr id="9" name="Table 8"/>
          <p:cNvGraphicFramePr>
            <a:graphicFrameLocks noGrp="1"/>
          </p:cNvGraphicFramePr>
          <p:nvPr/>
        </p:nvGraphicFramePr>
        <p:xfrm>
          <a:off x="461963" y="1905000"/>
          <a:ext cx="8224836" cy="2819400"/>
        </p:xfrm>
        <a:graphic>
          <a:graphicData uri="http://schemas.openxmlformats.org/drawingml/2006/table">
            <a:tbl>
              <a:tblPr firstRow="1" bandRow="1">
                <a:tableStyleId>{93296810-A885-4BE3-A3E7-6D5BEEA58F35}</a:tableStyleId>
              </a:tblPr>
              <a:tblGrid>
                <a:gridCol w="2741612"/>
                <a:gridCol w="2741612"/>
                <a:gridCol w="2741612"/>
              </a:tblGrid>
              <a:tr h="2819400">
                <a:tc>
                  <a:txBody>
                    <a:bodyPr/>
                    <a:lstStyle/>
                    <a:p>
                      <a:endParaRPr lang="en-US" dirty="0" smtClean="0"/>
                    </a:p>
                    <a:p>
                      <a:endParaRPr lang="en-US" dirty="0" smtClean="0"/>
                    </a:p>
                    <a:p>
                      <a:endParaRPr lang="en-US" dirty="0" smtClean="0"/>
                    </a:p>
                    <a:p>
                      <a:endParaRPr lang="en-US" dirty="0" smtClean="0"/>
                    </a:p>
                    <a:p>
                      <a:r>
                        <a:rPr lang="en-US" dirty="0" smtClean="0"/>
                        <a:t>Integrated Pest</a:t>
                      </a:r>
                      <a:r>
                        <a:rPr lang="en-US" baseline="0" dirty="0" smtClean="0"/>
                        <a:t> Management Practices</a:t>
                      </a:r>
                      <a:endParaRPr lang="en-US" dirty="0"/>
                    </a:p>
                  </a:txBody>
                  <a:tcPr marL="91437" marR="91437"/>
                </a:tc>
                <a:tc>
                  <a:txBody>
                    <a:bodyPr/>
                    <a:lstStyle/>
                    <a:p>
                      <a:endParaRPr lang="en-US" dirty="0" smtClean="0"/>
                    </a:p>
                    <a:p>
                      <a:endParaRPr lang="en-US" dirty="0" smtClean="0"/>
                    </a:p>
                    <a:p>
                      <a:endParaRPr lang="en-US" dirty="0" smtClean="0"/>
                    </a:p>
                    <a:p>
                      <a:endParaRPr lang="en-US" dirty="0" smtClean="0"/>
                    </a:p>
                    <a:p>
                      <a:r>
                        <a:rPr lang="en-US" dirty="0" smtClean="0"/>
                        <a:t>Field Validation Trials</a:t>
                      </a:r>
                      <a:endParaRPr lang="en-US" dirty="0"/>
                    </a:p>
                  </a:txBody>
                  <a:tcPr marL="91437" marR="91437"/>
                </a:tc>
                <a:tc>
                  <a:txBody>
                    <a:bodyPr/>
                    <a:lstStyle/>
                    <a:p>
                      <a:endParaRPr lang="en-US" dirty="0" smtClean="0"/>
                    </a:p>
                    <a:p>
                      <a:endParaRPr lang="en-US" dirty="0" smtClean="0"/>
                    </a:p>
                    <a:p>
                      <a:endParaRPr lang="en-US" dirty="0" smtClean="0"/>
                    </a:p>
                    <a:p>
                      <a:endParaRPr lang="en-US" dirty="0" smtClean="0"/>
                    </a:p>
                    <a:p>
                      <a:r>
                        <a:rPr lang="en-US" dirty="0" smtClean="0"/>
                        <a:t>Farmers’ Practice</a:t>
                      </a:r>
                      <a:endParaRPr lang="en-US" dirty="0"/>
                    </a:p>
                  </a:txBody>
                  <a:tcPr marL="91437" marR="91437"/>
                </a:tc>
              </a:tr>
            </a:tbl>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307013" y="990600"/>
            <a:ext cx="3213100" cy="5011738"/>
            <a:chOff x="3548132" y="1841500"/>
            <a:chExt cx="2669141" cy="5816475"/>
          </a:xfrm>
        </p:grpSpPr>
        <p:sp>
          <p:nvSpPr>
            <p:cNvPr id="42010" name="Rectangle 44"/>
            <p:cNvSpPr>
              <a:spLocks noChangeArrowheads="1"/>
            </p:cNvSpPr>
            <p:nvPr/>
          </p:nvSpPr>
          <p:spPr bwMode="auto">
            <a:xfrm>
              <a:off x="4372348" y="1841500"/>
              <a:ext cx="983784" cy="615363"/>
            </a:xfrm>
            <a:prstGeom prst="rect">
              <a:avLst/>
            </a:prstGeom>
            <a:noFill/>
            <a:ln w="9525">
              <a:noFill/>
              <a:miter lim="800000"/>
              <a:headEnd/>
              <a:tailEnd/>
            </a:ln>
          </p:spPr>
          <p:txBody>
            <a:bodyPr>
              <a:spAutoFit/>
            </a:bodyPr>
            <a:lstStyle/>
            <a:p>
              <a:r>
                <a:rPr lang="en-US" b="1">
                  <a:solidFill>
                    <a:srgbClr val="C00000"/>
                  </a:solidFill>
                  <a:latin typeface="Calibri" pitchFamily="34" charset="0"/>
                  <a:cs typeface="Arial" charset="0"/>
                </a:rPr>
                <a:t>Pests</a:t>
              </a:r>
              <a:endParaRPr lang="en-US">
                <a:solidFill>
                  <a:srgbClr val="C00000"/>
                </a:solidFill>
                <a:latin typeface="Calibri" pitchFamily="34" charset="0"/>
                <a:cs typeface="Arial" charset="0"/>
              </a:endParaRPr>
            </a:p>
          </p:txBody>
        </p:sp>
        <p:grpSp>
          <p:nvGrpSpPr>
            <p:cNvPr id="3" name="Group 38"/>
            <p:cNvGrpSpPr>
              <a:grpSpLocks/>
            </p:cNvGrpSpPr>
            <p:nvPr/>
          </p:nvGrpSpPr>
          <p:grpSpPr bwMode="auto">
            <a:xfrm>
              <a:off x="3548132" y="2514599"/>
              <a:ext cx="2669141" cy="5143376"/>
              <a:chOff x="3548132" y="2514599"/>
              <a:chExt cx="2669141" cy="5143376"/>
            </a:xfrm>
          </p:grpSpPr>
          <p:pic>
            <p:nvPicPr>
              <p:cNvPr id="42012" name="Picture 23" descr="C:\Users\abc\Desktop\4270844992_2d473fbc2a.jpg"/>
              <p:cNvPicPr>
                <a:picLocks noChangeAspect="1" noChangeArrowheads="1"/>
              </p:cNvPicPr>
              <p:nvPr/>
            </p:nvPicPr>
            <p:blipFill>
              <a:blip r:embed="rId2"/>
              <a:srcRect l="18234"/>
              <a:stretch>
                <a:fillRect/>
              </a:stretch>
            </p:blipFill>
            <p:spPr bwMode="auto">
              <a:xfrm rot="-2800042">
                <a:off x="4903960" y="6625847"/>
                <a:ext cx="1202242" cy="862013"/>
              </a:xfrm>
              <a:prstGeom prst="rect">
                <a:avLst/>
              </a:prstGeom>
              <a:noFill/>
              <a:ln w="9525">
                <a:noFill/>
                <a:miter lim="800000"/>
                <a:headEnd/>
                <a:tailEnd/>
              </a:ln>
            </p:spPr>
          </p:pic>
          <p:pic>
            <p:nvPicPr>
              <p:cNvPr id="42013" name="Picture 71" descr="http://completegarden.files.wordpress.com/2008/08/small-white-caterpilar-pieris-rapae-tomato-pest-copy.jpg"/>
              <p:cNvPicPr>
                <a:picLocks noChangeAspect="1" noChangeArrowheads="1"/>
              </p:cNvPicPr>
              <p:nvPr/>
            </p:nvPicPr>
            <p:blipFill>
              <a:blip r:embed="rId3">
                <a:clrChange>
                  <a:clrFrom>
                    <a:srgbClr val="EDFAFF"/>
                  </a:clrFrom>
                  <a:clrTo>
                    <a:srgbClr val="EDFAFF">
                      <a:alpha val="0"/>
                    </a:srgbClr>
                  </a:clrTo>
                </a:clrChange>
              </a:blip>
              <a:srcRect r="153" b="-53"/>
              <a:stretch>
                <a:fillRect/>
              </a:stretch>
            </p:blipFill>
            <p:spPr bwMode="auto">
              <a:xfrm rot="2325116">
                <a:off x="3938481" y="7077617"/>
                <a:ext cx="1097196" cy="501134"/>
              </a:xfrm>
              <a:prstGeom prst="rect">
                <a:avLst/>
              </a:prstGeom>
              <a:noFill/>
              <a:ln w="9525">
                <a:noFill/>
                <a:miter lim="800000"/>
                <a:headEnd/>
                <a:tailEnd/>
              </a:ln>
              <a:effectLst>
                <a:outerShdw dist="139700" dir="2700000" algn="tl" rotWithShape="0">
                  <a:srgbClr val="333333">
                    <a:alpha val="0"/>
                  </a:srgbClr>
                </a:outerShdw>
              </a:effectLst>
            </p:spPr>
          </p:pic>
          <p:pic>
            <p:nvPicPr>
              <p:cNvPr id="52" name="Picture 5" descr="C:\Users\abc\Desktop\images (2).jp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rot="8093701" flipV="1">
                <a:off x="4111641" y="3699325"/>
                <a:ext cx="1022536" cy="991697"/>
              </a:xfrm>
              <a:prstGeom prst="rect">
                <a:avLst/>
              </a:prstGeom>
              <a:noFill/>
              <a:effectLst>
                <a:outerShdw blurRad="50800" dist="50800" dir="5400000" algn="ctr" rotWithShape="0">
                  <a:srgbClr val="000000">
                    <a:alpha val="0"/>
                  </a:srgbClr>
                </a:outerShdw>
              </a:effectLst>
            </p:spPr>
          </p:pic>
          <p:pic>
            <p:nvPicPr>
              <p:cNvPr id="42015" name="Picture 4" descr="C:\Users\niphm\Pictures\3445963453_43108c1044_z.jpg"/>
              <p:cNvPicPr>
                <a:picLocks noChangeAspect="1" noChangeArrowheads="1"/>
              </p:cNvPicPr>
              <p:nvPr/>
            </p:nvPicPr>
            <p:blipFill>
              <a:blip r:embed="rId5">
                <a:clrChange>
                  <a:clrFrom>
                    <a:srgbClr val="DDD9D0"/>
                  </a:clrFrom>
                  <a:clrTo>
                    <a:srgbClr val="DDD9D0">
                      <a:alpha val="0"/>
                    </a:srgbClr>
                  </a:clrTo>
                </a:clrChange>
                <a:lum bright="10000"/>
              </a:blip>
              <a:srcRect l="26250" t="8685" r="28751" b="8685"/>
              <a:stretch>
                <a:fillRect/>
              </a:stretch>
            </p:blipFill>
            <p:spPr bwMode="auto">
              <a:xfrm rot="-7107019">
                <a:off x="4190717" y="5335458"/>
                <a:ext cx="1108257" cy="1008064"/>
              </a:xfrm>
              <a:prstGeom prst="rect">
                <a:avLst/>
              </a:prstGeom>
              <a:noFill/>
              <a:ln w="9525">
                <a:noFill/>
                <a:miter lim="800000"/>
                <a:headEnd/>
                <a:tailEnd/>
              </a:ln>
            </p:spPr>
          </p:pic>
          <p:pic>
            <p:nvPicPr>
              <p:cNvPr id="42016" name="Picture 6" descr="http://newsimg.bbc.co.uk/media/images/45422000/jpg/_45422785_locust.jpg"/>
              <p:cNvPicPr>
                <a:picLocks noChangeAspect="1" noChangeArrowheads="1"/>
              </p:cNvPicPr>
              <p:nvPr/>
            </p:nvPicPr>
            <p:blipFill>
              <a:blip r:embed="rId6">
                <a:clrChange>
                  <a:clrFrom>
                    <a:srgbClr val="FFFFFF"/>
                  </a:clrFrom>
                  <a:clrTo>
                    <a:srgbClr val="FFFFFF">
                      <a:alpha val="0"/>
                    </a:srgbClr>
                  </a:clrTo>
                </a:clrChange>
              </a:blip>
              <a:srcRect l="362" t="2779" r="1563" b="2779"/>
              <a:stretch>
                <a:fillRect/>
              </a:stretch>
            </p:blipFill>
            <p:spPr bwMode="auto">
              <a:xfrm rot="20791261" flipH="1">
                <a:off x="3838142" y="4578043"/>
                <a:ext cx="1386024" cy="863583"/>
              </a:xfrm>
              <a:prstGeom prst="rect">
                <a:avLst/>
              </a:prstGeom>
              <a:noFill/>
              <a:ln w="9525">
                <a:noFill/>
                <a:miter lim="800000"/>
                <a:headEnd/>
                <a:tailEnd/>
              </a:ln>
            </p:spPr>
          </p:pic>
          <p:pic>
            <p:nvPicPr>
              <p:cNvPr id="42017" name="Picture 16" descr="C:\Users\niphm\Pictures\Picture22.jpg"/>
              <p:cNvPicPr>
                <a:picLocks noChangeAspect="1" noChangeArrowheads="1"/>
              </p:cNvPicPr>
              <p:nvPr/>
            </p:nvPicPr>
            <p:blipFill>
              <a:blip r:embed="rId7"/>
              <a:srcRect/>
              <a:stretch>
                <a:fillRect/>
              </a:stretch>
            </p:blipFill>
            <p:spPr bwMode="auto">
              <a:xfrm rot="-2893009">
                <a:off x="4374845" y="6372210"/>
                <a:ext cx="740186" cy="944562"/>
              </a:xfrm>
              <a:prstGeom prst="rect">
                <a:avLst/>
              </a:prstGeom>
              <a:noFill/>
              <a:ln w="9525">
                <a:noFill/>
                <a:miter lim="800000"/>
                <a:headEnd/>
                <a:tailEnd/>
              </a:ln>
            </p:spPr>
          </p:pic>
          <p:pic>
            <p:nvPicPr>
              <p:cNvPr id="42018" name="Picture 34" descr="USDA image from wikipedia, used under open source permission The green apple aphid (''Aphis pomi'') *A, adult sexual female *B, adult male *C, young female *D, female laying an egg *E, eggs, which turn from green to block after they are laid. (Enlarged about 20 times)"/>
              <p:cNvPicPr>
                <a:picLocks noChangeAspect="1" noChangeArrowheads="1"/>
              </p:cNvPicPr>
              <p:nvPr/>
            </p:nvPicPr>
            <p:blipFill>
              <a:blip r:embed="rId8">
                <a:clrChange>
                  <a:clrFrom>
                    <a:srgbClr val="E4E5DF"/>
                  </a:clrFrom>
                  <a:clrTo>
                    <a:srgbClr val="E4E5DF">
                      <a:alpha val="0"/>
                    </a:srgbClr>
                  </a:clrTo>
                </a:clrChange>
              </a:blip>
              <a:srcRect r="41293" b="38626"/>
              <a:stretch>
                <a:fillRect/>
              </a:stretch>
            </p:blipFill>
            <p:spPr bwMode="auto">
              <a:xfrm rot="-7392501">
                <a:off x="3379338" y="2757279"/>
                <a:ext cx="973685" cy="636097"/>
              </a:xfrm>
              <a:prstGeom prst="rect">
                <a:avLst/>
              </a:prstGeom>
              <a:noFill/>
              <a:ln w="9525">
                <a:noFill/>
                <a:miter lim="800000"/>
                <a:headEnd/>
                <a:tailEnd/>
              </a:ln>
            </p:spPr>
          </p:pic>
          <p:pic>
            <p:nvPicPr>
              <p:cNvPr id="42019" name="Picture 2" descr="C:\Users\niphm\Pictures\bug.jpg"/>
              <p:cNvPicPr>
                <a:picLocks noChangeAspect="1" noChangeArrowheads="1"/>
              </p:cNvPicPr>
              <p:nvPr/>
            </p:nvPicPr>
            <p:blipFill>
              <a:blip r:embed="rId9">
                <a:clrChange>
                  <a:clrFrom>
                    <a:srgbClr val="FFFFFF"/>
                  </a:clrFrom>
                  <a:clrTo>
                    <a:srgbClr val="FFFFFF">
                      <a:alpha val="0"/>
                    </a:srgbClr>
                  </a:clrTo>
                </a:clrChange>
              </a:blip>
              <a:srcRect l="18900" t="14690" r="14395" b="13721"/>
              <a:stretch>
                <a:fillRect/>
              </a:stretch>
            </p:blipFill>
            <p:spPr bwMode="auto">
              <a:xfrm>
                <a:off x="4038601" y="3200400"/>
                <a:ext cx="762000" cy="852324"/>
              </a:xfrm>
              <a:prstGeom prst="rect">
                <a:avLst/>
              </a:prstGeom>
              <a:noFill/>
              <a:ln w="9525">
                <a:noFill/>
                <a:miter lim="800000"/>
                <a:headEnd/>
                <a:tailEnd/>
              </a:ln>
            </p:spPr>
          </p:pic>
          <p:pic>
            <p:nvPicPr>
              <p:cNvPr id="42020" name="Picture 35" descr="http://agro.biodiver.se/wp-content/uploads/2008/12/cain1030.jpg"/>
              <p:cNvPicPr>
                <a:picLocks noChangeAspect="1" noChangeArrowheads="1"/>
              </p:cNvPicPr>
              <p:nvPr/>
            </p:nvPicPr>
            <p:blipFill>
              <a:blip r:embed="rId10"/>
              <a:srcRect/>
              <a:stretch>
                <a:fillRect/>
              </a:stretch>
            </p:blipFill>
            <p:spPr bwMode="auto">
              <a:xfrm rot="-3976794">
                <a:off x="5544153" y="5169306"/>
                <a:ext cx="647739" cy="698501"/>
              </a:xfrm>
              <a:prstGeom prst="rect">
                <a:avLst/>
              </a:prstGeom>
              <a:noFill/>
              <a:ln w="9525">
                <a:noFill/>
                <a:miter lim="800000"/>
                <a:headEnd/>
                <a:tailEnd/>
              </a:ln>
            </p:spPr>
          </p:pic>
          <p:pic>
            <p:nvPicPr>
              <p:cNvPr id="42021" name="Picture 37" descr="http://t2.gstatic.com/images?q=tbn:ANd9GcRVu4jSqWwhdGNO4DRHS0sUOixYrBWeu_DBJefFcYwKanKHgfevBA"/>
              <p:cNvPicPr>
                <a:picLocks noChangeAspect="1" noChangeArrowheads="1"/>
              </p:cNvPicPr>
              <p:nvPr/>
            </p:nvPicPr>
            <p:blipFill>
              <a:blip r:embed="rId11">
                <a:clrChange>
                  <a:clrFrom>
                    <a:srgbClr val="FEFFF9"/>
                  </a:clrFrom>
                  <a:clrTo>
                    <a:srgbClr val="FEFFF9">
                      <a:alpha val="0"/>
                    </a:srgbClr>
                  </a:clrTo>
                </a:clrChange>
                <a:lum contrast="10000"/>
              </a:blip>
              <a:srcRect/>
              <a:stretch>
                <a:fillRect/>
              </a:stretch>
            </p:blipFill>
            <p:spPr bwMode="auto">
              <a:xfrm rot="-2673448">
                <a:off x="5134959" y="3327893"/>
                <a:ext cx="677862" cy="960220"/>
              </a:xfrm>
              <a:prstGeom prst="rect">
                <a:avLst/>
              </a:prstGeom>
              <a:noFill/>
              <a:ln w="9525">
                <a:noFill/>
                <a:miter lim="800000"/>
                <a:headEnd/>
                <a:tailEnd/>
              </a:ln>
            </p:spPr>
          </p:pic>
          <p:pic>
            <p:nvPicPr>
              <p:cNvPr id="42022" name="Picture 43" descr="http://i.dailymail.co.uk/i/pix/2008/07/15/article-1035264-01F48B4000000578-196_468x327.jpg"/>
              <p:cNvPicPr>
                <a:picLocks noChangeAspect="1" noChangeArrowheads="1"/>
              </p:cNvPicPr>
              <p:nvPr/>
            </p:nvPicPr>
            <p:blipFill>
              <a:blip r:embed="rId12">
                <a:clrChange>
                  <a:clrFrom>
                    <a:srgbClr val="DDDDDD"/>
                  </a:clrFrom>
                  <a:clrTo>
                    <a:srgbClr val="DDDDDD">
                      <a:alpha val="0"/>
                    </a:srgbClr>
                  </a:clrTo>
                </a:clrChange>
                <a:lum contrast="30000"/>
              </a:blip>
              <a:srcRect l="8546" r="4274"/>
              <a:stretch>
                <a:fillRect/>
              </a:stretch>
            </p:blipFill>
            <p:spPr bwMode="auto">
              <a:xfrm>
                <a:off x="4648201" y="2514599"/>
                <a:ext cx="838200" cy="1007431"/>
              </a:xfrm>
              <a:prstGeom prst="rect">
                <a:avLst/>
              </a:prstGeom>
              <a:noFill/>
              <a:ln w="9525">
                <a:noFill/>
                <a:miter lim="800000"/>
                <a:headEnd/>
                <a:tailEnd/>
              </a:ln>
            </p:spPr>
          </p:pic>
          <p:pic>
            <p:nvPicPr>
              <p:cNvPr id="42023" name="Picture 47" descr="http://www.nature.com/news/2010/100513/images/news.2010.mirid.jpg"/>
              <p:cNvPicPr>
                <a:picLocks noChangeAspect="1" noChangeArrowheads="1"/>
              </p:cNvPicPr>
              <p:nvPr/>
            </p:nvPicPr>
            <p:blipFill>
              <a:blip r:embed="rId13"/>
              <a:srcRect/>
              <a:stretch>
                <a:fillRect/>
              </a:stretch>
            </p:blipFill>
            <p:spPr bwMode="auto">
              <a:xfrm rot="-4091525">
                <a:off x="5419605" y="5777579"/>
                <a:ext cx="629591" cy="663575"/>
              </a:xfrm>
              <a:prstGeom prst="rect">
                <a:avLst/>
              </a:prstGeom>
              <a:noFill/>
              <a:ln w="9525">
                <a:noFill/>
                <a:miter lim="800000"/>
                <a:headEnd/>
                <a:tailEnd/>
              </a:ln>
            </p:spPr>
          </p:pic>
          <p:pic>
            <p:nvPicPr>
              <p:cNvPr id="42024" name="Picture 46" descr="http://www.nbaii.res.in/Pestsofcrops/images/hispa.jpg"/>
              <p:cNvPicPr>
                <a:picLocks noChangeAspect="1" noChangeArrowheads="1"/>
              </p:cNvPicPr>
              <p:nvPr/>
            </p:nvPicPr>
            <p:blipFill>
              <a:blip r:embed="rId14">
                <a:clrChange>
                  <a:clrFrom>
                    <a:srgbClr val="F4F0ED"/>
                  </a:clrFrom>
                  <a:clrTo>
                    <a:srgbClr val="F4F0ED">
                      <a:alpha val="0"/>
                    </a:srgbClr>
                  </a:clrTo>
                </a:clrChange>
              </a:blip>
              <a:srcRect/>
              <a:stretch>
                <a:fillRect/>
              </a:stretch>
            </p:blipFill>
            <p:spPr bwMode="auto">
              <a:xfrm rot="-8289284">
                <a:off x="5275436" y="4211335"/>
                <a:ext cx="922338" cy="741378"/>
              </a:xfrm>
              <a:prstGeom prst="rect">
                <a:avLst/>
              </a:prstGeom>
              <a:noFill/>
              <a:ln w="9525">
                <a:noFill/>
                <a:miter lim="800000"/>
                <a:headEnd/>
                <a:tailEnd/>
              </a:ln>
            </p:spPr>
          </p:pic>
        </p:grpSp>
      </p:grpSp>
      <p:pic>
        <p:nvPicPr>
          <p:cNvPr id="41987" name="Picture 2" descr="http://us.123rf.com/400wm/400/400/shanin/shanin0808/shanin080801140/3413741-water-and-green-grass-on-the-rice-field-sumatra.jpg"/>
          <p:cNvPicPr>
            <a:picLocks noChangeAspect="1" noChangeArrowheads="1"/>
          </p:cNvPicPr>
          <p:nvPr/>
        </p:nvPicPr>
        <p:blipFill>
          <a:blip r:embed="rId15"/>
          <a:srcRect t="79105"/>
          <a:stretch>
            <a:fillRect/>
          </a:stretch>
        </p:blipFill>
        <p:spPr bwMode="auto">
          <a:xfrm>
            <a:off x="0" y="6248400"/>
            <a:ext cx="9144000" cy="685800"/>
          </a:xfrm>
          <a:prstGeom prst="rect">
            <a:avLst/>
          </a:prstGeom>
          <a:noFill/>
          <a:ln w="9525">
            <a:noFill/>
            <a:miter lim="800000"/>
            <a:headEnd/>
            <a:tailEnd/>
          </a:ln>
        </p:spPr>
      </p:pic>
      <p:pic>
        <p:nvPicPr>
          <p:cNvPr id="2050" name="Picture 46" descr="C:\Users\niphm\Desktop\New Rice plant.jpg"/>
          <p:cNvPicPr>
            <a:picLocks noChangeAspect="1" noChangeArrowheads="1"/>
          </p:cNvPicPr>
          <p:nvPr/>
        </p:nvPicPr>
        <p:blipFill>
          <a:blip r:embed="rId16">
            <a:clrChange>
              <a:clrFrom>
                <a:srgbClr val="FFFFFF"/>
              </a:clrFrom>
              <a:clrTo>
                <a:srgbClr val="FFFFFF">
                  <a:alpha val="0"/>
                </a:srgbClr>
              </a:clrTo>
            </a:clrChange>
            <a:lum bright="-20000" contrast="10000"/>
          </a:blip>
          <a:srcRect/>
          <a:stretch>
            <a:fillRect/>
          </a:stretch>
        </p:blipFill>
        <p:spPr bwMode="auto">
          <a:xfrm>
            <a:off x="2743200" y="1371600"/>
            <a:ext cx="3733800" cy="5486400"/>
          </a:xfrm>
          <a:prstGeom prst="rect">
            <a:avLst/>
          </a:prstGeom>
          <a:noFill/>
          <a:ln w="9525">
            <a:noFill/>
            <a:miter lim="800000"/>
            <a:headEnd/>
            <a:tailEnd/>
          </a:ln>
        </p:spPr>
      </p:pic>
      <p:sp>
        <p:nvSpPr>
          <p:cNvPr id="41989" name="Rectangle 72"/>
          <p:cNvSpPr>
            <a:spLocks noChangeArrowheads="1"/>
          </p:cNvSpPr>
          <p:nvPr/>
        </p:nvSpPr>
        <p:spPr bwMode="auto">
          <a:xfrm>
            <a:off x="609600" y="152400"/>
            <a:ext cx="7432675" cy="523875"/>
          </a:xfrm>
          <a:prstGeom prst="rect">
            <a:avLst/>
          </a:prstGeom>
          <a:noFill/>
          <a:ln w="9525">
            <a:noFill/>
            <a:miter lim="800000"/>
            <a:headEnd/>
            <a:tailEnd/>
          </a:ln>
        </p:spPr>
        <p:txBody>
          <a:bodyPr>
            <a:spAutoFit/>
          </a:bodyPr>
          <a:lstStyle/>
          <a:p>
            <a:pPr algn="ctr"/>
            <a:r>
              <a:rPr lang="en-US" sz="2800" b="1">
                <a:solidFill>
                  <a:srgbClr val="002060"/>
                </a:solidFill>
                <a:latin typeface="Sylfaen" pitchFamily="18" charset="0"/>
                <a:cs typeface="Arial" charset="0"/>
              </a:rPr>
              <a:t>AESA in Rice </a:t>
            </a:r>
          </a:p>
        </p:txBody>
      </p:sp>
      <p:sp>
        <p:nvSpPr>
          <p:cNvPr id="41990" name="Rectangle 69"/>
          <p:cNvSpPr>
            <a:spLocks noChangeArrowheads="1"/>
          </p:cNvSpPr>
          <p:nvPr/>
        </p:nvSpPr>
        <p:spPr bwMode="auto">
          <a:xfrm>
            <a:off x="381000" y="990600"/>
            <a:ext cx="1844675" cy="461963"/>
          </a:xfrm>
          <a:prstGeom prst="rect">
            <a:avLst/>
          </a:prstGeom>
          <a:noFill/>
          <a:ln w="9525">
            <a:noFill/>
            <a:miter lim="800000"/>
            <a:headEnd/>
            <a:tailEnd/>
          </a:ln>
        </p:spPr>
        <p:txBody>
          <a:bodyPr>
            <a:spAutoFit/>
          </a:bodyPr>
          <a:lstStyle/>
          <a:p>
            <a:r>
              <a:rPr lang="en-US" b="1">
                <a:solidFill>
                  <a:srgbClr val="00B050"/>
                </a:solidFill>
                <a:latin typeface="Calibri" pitchFamily="34" charset="0"/>
                <a:cs typeface="Arial" charset="0"/>
              </a:rPr>
              <a:t>Defenders</a:t>
            </a:r>
            <a:endParaRPr lang="en-US">
              <a:solidFill>
                <a:srgbClr val="00B050"/>
              </a:solidFill>
              <a:latin typeface="Calibri" pitchFamily="34" charset="0"/>
              <a:cs typeface="Arial" charset="0"/>
            </a:endParaRPr>
          </a:p>
        </p:txBody>
      </p:sp>
      <p:pic>
        <p:nvPicPr>
          <p:cNvPr id="41991" name="Picture 28" descr="C:\Users\niphm\Pictures\Picture111.png"/>
          <p:cNvPicPr>
            <a:picLocks noChangeAspect="1" noChangeArrowheads="1"/>
          </p:cNvPicPr>
          <p:nvPr/>
        </p:nvPicPr>
        <p:blipFill>
          <a:blip r:embed="rId17">
            <a:clrChange>
              <a:clrFrom>
                <a:srgbClr val="F6ECED"/>
              </a:clrFrom>
              <a:clrTo>
                <a:srgbClr val="F6ECED">
                  <a:alpha val="0"/>
                </a:srgbClr>
              </a:clrTo>
            </a:clrChange>
          </a:blip>
          <a:srcRect/>
          <a:stretch>
            <a:fillRect/>
          </a:stretch>
        </p:blipFill>
        <p:spPr bwMode="auto">
          <a:xfrm>
            <a:off x="228600" y="107950"/>
            <a:ext cx="1143000" cy="882650"/>
          </a:xfrm>
          <a:prstGeom prst="rect">
            <a:avLst/>
          </a:prstGeom>
          <a:noFill/>
          <a:ln w="9525">
            <a:noFill/>
            <a:miter lim="800000"/>
            <a:headEnd/>
            <a:tailEnd/>
          </a:ln>
        </p:spPr>
      </p:pic>
      <p:pic>
        <p:nvPicPr>
          <p:cNvPr id="41992" name="Picture 4"/>
          <p:cNvPicPr>
            <a:picLocks noChangeAspect="1" noChangeArrowheads="1"/>
          </p:cNvPicPr>
          <p:nvPr/>
        </p:nvPicPr>
        <p:blipFill>
          <a:blip r:embed="rId18"/>
          <a:srcRect/>
          <a:stretch>
            <a:fillRect/>
          </a:stretch>
        </p:blipFill>
        <p:spPr bwMode="auto">
          <a:xfrm>
            <a:off x="1905000" y="609600"/>
            <a:ext cx="2293938" cy="457200"/>
          </a:xfrm>
          <a:prstGeom prst="rect">
            <a:avLst/>
          </a:prstGeom>
          <a:noFill/>
          <a:ln w="9525">
            <a:noFill/>
            <a:miter lim="800000"/>
            <a:headEnd/>
            <a:tailEnd/>
          </a:ln>
        </p:spPr>
      </p:pic>
      <p:grpSp>
        <p:nvGrpSpPr>
          <p:cNvPr id="4" name="Group 41"/>
          <p:cNvGrpSpPr>
            <a:grpSpLocks/>
          </p:cNvGrpSpPr>
          <p:nvPr/>
        </p:nvGrpSpPr>
        <p:grpSpPr bwMode="auto">
          <a:xfrm>
            <a:off x="0" y="1295400"/>
            <a:ext cx="3271838" cy="5026025"/>
            <a:chOff x="0" y="2624138"/>
            <a:chExt cx="2717642" cy="5794538"/>
          </a:xfrm>
        </p:grpSpPr>
        <p:pic>
          <p:nvPicPr>
            <p:cNvPr id="41996" name="Picture 22" descr="http://miketorpey.com/images/Dragonfly.gif"/>
            <p:cNvPicPr>
              <a:picLocks noChangeAspect="1" noChangeArrowheads="1"/>
            </p:cNvPicPr>
            <p:nvPr/>
          </p:nvPicPr>
          <p:blipFill>
            <a:blip r:embed="rId19"/>
            <a:srcRect/>
            <a:stretch>
              <a:fillRect/>
            </a:stretch>
          </p:blipFill>
          <p:spPr bwMode="auto">
            <a:xfrm rot="6778368">
              <a:off x="182563" y="2632075"/>
              <a:ext cx="1219200" cy="1203325"/>
            </a:xfrm>
            <a:prstGeom prst="rect">
              <a:avLst/>
            </a:prstGeom>
            <a:noFill/>
            <a:ln w="9525">
              <a:noFill/>
              <a:miter lim="800000"/>
              <a:headEnd/>
              <a:tailEnd/>
            </a:ln>
          </p:spPr>
        </p:pic>
        <p:pic>
          <p:nvPicPr>
            <p:cNvPr id="41997" name="Picture 8" descr="C:\Users\niphm\Pictures\colliuris311.jpg"/>
            <p:cNvPicPr>
              <a:picLocks noChangeAspect="1" noChangeArrowheads="1"/>
            </p:cNvPicPr>
            <p:nvPr/>
          </p:nvPicPr>
          <p:blipFill>
            <a:blip r:embed="rId20">
              <a:clrChange>
                <a:clrFrom>
                  <a:srgbClr val="FFFFFF"/>
                </a:clrFrom>
                <a:clrTo>
                  <a:srgbClr val="FFFFFF">
                    <a:alpha val="0"/>
                  </a:srgbClr>
                </a:clrTo>
              </a:clrChange>
            </a:blip>
            <a:srcRect/>
            <a:stretch>
              <a:fillRect/>
            </a:stretch>
          </p:blipFill>
          <p:spPr bwMode="auto">
            <a:xfrm rot="559642">
              <a:off x="820079" y="7490978"/>
              <a:ext cx="1295400" cy="927698"/>
            </a:xfrm>
            <a:prstGeom prst="rect">
              <a:avLst/>
            </a:prstGeom>
            <a:noFill/>
            <a:ln w="9525">
              <a:noFill/>
              <a:miter lim="800000"/>
              <a:headEnd/>
              <a:tailEnd/>
            </a:ln>
          </p:spPr>
        </p:pic>
        <p:pic>
          <p:nvPicPr>
            <p:cNvPr id="41998" name="Picture 10" descr="http://www.fiveunicorns.com/wp-content/uploads/2011/08/wasp.jpg"/>
            <p:cNvPicPr>
              <a:picLocks noChangeAspect="1" noChangeArrowheads="1"/>
            </p:cNvPicPr>
            <p:nvPr/>
          </p:nvPicPr>
          <p:blipFill>
            <a:blip r:embed="rId21">
              <a:clrChange>
                <a:clrFrom>
                  <a:srgbClr val="FBF4EC"/>
                </a:clrFrom>
                <a:clrTo>
                  <a:srgbClr val="FBF4EC">
                    <a:alpha val="0"/>
                  </a:srgbClr>
                </a:clrTo>
              </a:clrChange>
            </a:blip>
            <a:srcRect/>
            <a:stretch>
              <a:fillRect/>
            </a:stretch>
          </p:blipFill>
          <p:spPr bwMode="auto">
            <a:xfrm>
              <a:off x="552450" y="6394450"/>
              <a:ext cx="1143000" cy="808038"/>
            </a:xfrm>
            <a:prstGeom prst="rect">
              <a:avLst/>
            </a:prstGeom>
            <a:noFill/>
            <a:ln w="9525">
              <a:noFill/>
              <a:miter lim="800000"/>
              <a:headEnd/>
              <a:tailEnd/>
            </a:ln>
          </p:spPr>
        </p:pic>
        <p:pic>
          <p:nvPicPr>
            <p:cNvPr id="41999" name="Picture 14" descr="http://infobugle.com/wp-content/uploads/2012/09/PM-meet.jpg"/>
            <p:cNvPicPr>
              <a:picLocks noChangeAspect="1" noChangeArrowheads="1"/>
            </p:cNvPicPr>
            <p:nvPr/>
          </p:nvPicPr>
          <p:blipFill>
            <a:blip r:embed="rId22">
              <a:clrChange>
                <a:clrFrom>
                  <a:srgbClr val="F6E5EF"/>
                </a:clrFrom>
                <a:clrTo>
                  <a:srgbClr val="F6E5EF">
                    <a:alpha val="0"/>
                  </a:srgbClr>
                </a:clrTo>
              </a:clrChange>
              <a:lum bright="20000"/>
            </a:blip>
            <a:srcRect t="22858" r="42229" b="14285"/>
            <a:stretch>
              <a:fillRect/>
            </a:stretch>
          </p:blipFill>
          <p:spPr bwMode="auto">
            <a:xfrm rot="-539546">
              <a:off x="28893" y="4068567"/>
              <a:ext cx="1940785" cy="1649035"/>
            </a:xfrm>
            <a:prstGeom prst="rect">
              <a:avLst/>
            </a:prstGeom>
            <a:noFill/>
            <a:ln w="9525">
              <a:noFill/>
              <a:miter lim="800000"/>
              <a:headEnd/>
              <a:tailEnd/>
            </a:ln>
          </p:spPr>
        </p:pic>
        <p:pic>
          <p:nvPicPr>
            <p:cNvPr id="42000" name="Picture 36" descr="C:\Users\niphm\Pictures\spider.png"/>
            <p:cNvPicPr>
              <a:picLocks noChangeAspect="1" noChangeArrowheads="1"/>
            </p:cNvPicPr>
            <p:nvPr/>
          </p:nvPicPr>
          <p:blipFill>
            <a:blip r:embed="rId23">
              <a:clrChange>
                <a:clrFrom>
                  <a:srgbClr val="FFFFFF"/>
                </a:clrFrom>
                <a:clrTo>
                  <a:srgbClr val="FFFFFF">
                    <a:alpha val="0"/>
                  </a:srgbClr>
                </a:clrTo>
              </a:clrChange>
            </a:blip>
            <a:srcRect/>
            <a:stretch>
              <a:fillRect/>
            </a:stretch>
          </p:blipFill>
          <p:spPr bwMode="auto">
            <a:xfrm>
              <a:off x="990600" y="6553200"/>
              <a:ext cx="1200150" cy="1128713"/>
            </a:xfrm>
            <a:prstGeom prst="rect">
              <a:avLst/>
            </a:prstGeom>
            <a:noFill/>
            <a:ln w="9525">
              <a:noFill/>
              <a:miter lim="800000"/>
              <a:headEnd/>
              <a:tailEnd/>
            </a:ln>
          </p:spPr>
        </p:pic>
        <p:pic>
          <p:nvPicPr>
            <p:cNvPr id="42001" name="Picture 43" descr="C:\Users\niphm\Desktop\AESA mural\lady bug.jpg"/>
            <p:cNvPicPr>
              <a:picLocks noChangeAspect="1" noChangeArrowheads="1"/>
            </p:cNvPicPr>
            <p:nvPr/>
          </p:nvPicPr>
          <p:blipFill>
            <a:blip r:embed="rId24">
              <a:clrChange>
                <a:clrFrom>
                  <a:srgbClr val="F7F7F7"/>
                </a:clrFrom>
                <a:clrTo>
                  <a:srgbClr val="F7F7F7">
                    <a:alpha val="0"/>
                  </a:srgbClr>
                </a:clrTo>
              </a:clrChange>
            </a:blip>
            <a:srcRect/>
            <a:stretch>
              <a:fillRect/>
            </a:stretch>
          </p:blipFill>
          <p:spPr bwMode="auto">
            <a:xfrm rot="-8574075">
              <a:off x="1000260" y="5622920"/>
              <a:ext cx="700088" cy="794757"/>
            </a:xfrm>
            <a:prstGeom prst="rect">
              <a:avLst/>
            </a:prstGeom>
            <a:noFill/>
            <a:ln w="9525">
              <a:noFill/>
              <a:miter lim="800000"/>
              <a:headEnd/>
              <a:tailEnd/>
            </a:ln>
          </p:spPr>
        </p:pic>
        <p:pic>
          <p:nvPicPr>
            <p:cNvPr id="42002" name="Picture 36" descr="C:\Users\niphm\Pictures\spider.png"/>
            <p:cNvPicPr>
              <a:picLocks noChangeAspect="1" noChangeArrowheads="1"/>
            </p:cNvPicPr>
            <p:nvPr/>
          </p:nvPicPr>
          <p:blipFill>
            <a:blip r:embed="rId23">
              <a:clrChange>
                <a:clrFrom>
                  <a:srgbClr val="FFFFFF"/>
                </a:clrFrom>
                <a:clrTo>
                  <a:srgbClr val="FFFFFF">
                    <a:alpha val="0"/>
                  </a:srgbClr>
                </a:clrTo>
              </a:clrChange>
            </a:blip>
            <a:srcRect/>
            <a:stretch>
              <a:fillRect/>
            </a:stretch>
          </p:blipFill>
          <p:spPr bwMode="auto">
            <a:xfrm rot="-1018687">
              <a:off x="1711325" y="7054850"/>
              <a:ext cx="957263" cy="900113"/>
            </a:xfrm>
            <a:prstGeom prst="rect">
              <a:avLst/>
            </a:prstGeom>
            <a:noFill/>
            <a:ln w="9525">
              <a:noFill/>
              <a:miter lim="800000"/>
              <a:headEnd/>
              <a:tailEnd/>
            </a:ln>
          </p:spPr>
        </p:pic>
        <p:pic>
          <p:nvPicPr>
            <p:cNvPr id="42003" name="Picture 10" descr="http://www2.youseemore.com/bentonville/uploads/3.439753.jpg"/>
            <p:cNvPicPr>
              <a:picLocks noChangeAspect="1" noChangeArrowheads="1"/>
            </p:cNvPicPr>
            <p:nvPr/>
          </p:nvPicPr>
          <p:blipFill>
            <a:blip r:embed="rId25">
              <a:clrChange>
                <a:clrFrom>
                  <a:srgbClr val="FFFFFF"/>
                </a:clrFrom>
                <a:clrTo>
                  <a:srgbClr val="FFFFFF">
                    <a:alpha val="0"/>
                  </a:srgbClr>
                </a:clrTo>
              </a:clrChange>
            </a:blip>
            <a:srcRect l="66667" t="63889"/>
            <a:stretch>
              <a:fillRect/>
            </a:stretch>
          </p:blipFill>
          <p:spPr bwMode="auto">
            <a:xfrm rot="3234441">
              <a:off x="1975760" y="6667726"/>
              <a:ext cx="633263" cy="686993"/>
            </a:xfrm>
            <a:prstGeom prst="rect">
              <a:avLst/>
            </a:prstGeom>
            <a:noFill/>
            <a:ln w="9525">
              <a:noFill/>
              <a:miter lim="800000"/>
              <a:headEnd/>
              <a:tailEnd/>
            </a:ln>
            <a:effectLst>
              <a:outerShdw dist="139700" dir="2700000" algn="tl" rotWithShape="0">
                <a:srgbClr val="333333">
                  <a:alpha val="0"/>
                </a:srgbClr>
              </a:outerShdw>
            </a:effectLst>
          </p:spPr>
        </p:pic>
        <p:pic>
          <p:nvPicPr>
            <p:cNvPr id="42004" name="Picture 29" descr="C:\Users\niphm\Pictures\parasitoids and predators pictures\imagesCAVJ1ZQ1 (2).jpg"/>
            <p:cNvPicPr>
              <a:picLocks noChangeAspect="1" noChangeArrowheads="1"/>
            </p:cNvPicPr>
            <p:nvPr/>
          </p:nvPicPr>
          <p:blipFill>
            <a:blip r:embed="rId26">
              <a:clrChange>
                <a:clrFrom>
                  <a:srgbClr val="FFFFFF"/>
                </a:clrFrom>
                <a:clrTo>
                  <a:srgbClr val="FFFFFF">
                    <a:alpha val="0"/>
                  </a:srgbClr>
                </a:clrTo>
              </a:clrChange>
            </a:blip>
            <a:srcRect/>
            <a:stretch>
              <a:fillRect/>
            </a:stretch>
          </p:blipFill>
          <p:spPr bwMode="auto">
            <a:xfrm>
              <a:off x="1265511" y="5171708"/>
              <a:ext cx="1157288" cy="769938"/>
            </a:xfrm>
            <a:prstGeom prst="rect">
              <a:avLst/>
            </a:prstGeom>
            <a:noFill/>
            <a:ln w="9525">
              <a:noFill/>
              <a:miter lim="800000"/>
              <a:headEnd/>
              <a:tailEnd/>
            </a:ln>
          </p:spPr>
        </p:pic>
        <p:pic>
          <p:nvPicPr>
            <p:cNvPr id="42005" name="Picture 30" descr="C:\Users\niphm\Pictures\Selected wasps\leafminer-parasite Leafminer Parasites (Diglyphus isaea).jpg"/>
            <p:cNvPicPr>
              <a:picLocks noChangeAspect="1" noChangeArrowheads="1"/>
            </p:cNvPicPr>
            <p:nvPr/>
          </p:nvPicPr>
          <p:blipFill>
            <a:blip r:embed="rId27">
              <a:clrChange>
                <a:clrFrom>
                  <a:srgbClr val="FFFFFF"/>
                </a:clrFrom>
                <a:clrTo>
                  <a:srgbClr val="FFFFFF">
                    <a:alpha val="0"/>
                  </a:srgbClr>
                </a:clrTo>
              </a:clrChange>
            </a:blip>
            <a:srcRect/>
            <a:stretch>
              <a:fillRect/>
            </a:stretch>
          </p:blipFill>
          <p:spPr bwMode="auto">
            <a:xfrm>
              <a:off x="82550" y="3733800"/>
              <a:ext cx="869950" cy="804863"/>
            </a:xfrm>
            <a:prstGeom prst="rect">
              <a:avLst/>
            </a:prstGeom>
            <a:noFill/>
            <a:ln w="9525">
              <a:noFill/>
              <a:miter lim="800000"/>
              <a:headEnd/>
              <a:tailEnd/>
            </a:ln>
          </p:spPr>
        </p:pic>
        <p:pic>
          <p:nvPicPr>
            <p:cNvPr id="42006" name="Picture 31" descr="C:\Users\niphm\Pictures\Wasp\Trichogramma_sp_4f3f344549f07.jpg"/>
            <p:cNvPicPr>
              <a:picLocks noChangeAspect="1" noChangeArrowheads="1"/>
            </p:cNvPicPr>
            <p:nvPr/>
          </p:nvPicPr>
          <p:blipFill>
            <a:blip r:embed="rId28">
              <a:clrChange>
                <a:clrFrom>
                  <a:srgbClr val="FFFFFF"/>
                </a:clrFrom>
                <a:clrTo>
                  <a:srgbClr val="FFFFFF">
                    <a:alpha val="0"/>
                  </a:srgbClr>
                </a:clrTo>
              </a:clrChange>
            </a:blip>
            <a:srcRect/>
            <a:stretch>
              <a:fillRect/>
            </a:stretch>
          </p:blipFill>
          <p:spPr bwMode="auto">
            <a:xfrm>
              <a:off x="1645165" y="3853999"/>
              <a:ext cx="533400" cy="354013"/>
            </a:xfrm>
            <a:prstGeom prst="rect">
              <a:avLst/>
            </a:prstGeom>
            <a:noFill/>
            <a:ln w="9525">
              <a:noFill/>
              <a:miter lim="800000"/>
              <a:headEnd/>
              <a:tailEnd/>
            </a:ln>
          </p:spPr>
        </p:pic>
        <p:pic>
          <p:nvPicPr>
            <p:cNvPr id="42007" name="Picture 32" descr="C:\Users\niphm\Pictures\Wasp\Wildlife_in_Schools_LadyBird_01.jpg"/>
            <p:cNvPicPr>
              <a:picLocks noChangeAspect="1" noChangeArrowheads="1"/>
            </p:cNvPicPr>
            <p:nvPr/>
          </p:nvPicPr>
          <p:blipFill>
            <a:blip r:embed="rId29">
              <a:clrChange>
                <a:clrFrom>
                  <a:srgbClr val="FFFFFF"/>
                </a:clrFrom>
                <a:clrTo>
                  <a:srgbClr val="FFFFFF">
                    <a:alpha val="0"/>
                  </a:srgbClr>
                </a:clrTo>
              </a:clrChange>
            </a:blip>
            <a:srcRect/>
            <a:stretch>
              <a:fillRect/>
            </a:stretch>
          </p:blipFill>
          <p:spPr bwMode="auto">
            <a:xfrm>
              <a:off x="1834992" y="4381083"/>
              <a:ext cx="882650" cy="1017588"/>
            </a:xfrm>
            <a:prstGeom prst="rect">
              <a:avLst/>
            </a:prstGeom>
            <a:noFill/>
            <a:ln w="9525">
              <a:noFill/>
              <a:miter lim="800000"/>
              <a:headEnd/>
              <a:tailEnd/>
            </a:ln>
          </p:spPr>
        </p:pic>
        <p:pic>
          <p:nvPicPr>
            <p:cNvPr id="42008" name="Picture 33" descr="C:\Users\niphm\Pictures\Wasp\para\Banded Caterpillar Parasite Wasp  Ichneumon promissorius.jpg"/>
            <p:cNvPicPr>
              <a:picLocks noChangeAspect="1" noChangeArrowheads="1"/>
            </p:cNvPicPr>
            <p:nvPr/>
          </p:nvPicPr>
          <p:blipFill>
            <a:blip r:embed="rId30">
              <a:clrChange>
                <a:clrFrom>
                  <a:srgbClr val="F3F3F1"/>
                </a:clrFrom>
                <a:clrTo>
                  <a:srgbClr val="F3F3F1">
                    <a:alpha val="0"/>
                  </a:srgbClr>
                </a:clrTo>
              </a:clrChange>
              <a:lum bright="10000" contrast="10000"/>
            </a:blip>
            <a:srcRect l="13818" t="6000" r="17839" b="4668"/>
            <a:stretch>
              <a:fillRect/>
            </a:stretch>
          </p:blipFill>
          <p:spPr bwMode="auto">
            <a:xfrm>
              <a:off x="0" y="5486400"/>
              <a:ext cx="889000" cy="1754188"/>
            </a:xfrm>
            <a:prstGeom prst="rect">
              <a:avLst/>
            </a:prstGeom>
            <a:noFill/>
            <a:ln w="9525">
              <a:noFill/>
              <a:miter lim="800000"/>
              <a:headEnd/>
              <a:tailEnd/>
            </a:ln>
          </p:spPr>
        </p:pic>
        <p:pic>
          <p:nvPicPr>
            <p:cNvPr id="42009" name="Picture 43" descr="http://ultrapestcontrol.ca/wp-content/uploads/2011/03/Earwig-1.jpg"/>
            <p:cNvPicPr>
              <a:picLocks noChangeAspect="1" noChangeArrowheads="1"/>
            </p:cNvPicPr>
            <p:nvPr/>
          </p:nvPicPr>
          <p:blipFill>
            <a:blip r:embed="rId31">
              <a:clrChange>
                <a:clrFrom>
                  <a:srgbClr val="FFFFFF"/>
                </a:clrFrom>
                <a:clrTo>
                  <a:srgbClr val="FFFFFF">
                    <a:alpha val="0"/>
                  </a:srgbClr>
                </a:clrTo>
              </a:clrChange>
            </a:blip>
            <a:srcRect/>
            <a:stretch>
              <a:fillRect/>
            </a:stretch>
          </p:blipFill>
          <p:spPr bwMode="auto">
            <a:xfrm rot="-2770238">
              <a:off x="222444" y="7298504"/>
              <a:ext cx="1109534" cy="728663"/>
            </a:xfrm>
            <a:prstGeom prst="rect">
              <a:avLst/>
            </a:prstGeom>
            <a:noFill/>
            <a:ln w="9525">
              <a:noFill/>
              <a:miter lim="800000"/>
              <a:headEnd/>
              <a:tailEnd/>
            </a:ln>
          </p:spPr>
        </p:pic>
      </p:grpSp>
      <p:pic>
        <p:nvPicPr>
          <p:cNvPr id="2060" name="Picture 4" descr="http://www.banglapedia.org/Images/Rat.jpg"/>
          <p:cNvPicPr>
            <a:picLocks noChangeAspect="1" noChangeArrowheads="1"/>
          </p:cNvPicPr>
          <p:nvPr/>
        </p:nvPicPr>
        <p:blipFill>
          <a:blip r:embed="rId32">
            <a:clrChange>
              <a:clrFrom>
                <a:srgbClr val="FFFFFF"/>
              </a:clrFrom>
              <a:clrTo>
                <a:srgbClr val="FFFFFF">
                  <a:alpha val="0"/>
                </a:srgbClr>
              </a:clrTo>
            </a:clrChange>
          </a:blip>
          <a:srcRect/>
          <a:stretch>
            <a:fillRect/>
          </a:stretch>
        </p:blipFill>
        <p:spPr bwMode="auto">
          <a:xfrm>
            <a:off x="5237163" y="5867400"/>
            <a:ext cx="581025" cy="381000"/>
          </a:xfrm>
          <a:prstGeom prst="rect">
            <a:avLst/>
          </a:prstGeom>
          <a:noFill/>
          <a:ln w="9525">
            <a:noFill/>
            <a:miter lim="800000"/>
            <a:headEnd/>
            <a:tailEnd/>
          </a:ln>
        </p:spPr>
      </p:pic>
      <p:pic>
        <p:nvPicPr>
          <p:cNvPr id="2061" name="Picture 4" descr="C:\Users\niphm\Desktop\dragon etc  flies 13-12-12\owls_5013.jpg"/>
          <p:cNvPicPr>
            <a:picLocks noChangeAspect="1" noChangeArrowheads="1"/>
          </p:cNvPicPr>
          <p:nvPr/>
        </p:nvPicPr>
        <p:blipFill>
          <a:blip r:embed="rId33">
            <a:clrChange>
              <a:clrFrom>
                <a:srgbClr val="040404"/>
              </a:clrFrom>
              <a:clrTo>
                <a:srgbClr val="040404">
                  <a:alpha val="0"/>
                </a:srgbClr>
              </a:clrTo>
            </a:clrChange>
          </a:blip>
          <a:srcRect l="5556" t="29739" r="12492" b="8720"/>
          <a:stretch>
            <a:fillRect/>
          </a:stretch>
        </p:blipFill>
        <p:spPr bwMode="auto">
          <a:xfrm>
            <a:off x="1752600" y="1295400"/>
            <a:ext cx="1371600" cy="762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animEffect transition="in" filter="fade">
                                      <p:cBhvr>
                                        <p:cTn id="7" dur="2000"/>
                                        <p:tgtEl>
                                          <p:spTgt spid="2060"/>
                                        </p:tgtEl>
                                      </p:cBhvr>
                                    </p:animEffect>
                                    <p:anim calcmode="lin" valueType="num">
                                      <p:cBhvr>
                                        <p:cTn id="8" dur="2000" fill="hold"/>
                                        <p:tgtEl>
                                          <p:spTgt spid="2060"/>
                                        </p:tgtEl>
                                        <p:attrNameLst>
                                          <p:attrName>ppt_w</p:attrName>
                                        </p:attrNameLst>
                                      </p:cBhvr>
                                      <p:tavLst>
                                        <p:tav tm="0" fmla="#ppt_w*sin(2.5*pi*$)">
                                          <p:val>
                                            <p:fltVal val="0"/>
                                          </p:val>
                                        </p:tav>
                                        <p:tav tm="100000">
                                          <p:val>
                                            <p:fltVal val="1"/>
                                          </p:val>
                                        </p:tav>
                                      </p:tavLst>
                                    </p:anim>
                                    <p:anim calcmode="lin" valueType="num">
                                      <p:cBhvr>
                                        <p:cTn id="9" dur="2000" fill="hold"/>
                                        <p:tgtEl>
                                          <p:spTgt spid="2060"/>
                                        </p:tgtEl>
                                        <p:attrNameLst>
                                          <p:attrName>ppt_h</p:attrName>
                                        </p:attrNameLst>
                                      </p:cBhvr>
                                      <p:tavLst>
                                        <p:tav tm="0">
                                          <p:val>
                                            <p:strVal val="#ppt_h"/>
                                          </p:val>
                                        </p:tav>
                                        <p:tav tm="100000">
                                          <p:val>
                                            <p:strVal val="#ppt_h"/>
                                          </p:val>
                                        </p:tav>
                                      </p:tavLst>
                                    </p:anim>
                                  </p:childTnLst>
                                </p:cTn>
                              </p:par>
                              <p:par>
                                <p:cTn id="10" presetID="2" presetClass="entr" presetSubtype="3"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63" presetClass="path" presetSubtype="0" accel="50000" decel="50000" fill="hold" nodeType="clickEffect">
                                  <p:stCondLst>
                                    <p:cond delay="0"/>
                                  </p:stCondLst>
                                  <p:childTnLst>
                                    <p:animMotion origin="layout" path="M 5.55556E-7 -4.07407E-6 L 0.61285 0.00024 " pathEditMode="relative" rAng="0" ptsTypes="AA">
                                      <p:cBhvr>
                                        <p:cTn id="23" dur="2000" fill="hold"/>
                                        <p:tgtEl>
                                          <p:spTgt spid="4"/>
                                        </p:tgtEl>
                                        <p:attrNameLst>
                                          <p:attrName>ppt_x</p:attrName>
                                          <p:attrName>ppt_y</p:attrName>
                                        </p:attrNameLst>
                                      </p:cBhvr>
                                      <p:rCtr x="30642" y="0"/>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xit" presetSubtype="4"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
                                          </p:val>
                                        </p:tav>
                                      </p:tavLst>
                                    </p:anim>
                                    <p:anim calcmode="lin" valueType="num">
                                      <p:cBhvr additive="base">
                                        <p:cTn id="28" dur="500"/>
                                        <p:tgtEl>
                                          <p:spTgt spid="2"/>
                                        </p:tgtEl>
                                        <p:attrNameLst>
                                          <p:attrName>ppt_y</p:attrName>
                                        </p:attrNameLst>
                                      </p:cBhvr>
                                      <p:tavLst>
                                        <p:tav tm="0">
                                          <p:val>
                                            <p:strVal val="ppt_y"/>
                                          </p:val>
                                        </p:tav>
                                        <p:tav tm="100000">
                                          <p:val>
                                            <p:strVal val="1+ppt_h/2"/>
                                          </p:val>
                                        </p:tav>
                                      </p:tavLst>
                                    </p:anim>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33" dur="2000" fill="hold"/>
                                        <p:tgtEl>
                                          <p:spTgt spid="2061"/>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6" presetClass="emph" presetSubtype="0" fill="hold" nodeType="clickEffect">
                                  <p:stCondLst>
                                    <p:cond delay="0"/>
                                  </p:stCondLst>
                                  <p:childTnLst>
                                    <p:animScale>
                                      <p:cBhvr>
                                        <p:cTn id="37" dur="2000" fill="hold"/>
                                        <p:tgtEl>
                                          <p:spTgt spid="205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Documents and Settings\Anoop\My Documents\Insect photos\picture 12.jpg"/>
          <p:cNvPicPr>
            <a:picLocks noChangeAspect="1" noChangeArrowheads="1"/>
          </p:cNvPicPr>
          <p:nvPr/>
        </p:nvPicPr>
        <p:blipFill>
          <a:blip r:embed="rId2" cstate="print"/>
          <a:srcRect/>
          <a:stretch>
            <a:fillRect/>
          </a:stretch>
        </p:blipFill>
        <p:spPr bwMode="auto">
          <a:xfrm>
            <a:off x="990600" y="685800"/>
            <a:ext cx="723900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reekanth\Desktop\Field photos\DSC01070.JPG"/>
          <p:cNvPicPr>
            <a:picLocks noChangeAspect="1" noChangeArrowheads="1"/>
          </p:cNvPicPr>
          <p:nvPr/>
        </p:nvPicPr>
        <p:blipFill>
          <a:blip r:embed="rId2" cstate="print"/>
          <a:srcRect l="6648" t="14301" r="7590" b="6532"/>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THANK YOU.....</a:t>
            </a:r>
            <a:endParaRPr lang="en-IN" b="1" dirty="0">
              <a:solidFill>
                <a:srgbClr val="00B050"/>
              </a:solidFill>
            </a:endParaRPr>
          </a:p>
        </p:txBody>
      </p:sp>
      <p:pic>
        <p:nvPicPr>
          <p:cNvPr id="78849" name="Picture 1" descr="F:\plant health managmt\CHM Scheme 2014-15\2nd crop october onwards\paddy\9.12.2014\20141209_090010.jpg"/>
          <p:cNvPicPr>
            <a:picLocks noGrp="1" noChangeAspect="1" noChangeArrowheads="1"/>
          </p:cNvPicPr>
          <p:nvPr>
            <p:ph sz="quarter" idx="1"/>
          </p:nvPr>
        </p:nvPicPr>
        <p:blipFill>
          <a:blip r:embed="rId2" cstate="print"/>
          <a:stretch>
            <a:fillRect/>
          </a:stretch>
        </p:blipFill>
        <p:spPr bwMode="auto">
          <a:xfrm>
            <a:off x="685800" y="1371600"/>
            <a:ext cx="8077199" cy="5105400"/>
          </a:xfrm>
          <a:prstGeom prst="rect">
            <a:avLst/>
          </a:prstGeom>
          <a:noFill/>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005.jpg"/>
          <p:cNvPicPr>
            <a:picLocks noGrp="1" noChangeAspect="1"/>
          </p:cNvPicPr>
          <p:nvPr>
            <p:ph sz="quarter" idx="1"/>
          </p:nvPr>
        </p:nvPicPr>
        <p:blipFill>
          <a:blip r:embed="rId2"/>
          <a:stretch>
            <a:fillRect/>
          </a:stretch>
        </p:blipFill>
        <p:spPr>
          <a:xfrm>
            <a:off x="288924" y="304800"/>
            <a:ext cx="8550275" cy="6324600"/>
          </a:xfrm>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467600" cy="381000"/>
          </a:xfrm>
          <a:ln>
            <a:solidFill>
              <a:srgbClr val="00B0F0"/>
            </a:solidFill>
          </a:ln>
        </p:spPr>
        <p:txBody>
          <a:bodyPr>
            <a:noAutofit/>
          </a:bodyPr>
          <a:lstStyle/>
          <a:p>
            <a:pPr algn="ctr"/>
            <a:r>
              <a:rPr lang="en-US" sz="3200" b="1" dirty="0" smtClean="0"/>
              <a:t>ECOLOGICAL ENGINEERING IN PADDY </a:t>
            </a:r>
            <a:endParaRPr lang="en-US" sz="3200" b="1" dirty="0"/>
          </a:p>
        </p:txBody>
      </p:sp>
      <p:sp>
        <p:nvSpPr>
          <p:cNvPr id="4" name="Content Placeholder 3"/>
          <p:cNvSpPr>
            <a:spLocks noGrp="1"/>
          </p:cNvSpPr>
          <p:nvPr>
            <p:ph sz="quarter" idx="2"/>
          </p:nvPr>
        </p:nvSpPr>
        <p:spPr>
          <a:xfrm>
            <a:off x="685800" y="1447800"/>
            <a:ext cx="6553200" cy="4191000"/>
          </a:xfrm>
          <a:ln>
            <a:solidFill>
              <a:srgbClr val="00B0F0"/>
            </a:solidFill>
          </a:ln>
        </p:spPr>
        <p:txBody>
          <a:bodyPr>
            <a:noAutofit/>
          </a:bodyPr>
          <a:lstStyle/>
          <a:p>
            <a:pPr marL="68580" indent="0" algn="just">
              <a:lnSpc>
                <a:spcPct val="170000"/>
              </a:lnSpc>
            </a:pPr>
            <a:r>
              <a:rPr lang="en-US" sz="2000" dirty="0" smtClean="0"/>
              <a:t>LEADS </a:t>
            </a:r>
            <a:r>
              <a:rPr lang="en-US" sz="2000" dirty="0" err="1" smtClean="0"/>
              <a:t>Demonstaration</a:t>
            </a:r>
            <a:r>
              <a:rPr lang="en-US" sz="2000" dirty="0" smtClean="0"/>
              <a:t> </a:t>
            </a:r>
          </a:p>
          <a:p>
            <a:pPr marL="68580" indent="0" algn="just">
              <a:lnSpc>
                <a:spcPct val="170000"/>
              </a:lnSpc>
            </a:pPr>
            <a:r>
              <a:rPr lang="en-US" sz="2000" dirty="0" smtClean="0"/>
              <a:t>Area: 1 acre, </a:t>
            </a:r>
            <a:r>
              <a:rPr lang="en-US" sz="2000" dirty="0" err="1" smtClean="0"/>
              <a:t>Mechanised</a:t>
            </a:r>
            <a:r>
              <a:rPr lang="en-US" sz="2000" dirty="0" smtClean="0"/>
              <a:t> planting </a:t>
            </a:r>
          </a:p>
          <a:p>
            <a:pPr marL="68580" indent="0" algn="just">
              <a:lnSpc>
                <a:spcPct val="170000"/>
              </a:lnSpc>
            </a:pPr>
            <a:r>
              <a:rPr lang="en-US" sz="2000" dirty="0" smtClean="0"/>
              <a:t>Use of VAM, </a:t>
            </a:r>
            <a:r>
              <a:rPr lang="en-US" sz="2000" dirty="0" err="1" smtClean="0"/>
              <a:t>Azospirillum</a:t>
            </a:r>
            <a:r>
              <a:rPr lang="en-US" sz="2000" dirty="0" smtClean="0"/>
              <a:t>, Pseudomonas</a:t>
            </a:r>
          </a:p>
          <a:p>
            <a:pPr marL="68580" indent="0" algn="just">
              <a:lnSpc>
                <a:spcPct val="170000"/>
              </a:lnSpc>
            </a:pPr>
            <a:r>
              <a:rPr lang="en-US" sz="2000" dirty="0" smtClean="0"/>
              <a:t>Application of </a:t>
            </a:r>
            <a:r>
              <a:rPr lang="en-US" sz="2000" dirty="0" err="1" smtClean="0"/>
              <a:t>fertilisers</a:t>
            </a:r>
            <a:r>
              <a:rPr lang="en-US" sz="2000" dirty="0" smtClean="0"/>
              <a:t> based on soil test data</a:t>
            </a:r>
          </a:p>
          <a:p>
            <a:pPr marL="68580" indent="0" algn="just">
              <a:lnSpc>
                <a:spcPct val="170000"/>
              </a:lnSpc>
            </a:pPr>
            <a:r>
              <a:rPr lang="en-US" sz="2000" dirty="0" smtClean="0"/>
              <a:t>Planting of flowering plants (</a:t>
            </a:r>
            <a:r>
              <a:rPr lang="en-US" sz="2000" dirty="0" err="1" smtClean="0"/>
              <a:t>marrigold</a:t>
            </a:r>
            <a:r>
              <a:rPr lang="en-US" sz="2000" dirty="0" smtClean="0"/>
              <a:t> </a:t>
            </a:r>
          </a:p>
          <a:p>
            <a:pPr marL="68580" indent="0" algn="just">
              <a:lnSpc>
                <a:spcPct val="170000"/>
              </a:lnSpc>
              <a:buNone/>
            </a:pPr>
            <a:r>
              <a:rPr lang="en-US" sz="2000" dirty="0" smtClean="0"/>
              <a:t>   and cosmos, cowpea, </a:t>
            </a:r>
            <a:r>
              <a:rPr lang="en-US" sz="2000" dirty="0" err="1" smtClean="0"/>
              <a:t>Urd</a:t>
            </a:r>
            <a:r>
              <a:rPr lang="en-US" sz="2000" dirty="0" smtClean="0"/>
              <a:t> </a:t>
            </a:r>
            <a:r>
              <a:rPr lang="en-US" sz="2000" dirty="0" err="1" smtClean="0"/>
              <a:t>dal</a:t>
            </a:r>
            <a:r>
              <a:rPr lang="en-US" sz="2000" dirty="0" smtClean="0"/>
              <a:t>)  on bunds</a:t>
            </a:r>
          </a:p>
          <a:p>
            <a:pPr marL="68580" indent="0" algn="just">
              <a:lnSpc>
                <a:spcPct val="170000"/>
              </a:lnSpc>
            </a:pPr>
            <a:r>
              <a:rPr lang="en-US" sz="2000" dirty="0" smtClean="0"/>
              <a:t>Conservation of natural enemies, </a:t>
            </a:r>
            <a:r>
              <a:rPr lang="en-US" sz="2000" dirty="0" err="1" smtClean="0"/>
              <a:t>trichocards</a:t>
            </a:r>
            <a:r>
              <a:rPr lang="en-US" sz="2000" dirty="0" smtClean="0"/>
              <a:t> </a:t>
            </a:r>
          </a:p>
          <a:p>
            <a:pPr marL="68580" indent="0" algn="just">
              <a:lnSpc>
                <a:spcPct val="170000"/>
              </a:lnSpc>
            </a:pPr>
            <a:r>
              <a:rPr lang="en-US" sz="2000" dirty="0" smtClean="0"/>
              <a:t>Result: Non pesticides management of paddy</a:t>
            </a:r>
          </a:p>
          <a:p>
            <a:pPr marL="68580" indent="0" algn="just">
              <a:lnSpc>
                <a:spcPct val="170000"/>
              </a:lnSpc>
            </a:pPr>
            <a:r>
              <a:rPr lang="en-US" sz="2000" dirty="0" smtClean="0"/>
              <a:t>Yield: 3450 kg per acre</a:t>
            </a:r>
          </a:p>
          <a:p>
            <a:pPr marL="68580" indent="0" algn="just">
              <a:lnSpc>
                <a:spcPct val="170000"/>
              </a:lnSpc>
            </a:pPr>
            <a:r>
              <a:rPr lang="en-US" sz="2000" dirty="0" smtClean="0"/>
              <a:t> Cost of cultivation reduced to 30% </a:t>
            </a:r>
          </a:p>
          <a:p>
            <a:pPr marL="68580" indent="0" algn="just">
              <a:lnSpc>
                <a:spcPct val="170000"/>
              </a:lnSpc>
              <a:buNone/>
            </a:pPr>
            <a:r>
              <a:rPr lang="en-US" sz="2000" dirty="0" smtClean="0"/>
              <a:t> </a:t>
            </a:r>
            <a:endParaRPr lang="en-US" sz="2000" dirty="0"/>
          </a:p>
        </p:txBody>
      </p:sp>
      <p:pic>
        <p:nvPicPr>
          <p:cNvPr id="7" name="Picture 3" descr="E:\LEADS Documentation\Tiff Photos\20150105_151906.jpg"/>
          <p:cNvPicPr>
            <a:picLocks noGrp="1" noChangeAspect="1" noChangeArrowheads="1"/>
          </p:cNvPicPr>
          <p:nvPr>
            <p:ph sz="quarter" idx="4"/>
          </p:nvPr>
        </p:nvPicPr>
        <p:blipFill>
          <a:blip r:embed="rId2" cstate="print"/>
          <a:srcRect/>
          <a:stretch>
            <a:fillRect/>
          </a:stretch>
        </p:blipFill>
        <p:spPr bwMode="auto">
          <a:xfrm>
            <a:off x="5791200" y="1524000"/>
            <a:ext cx="2743200" cy="2419762"/>
          </a:xfrm>
          <a:prstGeom prst="rect">
            <a:avLst/>
          </a:prstGeom>
          <a:noFill/>
          <a:ln>
            <a:solidFill>
              <a:srgbClr val="00B0F0"/>
            </a:solidFill>
          </a:ln>
        </p:spPr>
      </p:pic>
      <p:pic>
        <p:nvPicPr>
          <p:cNvPr id="8" name="Picture 7" descr="20150105_153026.jpg"/>
          <p:cNvPicPr>
            <a:picLocks noChangeAspect="1"/>
          </p:cNvPicPr>
          <p:nvPr/>
        </p:nvPicPr>
        <p:blipFill>
          <a:blip r:embed="rId3" cstate="print"/>
          <a:stretch>
            <a:fillRect/>
          </a:stretch>
        </p:blipFill>
        <p:spPr>
          <a:xfrm rot="5400000">
            <a:off x="5981700" y="3848100"/>
            <a:ext cx="2362200" cy="2743200"/>
          </a:xfrm>
          <a:prstGeom prst="rect">
            <a:avLst/>
          </a:prstGeom>
        </p:spPr>
      </p:pic>
      <p:sp>
        <p:nvSpPr>
          <p:cNvPr id="10" name="TextBox 9"/>
          <p:cNvSpPr txBox="1"/>
          <p:nvPr/>
        </p:nvSpPr>
        <p:spPr>
          <a:xfrm>
            <a:off x="762000" y="914401"/>
            <a:ext cx="6304765" cy="584775"/>
          </a:xfrm>
          <a:prstGeom prst="rect">
            <a:avLst/>
          </a:prstGeom>
          <a:noFill/>
        </p:spPr>
        <p:txBody>
          <a:bodyPr wrap="square" rtlCol="0">
            <a:spAutoFit/>
          </a:bodyPr>
          <a:lstStyle/>
          <a:p>
            <a:r>
              <a:rPr lang="en-IN" sz="3200" dirty="0" smtClean="0"/>
              <a:t>Popularised by NIPHM, HYDERABAD </a:t>
            </a:r>
            <a:endParaRPr lang="en-IN" sz="3200" dirty="0"/>
          </a:p>
        </p:txBody>
      </p:sp>
    </p:spTree>
    <p:extLst>
      <p:ext uri="{BB962C8B-B14F-4D97-AF65-F5344CB8AC3E}">
        <p14:creationId xmlns="" xmlns:p14="http://schemas.microsoft.com/office/powerpoint/2010/main" val="204509064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Ecological engineering in paddy</a:t>
            </a:r>
            <a:endParaRPr lang="en-US" dirty="0"/>
          </a:p>
        </p:txBody>
      </p:sp>
      <p:sp>
        <p:nvSpPr>
          <p:cNvPr id="9" name="Content Placeholder 8"/>
          <p:cNvSpPr>
            <a:spLocks noGrp="1"/>
          </p:cNvSpPr>
          <p:nvPr>
            <p:ph sz="quarter" idx="2"/>
          </p:nvPr>
        </p:nvSpPr>
        <p:spPr/>
        <p:txBody>
          <a:bodyPr/>
          <a:lstStyle/>
          <a:p>
            <a:endParaRPr lang="en-IN" dirty="0"/>
          </a:p>
        </p:txBody>
      </p:sp>
      <p:pic>
        <p:nvPicPr>
          <p:cNvPr id="10242" name="Picture 2" descr="C:\Users\Admin\Desktop\posetrs\ecological engineering\DSC01489.JPG"/>
          <p:cNvPicPr>
            <a:picLocks noGrp="1" noChangeAspect="1" noChangeArrowheads="1"/>
          </p:cNvPicPr>
          <p:nvPr>
            <p:ph sz="quarter" idx="4"/>
          </p:nvPr>
        </p:nvPicPr>
        <p:blipFill>
          <a:blip r:embed="rId2" cstate="print"/>
          <a:stretch>
            <a:fillRect/>
          </a:stretch>
        </p:blipFill>
        <p:spPr bwMode="auto">
          <a:xfrm rot="5400000">
            <a:off x="4627616" y="2113016"/>
            <a:ext cx="4724400" cy="3698768"/>
          </a:xfrm>
          <a:prstGeom prst="rect">
            <a:avLst/>
          </a:prstGeom>
          <a:noFill/>
        </p:spPr>
      </p:pic>
      <p:sp>
        <p:nvSpPr>
          <p:cNvPr id="3" name="Text Placeholder 2"/>
          <p:cNvSpPr>
            <a:spLocks noGrp="1"/>
          </p:cNvSpPr>
          <p:nvPr>
            <p:ph type="body" sz="quarter" idx="1"/>
          </p:nvPr>
        </p:nvSpPr>
        <p:spPr/>
        <p:txBody>
          <a:bodyPr/>
          <a:lstStyle/>
          <a:p>
            <a:endParaRPr lang="en-US"/>
          </a:p>
        </p:txBody>
      </p:sp>
      <p:pic>
        <p:nvPicPr>
          <p:cNvPr id="7" name="Content Placeholder 3" descr="20150105_153117.jpg"/>
          <p:cNvPicPr>
            <a:picLocks noChangeAspect="1"/>
          </p:cNvPicPr>
          <p:nvPr/>
        </p:nvPicPr>
        <p:blipFill>
          <a:blip r:embed="rId3" cstate="print"/>
          <a:stretch>
            <a:fillRect/>
          </a:stretch>
        </p:blipFill>
        <p:spPr>
          <a:xfrm rot="5400000">
            <a:off x="343880" y="1867880"/>
            <a:ext cx="4800600" cy="4265240"/>
          </a:xfrm>
          <a:prstGeom prst="rect">
            <a:avLst/>
          </a:prstGeom>
          <a:noFill/>
          <a:ln w="12700" cap="flat" cmpd="sng" algn="ctr">
            <a:solidFill>
              <a:schemeClr val="tx2"/>
            </a:solidFill>
            <a:prstDash val="solid"/>
          </a:ln>
          <a:effectLst/>
        </p:spPr>
      </p:pic>
    </p:spTree>
    <p:extLst>
      <p:ext uri="{BB962C8B-B14F-4D97-AF65-F5344CB8AC3E}">
        <p14:creationId xmlns="" xmlns:p14="http://schemas.microsoft.com/office/powerpoint/2010/main" val="157415984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Above ground and below ground management of ecosystem </a:t>
            </a:r>
            <a:endParaRPr lang="en-IN" dirty="0"/>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381001" y="1600200"/>
            <a:ext cx="4114800" cy="4953000"/>
          </a:xfrm>
          <a:prstGeom prst="rect">
            <a:avLst/>
          </a:prstGeom>
          <a:noFill/>
          <a:ln w="9525">
            <a:noFill/>
            <a:miter lim="800000"/>
            <a:headEnd/>
            <a:tailEnd/>
          </a:ln>
          <a:effectLst/>
        </p:spPr>
      </p:pic>
      <p:pic>
        <p:nvPicPr>
          <p:cNvPr id="6" name="Picture 3" descr="C:\Users\Admin\Desktop\posetrs\ecological engineering\DSC01499.JPG"/>
          <p:cNvPicPr>
            <a:picLocks noChangeAspect="1" noChangeArrowheads="1"/>
          </p:cNvPicPr>
          <p:nvPr/>
        </p:nvPicPr>
        <p:blipFill>
          <a:blip r:embed="rId3" cstate="print"/>
          <a:srcRect/>
          <a:stretch>
            <a:fillRect/>
          </a:stretch>
        </p:blipFill>
        <p:spPr bwMode="auto">
          <a:xfrm>
            <a:off x="4648200" y="1524000"/>
            <a:ext cx="4175125" cy="5029200"/>
          </a:xfrm>
          <a:prstGeom prst="rect">
            <a:avLst/>
          </a:prstGeom>
          <a:noFill/>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a:noFill/>
        </p:spPr>
        <p:txBody>
          <a:bodyPr>
            <a:normAutofit fontScale="90000"/>
          </a:bodyPr>
          <a:lstStyle/>
          <a:p>
            <a:r>
              <a:rPr lang="en-IN" dirty="0" smtClean="0"/>
              <a:t>Conservation of natural enemies through ecological engineering </a:t>
            </a:r>
            <a:endParaRPr lang="en-IN" dirty="0"/>
          </a:p>
        </p:txBody>
      </p:sp>
      <p:pic>
        <p:nvPicPr>
          <p:cNvPr id="17410" name="Picture 2"/>
          <p:cNvPicPr>
            <a:picLocks noGrp="1" noChangeAspect="1" noChangeArrowheads="1"/>
          </p:cNvPicPr>
          <p:nvPr>
            <p:ph sz="quarter" idx="1"/>
          </p:nvPr>
        </p:nvPicPr>
        <p:blipFill>
          <a:blip r:embed="rId2"/>
          <a:stretch>
            <a:fillRect/>
          </a:stretch>
        </p:blipFill>
        <p:spPr bwMode="auto">
          <a:xfrm>
            <a:off x="942975" y="1600200"/>
            <a:ext cx="7493000"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Habitat manipulation for pest management</a:t>
            </a:r>
            <a:endParaRPr lang="en-IN" dirty="0"/>
          </a:p>
        </p:txBody>
      </p:sp>
      <p:pic>
        <p:nvPicPr>
          <p:cNvPr id="12291" name="Picture 3"/>
          <p:cNvPicPr>
            <a:picLocks noGrp="1" noChangeAspect="1" noChangeArrowheads="1"/>
          </p:cNvPicPr>
          <p:nvPr>
            <p:ph sz="quarter" idx="1"/>
          </p:nvPr>
        </p:nvPicPr>
        <p:blipFill>
          <a:blip r:embed="rId2" cstate="print"/>
          <a:stretch>
            <a:fillRect/>
          </a:stretch>
        </p:blipFill>
        <p:spPr bwMode="auto">
          <a:xfrm>
            <a:off x="767076" y="1600200"/>
            <a:ext cx="7844798"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smtClean="0"/>
              <a:t>Microorganisams</a:t>
            </a:r>
            <a:r>
              <a:rPr lang="en-IN" dirty="0" smtClean="0"/>
              <a:t> enriches soil also</a:t>
            </a:r>
            <a:endParaRPr lang="en-IN" dirty="0"/>
          </a:p>
        </p:txBody>
      </p:sp>
      <p:pic>
        <p:nvPicPr>
          <p:cNvPr id="6" name="Picture 2" descr="C:\Users\Admin\Desktop\posetrs\ecological engineering\20151206_100137.jpg"/>
          <p:cNvPicPr>
            <a:picLocks noChangeAspect="1" noChangeArrowheads="1"/>
          </p:cNvPicPr>
          <p:nvPr/>
        </p:nvPicPr>
        <p:blipFill>
          <a:blip r:embed="rId2" cstate="print"/>
          <a:srcRect/>
          <a:stretch>
            <a:fillRect/>
          </a:stretch>
        </p:blipFill>
        <p:spPr bwMode="auto">
          <a:xfrm rot="5400000">
            <a:off x="1600200" y="-685800"/>
            <a:ext cx="6096000" cy="8229600"/>
          </a:xfrm>
          <a:prstGeom prst="rect">
            <a:avLst/>
          </a:prstGeom>
          <a:noFill/>
        </p:spPr>
      </p:pic>
      <p:sp>
        <p:nvSpPr>
          <p:cNvPr id="5" name="Content Placeholder 4"/>
          <p:cNvSpPr>
            <a:spLocks noGrp="1"/>
          </p:cNvSpPr>
          <p:nvPr>
            <p:ph idx="1"/>
          </p:nvPr>
        </p:nvSpPr>
        <p:spPr/>
        <p:txBody>
          <a:bodyPr>
            <a:normAutofit/>
          </a:bodyPr>
          <a:lstStyle/>
          <a:p>
            <a:pPr>
              <a:buNone/>
            </a:pPr>
            <a:endParaRPr lang="en-IN" sz="7200" dirty="0" smtClean="0">
              <a:solidFill>
                <a:schemeClr val="bg1"/>
              </a:solidFill>
              <a:latin typeface="Algerian" pitchFamily="82" charset="0"/>
            </a:endParaRPr>
          </a:p>
          <a:p>
            <a:pPr>
              <a:buNone/>
            </a:pPr>
            <a:endParaRPr lang="en-IN" sz="7200" dirty="0" smtClean="0">
              <a:solidFill>
                <a:schemeClr val="bg1"/>
              </a:solidFill>
              <a:latin typeface="Algerian" pitchFamily="82" charset="0"/>
            </a:endParaRPr>
          </a:p>
          <a:p>
            <a:pPr>
              <a:buNone/>
            </a:pPr>
            <a:r>
              <a:rPr lang="en-IN" sz="7200" smtClean="0">
                <a:solidFill>
                  <a:schemeClr val="bg1"/>
                </a:solidFill>
                <a:latin typeface="Algerian" pitchFamily="82" charset="0"/>
              </a:rPr>
              <a:t>   THANK </a:t>
            </a:r>
            <a:r>
              <a:rPr lang="en-IN" sz="7200" dirty="0" smtClean="0">
                <a:solidFill>
                  <a:schemeClr val="bg1"/>
                </a:solidFill>
                <a:latin typeface="Algerian" pitchFamily="82" charset="0"/>
              </a:rPr>
              <a:t>YOU ALL </a:t>
            </a:r>
            <a:endParaRPr lang="en-IN" sz="7200" dirty="0">
              <a:solidFill>
                <a:schemeClr val="bg1"/>
              </a:solidFill>
              <a:latin typeface="Algerian" pitchFamily="82" charset="0"/>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Increases biodiversity- Additional income to farmers </a:t>
            </a:r>
            <a:endParaRPr lang="en-IN" dirty="0"/>
          </a:p>
        </p:txBody>
      </p:sp>
      <p:pic>
        <p:nvPicPr>
          <p:cNvPr id="5" name="Picture 2"/>
          <p:cNvPicPr>
            <a:picLocks noGrp="1" noChangeAspect="1" noChangeArrowheads="1"/>
          </p:cNvPicPr>
          <p:nvPr>
            <p:ph sz="quarter" idx="1"/>
          </p:nvPr>
        </p:nvPicPr>
        <p:blipFill>
          <a:blip r:embed="rId2" cstate="print"/>
          <a:stretch>
            <a:fillRect/>
          </a:stretch>
        </p:blipFill>
        <p:spPr bwMode="auto">
          <a:xfrm>
            <a:off x="4244974" y="1600200"/>
            <a:ext cx="4518025" cy="2743200"/>
          </a:xfrm>
          <a:prstGeom prst="rect">
            <a:avLst/>
          </a:prstGeom>
          <a:noFill/>
          <a:ln w="9525">
            <a:noFill/>
            <a:miter lim="800000"/>
            <a:headEnd/>
            <a:tailEnd/>
          </a:ln>
          <a:effectLst/>
        </p:spPr>
      </p:pic>
      <p:sp>
        <p:nvSpPr>
          <p:cNvPr id="6" name="TextBox 5"/>
          <p:cNvSpPr txBox="1"/>
          <p:nvPr/>
        </p:nvSpPr>
        <p:spPr>
          <a:xfrm>
            <a:off x="685800" y="4038600"/>
            <a:ext cx="8554288" cy="1323439"/>
          </a:xfrm>
          <a:prstGeom prst="rect">
            <a:avLst/>
          </a:prstGeom>
          <a:noFill/>
        </p:spPr>
        <p:txBody>
          <a:bodyPr wrap="square" rtlCol="0">
            <a:spAutoFit/>
          </a:bodyPr>
          <a:lstStyle/>
          <a:p>
            <a:endParaRPr lang="en-IN" sz="8000" dirty="0">
              <a:solidFill>
                <a:schemeClr val="bg1"/>
              </a:solidFill>
              <a:latin typeface="Algerian" pitchFamily="82" charset="0"/>
            </a:endParaRPr>
          </a:p>
        </p:txBody>
      </p:sp>
      <p:pic>
        <p:nvPicPr>
          <p:cNvPr id="7" name="Picture 2"/>
          <p:cNvPicPr>
            <a:picLocks noChangeAspect="1" noChangeArrowheads="1"/>
          </p:cNvPicPr>
          <p:nvPr/>
        </p:nvPicPr>
        <p:blipFill>
          <a:blip r:embed="rId3" cstate="print"/>
          <a:srcRect/>
          <a:stretch>
            <a:fillRect/>
          </a:stretch>
        </p:blipFill>
        <p:spPr bwMode="auto">
          <a:xfrm>
            <a:off x="304800" y="1600200"/>
            <a:ext cx="4343400" cy="2819400"/>
          </a:xfrm>
          <a:prstGeom prst="rect">
            <a:avLst/>
          </a:prstGeom>
          <a:noFill/>
          <a:ln w="9525">
            <a:noFill/>
            <a:miter lim="800000"/>
            <a:headEnd/>
            <a:tailEnd/>
          </a:ln>
          <a:effectLst/>
        </p:spPr>
      </p:pic>
      <p:pic>
        <p:nvPicPr>
          <p:cNvPr id="8" name="Picture 3" descr="D:\Plant health management\clinic vdy\2015-16\valliyodu EE\ee valliyode\20151206_110147.jpg"/>
          <p:cNvPicPr>
            <a:picLocks noChangeAspect="1" noChangeArrowheads="1"/>
          </p:cNvPicPr>
          <p:nvPr/>
        </p:nvPicPr>
        <p:blipFill>
          <a:blip r:embed="rId4" cstate="print"/>
          <a:srcRect/>
          <a:stretch>
            <a:fillRect/>
          </a:stretch>
        </p:blipFill>
        <p:spPr bwMode="auto">
          <a:xfrm>
            <a:off x="4724400" y="4267200"/>
            <a:ext cx="4086225" cy="2406015"/>
          </a:xfrm>
          <a:prstGeom prst="rect">
            <a:avLst/>
          </a:prstGeom>
          <a:noFill/>
        </p:spPr>
      </p:pic>
      <p:pic>
        <p:nvPicPr>
          <p:cNvPr id="9" name="Picture 4"/>
          <p:cNvPicPr>
            <a:picLocks noChangeAspect="1" noChangeArrowheads="1"/>
          </p:cNvPicPr>
          <p:nvPr/>
        </p:nvPicPr>
        <p:blipFill>
          <a:blip r:embed="rId5" cstate="print"/>
          <a:srcRect/>
          <a:stretch>
            <a:fillRect/>
          </a:stretch>
        </p:blipFill>
        <p:spPr bwMode="auto">
          <a:xfrm rot="5400000">
            <a:off x="152400" y="4724400"/>
            <a:ext cx="2057399" cy="1752600"/>
          </a:xfrm>
          <a:prstGeom prst="rect">
            <a:avLst/>
          </a:prstGeom>
          <a:noFill/>
          <a:ln w="9525">
            <a:noFill/>
            <a:miter lim="800000"/>
            <a:headEnd/>
            <a:tailEnd/>
          </a:ln>
          <a:effectLst/>
        </p:spPr>
      </p:pic>
      <p:pic>
        <p:nvPicPr>
          <p:cNvPr id="10" name="Picture 5"/>
          <p:cNvPicPr>
            <a:picLocks noChangeAspect="1" noChangeArrowheads="1"/>
          </p:cNvPicPr>
          <p:nvPr/>
        </p:nvPicPr>
        <p:blipFill>
          <a:blip r:embed="rId6" cstate="print"/>
          <a:srcRect/>
          <a:stretch>
            <a:fillRect/>
          </a:stretch>
        </p:blipFill>
        <p:spPr bwMode="auto">
          <a:xfrm rot="16200000">
            <a:off x="2362200" y="4343400"/>
            <a:ext cx="2133600" cy="243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Documents and Settings\Anoop\My Documents\Insect photos\picture 13.jpg"/>
          <p:cNvPicPr>
            <a:picLocks noChangeAspect="1" noChangeArrowheads="1"/>
          </p:cNvPicPr>
          <p:nvPr/>
        </p:nvPicPr>
        <p:blipFill>
          <a:blip r:embed="rId2" cstate="print"/>
          <a:srcRect/>
          <a:stretch>
            <a:fillRect/>
          </a:stretch>
        </p:blipFill>
        <p:spPr bwMode="auto">
          <a:xfrm>
            <a:off x="1066800" y="838200"/>
            <a:ext cx="708660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smtClean="0"/>
              <a:t>ECOLOGICAL ENGINEERING IN VEGETABLES – POPULARISED BY NIPHM, HYDRABAD </a:t>
            </a:r>
            <a:endParaRPr lang="en-IN" sz="3200" dirty="0"/>
          </a:p>
        </p:txBody>
      </p:sp>
      <p:pic>
        <p:nvPicPr>
          <p:cNvPr id="4" name="Content Placeholder 3" descr="D:\vegetables 2015-16\School garden\IMG-20151015-WA0023.jpg"/>
          <p:cNvPicPr>
            <a:picLocks noGrp="1"/>
          </p:cNvPicPr>
          <p:nvPr>
            <p:ph sz="quarter" idx="1"/>
          </p:nvPr>
        </p:nvPicPr>
        <p:blipFill>
          <a:blip r:embed="rId2" cstate="print"/>
          <a:srcRect/>
          <a:stretch>
            <a:fillRect/>
          </a:stretch>
        </p:blipFill>
        <p:spPr bwMode="auto">
          <a:xfrm>
            <a:off x="533400" y="1524000"/>
            <a:ext cx="77724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077200" cy="762000"/>
          </a:xfrm>
        </p:spPr>
        <p:txBody>
          <a:bodyPr>
            <a:noAutofit/>
          </a:bodyPr>
          <a:lstStyle/>
          <a:p>
            <a:r>
              <a:rPr lang="en-IN" sz="3200" b="1" dirty="0" smtClean="0">
                <a:solidFill>
                  <a:schemeClr val="tx1"/>
                </a:solidFill>
              </a:rPr>
              <a:t>AESA Based Farmers Field School in Paddy </a:t>
            </a:r>
            <a:endParaRPr lang="en-IN" sz="3200" b="1" dirty="0">
              <a:solidFill>
                <a:schemeClr val="tx1"/>
              </a:solidFill>
            </a:endParaRPr>
          </a:p>
        </p:txBody>
      </p:sp>
      <p:pic>
        <p:nvPicPr>
          <p:cNvPr id="4" name="Content Placeholder 3" descr="20141201_180556.jpg"/>
          <p:cNvPicPr>
            <a:picLocks noGrp="1" noChangeAspect="1"/>
          </p:cNvPicPr>
          <p:nvPr>
            <p:ph sz="quarter" idx="1"/>
          </p:nvPr>
        </p:nvPicPr>
        <p:blipFill>
          <a:blip r:embed="rId2" cstate="print"/>
          <a:stretch>
            <a:fillRect/>
          </a:stretch>
        </p:blipFill>
        <p:spPr>
          <a:xfrm>
            <a:off x="457200" y="3962400"/>
            <a:ext cx="3886200" cy="2514600"/>
          </a:xfrm>
        </p:spPr>
      </p:pic>
      <p:pic>
        <p:nvPicPr>
          <p:cNvPr id="5" name="Picture 4" descr="DSC00859.JPG"/>
          <p:cNvPicPr>
            <a:picLocks noChangeAspect="1"/>
          </p:cNvPicPr>
          <p:nvPr/>
        </p:nvPicPr>
        <p:blipFill>
          <a:blip r:embed="rId3" cstate="print"/>
          <a:stretch>
            <a:fillRect/>
          </a:stretch>
        </p:blipFill>
        <p:spPr>
          <a:xfrm>
            <a:off x="533400" y="1752600"/>
            <a:ext cx="3733800" cy="2230490"/>
          </a:xfrm>
          <a:prstGeom prst="rect">
            <a:avLst/>
          </a:prstGeom>
        </p:spPr>
      </p:pic>
      <p:pic>
        <p:nvPicPr>
          <p:cNvPr id="6" name="Picture 5" descr="DSC00697.JPG"/>
          <p:cNvPicPr>
            <a:picLocks noChangeAspect="1"/>
          </p:cNvPicPr>
          <p:nvPr/>
        </p:nvPicPr>
        <p:blipFill>
          <a:blip r:embed="rId4" cstate="print"/>
          <a:stretch>
            <a:fillRect/>
          </a:stretch>
        </p:blipFill>
        <p:spPr>
          <a:xfrm>
            <a:off x="4419600" y="1600200"/>
            <a:ext cx="4419600" cy="2402378"/>
          </a:xfrm>
          <a:prstGeom prst="rect">
            <a:avLst/>
          </a:prstGeom>
        </p:spPr>
      </p:pic>
      <p:pic>
        <p:nvPicPr>
          <p:cNvPr id="7" name="Picture 6" descr="IMG-20141218-WA0024.jpg"/>
          <p:cNvPicPr>
            <a:picLocks noChangeAspect="1"/>
          </p:cNvPicPr>
          <p:nvPr/>
        </p:nvPicPr>
        <p:blipFill>
          <a:blip r:embed="rId5" cstate="print"/>
          <a:stretch>
            <a:fillRect/>
          </a:stretch>
        </p:blipFill>
        <p:spPr>
          <a:xfrm>
            <a:off x="4419600" y="4038600"/>
            <a:ext cx="4343400" cy="2438400"/>
          </a:xfrm>
          <a:prstGeom prst="rect">
            <a:avLst/>
          </a:prstGeom>
        </p:spPr>
      </p:pic>
      <p:sp>
        <p:nvSpPr>
          <p:cNvPr id="8" name="TextBox 7"/>
          <p:cNvSpPr txBox="1"/>
          <p:nvPr/>
        </p:nvSpPr>
        <p:spPr>
          <a:xfrm>
            <a:off x="381000" y="838200"/>
            <a:ext cx="7620000" cy="646331"/>
          </a:xfrm>
          <a:prstGeom prst="rect">
            <a:avLst/>
          </a:prstGeom>
          <a:noFill/>
        </p:spPr>
        <p:txBody>
          <a:bodyPr wrap="square" rtlCol="0">
            <a:spAutoFit/>
          </a:bodyPr>
          <a:lstStyle/>
          <a:p>
            <a:r>
              <a:rPr lang="en-IN" dirty="0" smtClean="0"/>
              <a:t>14 classes, pest surveillance decision making based on AESA,</a:t>
            </a:r>
          </a:p>
          <a:p>
            <a:r>
              <a:rPr lang="en-IN" dirty="0" smtClean="0"/>
              <a:t> conservation of natural enemies and use of </a:t>
            </a:r>
            <a:r>
              <a:rPr lang="en-IN" dirty="0" err="1" smtClean="0"/>
              <a:t>biocontrol</a:t>
            </a:r>
            <a:r>
              <a:rPr lang="en-IN" dirty="0" smtClean="0"/>
              <a:t> agents </a:t>
            </a:r>
            <a:endParaRPr lang="en-IN" dirty="0"/>
          </a:p>
        </p:txBody>
      </p:sp>
      <p:sp>
        <p:nvSpPr>
          <p:cNvPr id="9" name="TextBox 8"/>
          <p:cNvSpPr txBox="1"/>
          <p:nvPr/>
        </p:nvSpPr>
        <p:spPr>
          <a:xfrm>
            <a:off x="381000" y="6400800"/>
            <a:ext cx="7239000" cy="523220"/>
          </a:xfrm>
          <a:prstGeom prst="rect">
            <a:avLst/>
          </a:prstGeom>
          <a:noFill/>
        </p:spPr>
        <p:txBody>
          <a:bodyPr wrap="square" rtlCol="0">
            <a:spAutoFit/>
          </a:bodyPr>
          <a:lstStyle/>
          <a:p>
            <a:r>
              <a:rPr lang="en-IN" sz="2800" dirty="0" smtClean="0"/>
              <a:t>Popularised by NIPHM, HYDERABAD </a:t>
            </a:r>
            <a:endParaRPr lang="en-IN" sz="2800"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AESA BASED FFS UNDER ATMA PLUS </a:t>
            </a:r>
            <a:endParaRPr lang="en-IN" dirty="0"/>
          </a:p>
        </p:txBody>
      </p:sp>
      <p:pic>
        <p:nvPicPr>
          <p:cNvPr id="2050" name="Picture 2" descr="D:\Plant health management\clinic vdy\2015-16\PHC 2015-16\ANAKKAPPARA FFS\15.12.2015\DSC02236.JPG"/>
          <p:cNvPicPr>
            <a:picLocks noGrp="1" noChangeAspect="1" noChangeArrowheads="1"/>
          </p:cNvPicPr>
          <p:nvPr>
            <p:ph sz="quarter" idx="1"/>
          </p:nvPr>
        </p:nvPicPr>
        <p:blipFill>
          <a:blip r:embed="rId2" cstate="print"/>
          <a:stretch>
            <a:fillRect/>
          </a:stretch>
        </p:blipFill>
        <p:spPr bwMode="auto">
          <a:xfrm>
            <a:off x="533400" y="1600200"/>
            <a:ext cx="3581400" cy="2362200"/>
          </a:xfrm>
          <a:prstGeom prst="rect">
            <a:avLst/>
          </a:prstGeom>
          <a:noFill/>
        </p:spPr>
      </p:pic>
      <p:pic>
        <p:nvPicPr>
          <p:cNvPr id="4" name="Picture 2" descr="D:\Plant health management\clinic vdy\2015-16\PHC 2015-16\17.11.15 CHM dt level programme\DSC01803.JPG"/>
          <p:cNvPicPr>
            <a:picLocks noChangeAspect="1" noChangeArrowheads="1"/>
          </p:cNvPicPr>
          <p:nvPr/>
        </p:nvPicPr>
        <p:blipFill>
          <a:blip r:embed="rId3" cstate="print"/>
          <a:stretch>
            <a:fillRect/>
          </a:stretch>
        </p:blipFill>
        <p:spPr bwMode="auto">
          <a:xfrm rot="5400000">
            <a:off x="5348805" y="518594"/>
            <a:ext cx="2408788" cy="4419601"/>
          </a:xfrm>
          <a:prstGeom prst="rect">
            <a:avLst/>
          </a:prstGeom>
          <a:noFill/>
        </p:spPr>
      </p:pic>
      <p:pic>
        <p:nvPicPr>
          <p:cNvPr id="5" name="Picture 2"/>
          <p:cNvPicPr>
            <a:picLocks noChangeAspect="1" noChangeArrowheads="1"/>
          </p:cNvPicPr>
          <p:nvPr/>
        </p:nvPicPr>
        <p:blipFill>
          <a:blip r:embed="rId4" cstate="print"/>
          <a:srcRect/>
          <a:stretch>
            <a:fillRect/>
          </a:stretch>
        </p:blipFill>
        <p:spPr bwMode="auto">
          <a:xfrm>
            <a:off x="533400" y="4038600"/>
            <a:ext cx="3946525" cy="2655094"/>
          </a:xfrm>
          <a:prstGeom prst="rect">
            <a:avLst/>
          </a:prstGeom>
          <a:noFill/>
          <a:ln w="9525">
            <a:noFill/>
            <a:miter lim="800000"/>
            <a:headEnd/>
            <a:tailEnd/>
          </a:ln>
          <a:effectLst/>
        </p:spPr>
      </p:pic>
      <p:pic>
        <p:nvPicPr>
          <p:cNvPr id="6" name="Picture 3"/>
          <p:cNvPicPr>
            <a:picLocks noChangeAspect="1" noChangeArrowheads="1"/>
          </p:cNvPicPr>
          <p:nvPr/>
        </p:nvPicPr>
        <p:blipFill>
          <a:blip r:embed="rId5" cstate="print"/>
          <a:srcRect/>
          <a:stretch>
            <a:fillRect/>
          </a:stretch>
        </p:blipFill>
        <p:spPr bwMode="auto">
          <a:xfrm>
            <a:off x="4495800" y="3981450"/>
            <a:ext cx="4267200" cy="2571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763434" cy="1447800"/>
          </a:xfrm>
          <a:ln>
            <a:solidFill>
              <a:srgbClr val="00B0F0"/>
            </a:solidFill>
          </a:ln>
        </p:spPr>
        <p:txBody>
          <a:bodyPr>
            <a:normAutofit/>
          </a:bodyPr>
          <a:lstStyle/>
          <a:p>
            <a:pPr algn="ctr"/>
            <a:r>
              <a:rPr lang="en-US" sz="2600" b="1" dirty="0" smtClean="0">
                <a:latin typeface="Cambria" pitchFamily="18" charset="0"/>
              </a:rPr>
              <a:t>AESA BASED FARMERS FIELD SCHOOL IN PADDY </a:t>
            </a:r>
            <a:endParaRPr lang="en-US" sz="2600" b="1" dirty="0">
              <a:latin typeface="Cambria" pitchFamily="18" charset="0"/>
            </a:endParaRPr>
          </a:p>
        </p:txBody>
      </p:sp>
      <p:pic>
        <p:nvPicPr>
          <p:cNvPr id="7" name="Content Placeholder 6"/>
          <p:cNvPicPr>
            <a:picLocks noGrp="1" noChangeAspect="1"/>
          </p:cNvPicPr>
          <p:nvPr>
            <p:ph sz="quarter" idx="2"/>
          </p:nvPr>
        </p:nvPicPr>
        <p:blipFill>
          <a:blip r:embed="rId2" cstate="print">
            <a:extLst>
              <a:ext uri="{28A0092B-C50C-407E-A947-70E740481C1C}">
                <a14:useLocalDpi xmlns="" xmlns:a14="http://schemas.microsoft.com/office/drawing/2010/main" val="0"/>
              </a:ext>
            </a:extLst>
          </a:blip>
          <a:stretch>
            <a:fillRect/>
          </a:stretch>
        </p:blipFill>
        <p:spPr>
          <a:xfrm>
            <a:off x="533400" y="2946862"/>
            <a:ext cx="3729643" cy="3606338"/>
          </a:xfrm>
          <a:ln>
            <a:solidFill>
              <a:srgbClr val="00B0F0"/>
            </a:solidFill>
          </a:ln>
        </p:spPr>
      </p:pic>
      <p:pic>
        <p:nvPicPr>
          <p:cNvPr id="6" name="Content Placeholder 5"/>
          <p:cNvPicPr>
            <a:picLocks noGrp="1" noChangeAspect="1"/>
          </p:cNvPicPr>
          <p:nvPr>
            <p:ph sz="quarter" idx="4"/>
          </p:nvPr>
        </p:nvPicPr>
        <p:blipFill>
          <a:blip r:embed="rId3" cstate="print">
            <a:extLst>
              <a:ext uri="{28A0092B-C50C-407E-A947-70E740481C1C}">
                <a14:useLocalDpi xmlns="" xmlns:a14="http://schemas.microsoft.com/office/drawing/2010/main" val="0"/>
              </a:ext>
            </a:extLst>
          </a:blip>
          <a:stretch>
            <a:fillRect/>
          </a:stretch>
        </p:blipFill>
        <p:spPr>
          <a:xfrm>
            <a:off x="4648200" y="2946862"/>
            <a:ext cx="3805843" cy="3606338"/>
          </a:xfrm>
          <a:ln>
            <a:solidFill>
              <a:srgbClr val="00B0F0"/>
            </a:solidFill>
          </a:ln>
        </p:spPr>
      </p:pic>
      <p:sp>
        <p:nvSpPr>
          <p:cNvPr id="8" name="Text Placeholder 7"/>
          <p:cNvSpPr>
            <a:spLocks noGrp="1"/>
          </p:cNvSpPr>
          <p:nvPr>
            <p:ph type="body" sz="quarter" idx="1"/>
          </p:nvPr>
        </p:nvSpPr>
        <p:spPr>
          <a:xfrm>
            <a:off x="1066800" y="1981200"/>
            <a:ext cx="3402459" cy="639762"/>
          </a:xfrm>
          <a:ln>
            <a:solidFill>
              <a:srgbClr val="00B0F0"/>
            </a:solidFill>
          </a:ln>
        </p:spPr>
        <p:txBody>
          <a:bodyPr>
            <a:normAutofit/>
          </a:bodyPr>
          <a:lstStyle/>
          <a:p>
            <a:pPr algn="ctr"/>
            <a:r>
              <a:rPr lang="en-US" sz="2000" dirty="0" smtClean="0">
                <a:latin typeface="Cambria" pitchFamily="18" charset="0"/>
              </a:rPr>
              <a:t>SOIL TESTING</a:t>
            </a:r>
            <a:endParaRPr lang="en-US" sz="2000" dirty="0">
              <a:latin typeface="Cambria" pitchFamily="18" charset="0"/>
            </a:endParaRPr>
          </a:p>
        </p:txBody>
      </p:sp>
      <p:sp>
        <p:nvSpPr>
          <p:cNvPr id="9" name="Text Placeholder 8"/>
          <p:cNvSpPr>
            <a:spLocks noGrp="1"/>
          </p:cNvSpPr>
          <p:nvPr>
            <p:ph type="body" sz="quarter" idx="3"/>
          </p:nvPr>
        </p:nvSpPr>
        <p:spPr>
          <a:xfrm>
            <a:off x="4648201" y="1981200"/>
            <a:ext cx="3419354" cy="639762"/>
          </a:xfrm>
          <a:ln>
            <a:solidFill>
              <a:srgbClr val="00B0F0"/>
            </a:solidFill>
          </a:ln>
        </p:spPr>
        <p:txBody>
          <a:bodyPr>
            <a:noAutofit/>
          </a:bodyPr>
          <a:lstStyle/>
          <a:p>
            <a:r>
              <a:rPr lang="en-US" sz="2000" dirty="0" smtClean="0">
                <a:latin typeface="Cambria" pitchFamily="18" charset="0"/>
              </a:rPr>
              <a:t>USE OF PHEROMONE TRAP</a:t>
            </a:r>
            <a:endParaRPr lang="en-US" sz="2000" dirty="0">
              <a:latin typeface="Cambria" pitchFamily="18" charset="0"/>
            </a:endParaRPr>
          </a:p>
        </p:txBody>
      </p:sp>
    </p:spTree>
    <p:extLst>
      <p:ext uri="{BB962C8B-B14F-4D97-AF65-F5344CB8AC3E}">
        <p14:creationId xmlns="" xmlns:p14="http://schemas.microsoft.com/office/powerpoint/2010/main" val="3911364027"/>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Demonstration of Ecological Engineering for pests management at Holy Queens U P School </a:t>
            </a:r>
            <a:r>
              <a:rPr lang="en-US" sz="2800" dirty="0" err="1" smtClean="0">
                <a:solidFill>
                  <a:schemeClr val="tx1"/>
                </a:solidFill>
              </a:rPr>
              <a:t>Rajakumary</a:t>
            </a:r>
            <a:endParaRPr lang="en-US" sz="2800" dirty="0">
              <a:solidFill>
                <a:schemeClr val="tx1"/>
              </a:solidFill>
            </a:endParaRPr>
          </a:p>
        </p:txBody>
      </p:sp>
      <p:pic>
        <p:nvPicPr>
          <p:cNvPr id="5124" name="Picture 4" descr="C:\Users\info\Desktop\niphm\20150101_173001 - Copy.jpg"/>
          <p:cNvPicPr>
            <a:picLocks noGrp="1" noChangeAspect="1" noChangeArrowheads="1"/>
          </p:cNvPicPr>
          <p:nvPr>
            <p:ph sz="half" idx="1"/>
          </p:nvPr>
        </p:nvPicPr>
        <p:blipFill>
          <a:blip r:embed="rId2" cstate="print"/>
          <a:srcRect t="9975" b="23505"/>
          <a:stretch>
            <a:fillRect/>
          </a:stretch>
        </p:blipFill>
        <p:spPr>
          <a:xfrm>
            <a:off x="228600" y="1295400"/>
            <a:ext cx="2819400" cy="2514600"/>
          </a:xfrm>
        </p:spPr>
      </p:pic>
      <p:pic>
        <p:nvPicPr>
          <p:cNvPr id="18" name="Picture 3" descr="C:\Users\info\Desktop\niphm\20150101_172954.jpg"/>
          <p:cNvPicPr>
            <a:picLocks noGrp="1" noChangeAspect="1" noChangeArrowheads="1"/>
          </p:cNvPicPr>
          <p:nvPr>
            <p:ph sz="half" idx="2"/>
          </p:nvPr>
        </p:nvPicPr>
        <p:blipFill>
          <a:blip r:embed="rId3" cstate="print"/>
          <a:srcRect t="25852"/>
          <a:stretch>
            <a:fillRect/>
          </a:stretch>
        </p:blipFill>
        <p:spPr>
          <a:xfrm>
            <a:off x="6096000" y="1295400"/>
            <a:ext cx="2889200" cy="2514600"/>
          </a:xfrm>
        </p:spPr>
      </p:pic>
      <p:pic>
        <p:nvPicPr>
          <p:cNvPr id="24" name="Picture 3" descr="E:\holy queens ups\DSC08186.JPG"/>
          <p:cNvPicPr>
            <a:picLocks noChangeAspect="1" noChangeArrowheads="1"/>
          </p:cNvPicPr>
          <p:nvPr/>
        </p:nvPicPr>
        <p:blipFill>
          <a:blip r:embed="rId4" cstate="print"/>
          <a:srcRect/>
          <a:stretch>
            <a:fillRect/>
          </a:stretch>
        </p:blipFill>
        <p:spPr>
          <a:xfrm>
            <a:off x="3429000" y="3810000"/>
            <a:ext cx="2819400" cy="2590800"/>
          </a:xfrm>
          <a:prstGeom prst="rect">
            <a:avLst/>
          </a:prstGeom>
          <a:noFill/>
        </p:spPr>
      </p:pic>
      <p:pic>
        <p:nvPicPr>
          <p:cNvPr id="25" name="Picture 2" descr="E:\Addl . Director -Visit\DSC03144.JPG"/>
          <p:cNvPicPr>
            <a:picLocks noChangeAspect="1" noChangeArrowheads="1"/>
          </p:cNvPicPr>
          <p:nvPr/>
        </p:nvPicPr>
        <p:blipFill>
          <a:blip r:embed="rId5" cstate="print"/>
          <a:srcRect t="16667"/>
          <a:stretch>
            <a:fillRect/>
          </a:stretch>
        </p:blipFill>
        <p:spPr>
          <a:xfrm>
            <a:off x="228600" y="3810000"/>
            <a:ext cx="3200400" cy="2590800"/>
          </a:xfrm>
          <a:prstGeom prst="rect">
            <a:avLst/>
          </a:prstGeom>
          <a:noFill/>
        </p:spPr>
      </p:pic>
      <p:pic>
        <p:nvPicPr>
          <p:cNvPr id="8" name="Picture 7" descr="E:\Photos\Photos\Camera\20150609_130802.jpg"/>
          <p:cNvPicPr/>
          <p:nvPr/>
        </p:nvPicPr>
        <p:blipFill>
          <a:blip r:embed="rId6" cstate="print"/>
          <a:srcRect t="25135"/>
          <a:stretch>
            <a:fillRect/>
          </a:stretch>
        </p:blipFill>
        <p:spPr bwMode="auto">
          <a:xfrm>
            <a:off x="3048000" y="1295400"/>
            <a:ext cx="3048000" cy="2514600"/>
          </a:xfrm>
          <a:prstGeom prst="rect">
            <a:avLst/>
          </a:prstGeom>
          <a:noFill/>
          <a:ln w="9525">
            <a:noFill/>
            <a:miter lim="800000"/>
            <a:headEnd/>
            <a:tailEnd/>
          </a:ln>
        </p:spPr>
      </p:pic>
      <p:pic>
        <p:nvPicPr>
          <p:cNvPr id="9" name="Picture 2" descr="E:\Photos\Photos\my photos\RKY\IMG_20150609_130703.jpg"/>
          <p:cNvPicPr>
            <a:picLocks noChangeAspect="1" noChangeArrowheads="1"/>
          </p:cNvPicPr>
          <p:nvPr/>
        </p:nvPicPr>
        <p:blipFill>
          <a:blip r:embed="rId7" cstate="print"/>
          <a:srcRect/>
          <a:stretch>
            <a:fillRect/>
          </a:stretch>
        </p:blipFill>
        <p:spPr bwMode="auto">
          <a:xfrm>
            <a:off x="6248400" y="3810000"/>
            <a:ext cx="2667001" cy="2559844"/>
          </a:xfrm>
          <a:prstGeom prst="rect">
            <a:avLst/>
          </a:prstGeom>
          <a:noFill/>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838200"/>
          </a:xfrm>
        </p:spPr>
        <p:txBody>
          <a:bodyPr>
            <a:noAutofit/>
          </a:bodyPr>
          <a:lstStyle/>
          <a:p>
            <a:r>
              <a:rPr lang="en-US" sz="2800" dirty="0" smtClean="0">
                <a:solidFill>
                  <a:schemeClr val="tx1"/>
                </a:solidFill>
              </a:rPr>
              <a:t>Ecological Engineering for pests management in </a:t>
            </a:r>
            <a:r>
              <a:rPr lang="en-US" sz="2800" dirty="0" err="1" smtClean="0">
                <a:solidFill>
                  <a:schemeClr val="tx1"/>
                </a:solidFill>
              </a:rPr>
              <a:t>vegetables,cardamom</a:t>
            </a:r>
            <a:r>
              <a:rPr lang="en-US" sz="2800" dirty="0" smtClean="0">
                <a:solidFill>
                  <a:schemeClr val="tx1"/>
                </a:solidFill>
              </a:rPr>
              <a:t> of Farmer fields</a:t>
            </a:r>
            <a:endParaRPr lang="en-US" sz="2800" dirty="0"/>
          </a:p>
        </p:txBody>
      </p:sp>
      <p:pic>
        <p:nvPicPr>
          <p:cNvPr id="2052" name="Picture 4" descr="C:\Users\info\Desktop\niphm\DSC00503.JPG"/>
          <p:cNvPicPr>
            <a:picLocks noGrp="1" noChangeAspect="1" noChangeArrowheads="1"/>
          </p:cNvPicPr>
          <p:nvPr>
            <p:ph sz="half" idx="1"/>
          </p:nvPr>
        </p:nvPicPr>
        <p:blipFill>
          <a:blip r:embed="rId2" cstate="print"/>
          <a:srcRect t="19047"/>
          <a:stretch>
            <a:fillRect/>
          </a:stretch>
        </p:blipFill>
        <p:spPr bwMode="auto">
          <a:xfrm>
            <a:off x="685800" y="1524000"/>
            <a:ext cx="3581400" cy="2209800"/>
          </a:xfrm>
          <a:prstGeom prst="rect">
            <a:avLst/>
          </a:prstGeom>
          <a:noFill/>
        </p:spPr>
      </p:pic>
      <p:pic>
        <p:nvPicPr>
          <p:cNvPr id="2053" name="Picture 5" descr="C:\Users\info\Desktop\niphm\2013-03-24\DSC00510.JPG"/>
          <p:cNvPicPr>
            <a:picLocks noGrp="1" noChangeAspect="1" noChangeArrowheads="1"/>
          </p:cNvPicPr>
          <p:nvPr>
            <p:ph sz="half" idx="2"/>
          </p:nvPr>
        </p:nvPicPr>
        <p:blipFill>
          <a:blip r:embed="rId3" cstate="print"/>
          <a:srcRect t="25129"/>
          <a:stretch>
            <a:fillRect/>
          </a:stretch>
        </p:blipFill>
        <p:spPr bwMode="auto">
          <a:xfrm>
            <a:off x="4876800" y="1458440"/>
            <a:ext cx="3505200" cy="2351560"/>
          </a:xfrm>
          <a:prstGeom prst="rect">
            <a:avLst/>
          </a:prstGeom>
          <a:noFill/>
        </p:spPr>
      </p:pic>
      <p:pic>
        <p:nvPicPr>
          <p:cNvPr id="7" name="Picture 4" descr="C:\Users\info\Desktop\niphm\DSC00109.JPG"/>
          <p:cNvPicPr>
            <a:picLocks noChangeAspect="1" noChangeArrowheads="1"/>
          </p:cNvPicPr>
          <p:nvPr/>
        </p:nvPicPr>
        <p:blipFill>
          <a:blip r:embed="rId4" cstate="print"/>
          <a:srcRect l="9536" t="8477"/>
          <a:stretch>
            <a:fillRect/>
          </a:stretch>
        </p:blipFill>
        <p:spPr bwMode="auto">
          <a:xfrm>
            <a:off x="6096000" y="3962400"/>
            <a:ext cx="2398426" cy="2133600"/>
          </a:xfrm>
          <a:prstGeom prst="rect">
            <a:avLst/>
          </a:prstGeom>
          <a:noFill/>
        </p:spPr>
      </p:pic>
      <p:pic>
        <p:nvPicPr>
          <p:cNvPr id="8" name="Content Placeholder 4"/>
          <p:cNvPicPr>
            <a:picLocks/>
          </p:cNvPicPr>
          <p:nvPr/>
        </p:nvPicPr>
        <p:blipFill>
          <a:blip r:embed="rId5"/>
          <a:srcRect l="4878" r="4878"/>
          <a:stretch>
            <a:fillRect/>
          </a:stretch>
        </p:blipFill>
        <p:spPr bwMode="auto">
          <a:xfrm>
            <a:off x="533400" y="3962400"/>
            <a:ext cx="2819400" cy="2057400"/>
          </a:xfrm>
          <a:prstGeom prst="rect">
            <a:avLst/>
          </a:prstGeom>
          <a:noFill/>
          <a:ln w="9525">
            <a:noFill/>
            <a:miter lim="800000"/>
            <a:headEnd/>
            <a:tailEnd/>
          </a:ln>
        </p:spPr>
      </p:pic>
      <p:pic>
        <p:nvPicPr>
          <p:cNvPr id="9" name="Picture 8" descr="C:\Users\info\Downloads\P1000309.JPG"/>
          <p:cNvPicPr/>
          <p:nvPr/>
        </p:nvPicPr>
        <p:blipFill>
          <a:blip r:embed="rId6" cstate="print"/>
          <a:srcRect/>
          <a:stretch>
            <a:fillRect/>
          </a:stretch>
        </p:blipFill>
        <p:spPr bwMode="auto">
          <a:xfrm>
            <a:off x="3505200" y="3962400"/>
            <a:ext cx="2333625" cy="20359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990600"/>
          </a:xfrm>
        </p:spPr>
        <p:txBody>
          <a:bodyPr>
            <a:noAutofit/>
          </a:bodyPr>
          <a:lstStyle/>
          <a:p>
            <a:r>
              <a:rPr lang="en-US" sz="2800" dirty="0" smtClean="0">
                <a:solidFill>
                  <a:schemeClr val="tx1"/>
                </a:solidFill>
              </a:rPr>
              <a:t>Ecological Engineering for pests management in Primary Health Centre </a:t>
            </a:r>
            <a:r>
              <a:rPr lang="en-US" sz="2800" dirty="0" err="1" smtClean="0">
                <a:solidFill>
                  <a:schemeClr val="tx1"/>
                </a:solidFill>
              </a:rPr>
              <a:t>Rajakumary</a:t>
            </a:r>
            <a:endParaRPr lang="en-US" sz="2800" dirty="0"/>
          </a:p>
        </p:txBody>
      </p:sp>
      <p:pic>
        <p:nvPicPr>
          <p:cNvPr id="3077" name="Picture 5" descr="C:\Users\info\Desktop\niphm\22 (3).jpg"/>
          <p:cNvPicPr>
            <a:picLocks noGrp="1" noChangeAspect="1" noChangeArrowheads="1"/>
          </p:cNvPicPr>
          <p:nvPr>
            <p:ph sz="half" idx="2"/>
          </p:nvPr>
        </p:nvPicPr>
        <p:blipFill>
          <a:blip r:embed="rId2" cstate="print"/>
          <a:stretch>
            <a:fillRect/>
          </a:stretch>
        </p:blipFill>
        <p:spPr bwMode="auto">
          <a:xfrm>
            <a:off x="4648200" y="1524000"/>
            <a:ext cx="4038600" cy="3028950"/>
          </a:xfrm>
          <a:prstGeom prst="rect">
            <a:avLst/>
          </a:prstGeom>
          <a:noFill/>
        </p:spPr>
      </p:pic>
      <p:pic>
        <p:nvPicPr>
          <p:cNvPr id="5" name="Picture 3" descr="C:\Users\info\Desktop\niphm\20150328_131431.jpg"/>
          <p:cNvPicPr>
            <a:picLocks noChangeAspect="1" noChangeArrowheads="1"/>
          </p:cNvPicPr>
          <p:nvPr/>
        </p:nvPicPr>
        <p:blipFill>
          <a:blip r:embed="rId3" cstate="print"/>
          <a:srcRect l="29662" r="419" b="11006"/>
          <a:stretch>
            <a:fillRect/>
          </a:stretch>
        </p:blipFill>
        <p:spPr bwMode="auto">
          <a:xfrm rot="5400000">
            <a:off x="3517900" y="4330700"/>
            <a:ext cx="2032000" cy="2667000"/>
          </a:xfrm>
          <a:prstGeom prst="rect">
            <a:avLst/>
          </a:prstGeom>
          <a:noFill/>
        </p:spPr>
      </p:pic>
      <p:pic>
        <p:nvPicPr>
          <p:cNvPr id="7" name="Picture 2" descr="G:\sulthana\IMG_6207.JPG"/>
          <p:cNvPicPr>
            <a:picLocks noGrp="1" noChangeAspect="1" noChangeArrowheads="1"/>
          </p:cNvPicPr>
          <p:nvPr>
            <p:ph sz="half" idx="1"/>
          </p:nvPr>
        </p:nvPicPr>
        <p:blipFill>
          <a:blip r:embed="rId4" cstate="print"/>
          <a:srcRect/>
          <a:stretch>
            <a:fillRect/>
          </a:stretch>
        </p:blipFill>
        <p:spPr>
          <a:xfrm>
            <a:off x="304800" y="1524000"/>
            <a:ext cx="4038600" cy="3028950"/>
          </a:xfrm>
          <a:noFill/>
        </p:spPr>
      </p:pic>
      <p:pic>
        <p:nvPicPr>
          <p:cNvPr id="8" name="Picture 2" descr="C:\Users\info\Desktop\niphm\20150328_131438.jpg"/>
          <p:cNvPicPr>
            <a:picLocks noChangeAspect="1" noChangeArrowheads="1"/>
          </p:cNvPicPr>
          <p:nvPr/>
        </p:nvPicPr>
        <p:blipFill>
          <a:blip r:embed="rId5" cstate="print"/>
          <a:srcRect l="28358" t="8549" b="13525"/>
          <a:stretch>
            <a:fillRect/>
          </a:stretch>
        </p:blipFill>
        <p:spPr bwMode="auto">
          <a:xfrm>
            <a:off x="457200" y="4572000"/>
            <a:ext cx="2514600" cy="2051384"/>
          </a:xfrm>
          <a:prstGeom prst="rect">
            <a:avLst/>
          </a:prstGeom>
          <a:noFill/>
        </p:spPr>
      </p:pic>
      <p:pic>
        <p:nvPicPr>
          <p:cNvPr id="9" name="Picture 3" descr="C:\Users\info\Desktop\niphm\20150328_131307.jpg"/>
          <p:cNvPicPr>
            <a:picLocks noChangeAspect="1" noChangeArrowheads="1"/>
          </p:cNvPicPr>
          <p:nvPr/>
        </p:nvPicPr>
        <p:blipFill>
          <a:blip r:embed="rId6" cstate="print"/>
          <a:srcRect l="24528" t="13496" r="9434" b="18580"/>
          <a:stretch>
            <a:fillRect/>
          </a:stretch>
        </p:blipFill>
        <p:spPr bwMode="auto">
          <a:xfrm>
            <a:off x="5943600" y="4648200"/>
            <a:ext cx="2667000" cy="1981200"/>
          </a:xfrm>
          <a:prstGeom prst="rect">
            <a:avLst/>
          </a:prstGeom>
          <a:noFill/>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4294967295"/>
          </p:nvPr>
        </p:nvSpPr>
        <p:spPr>
          <a:xfrm>
            <a:off x="609600" y="381000"/>
            <a:ext cx="3429000" cy="533400"/>
          </a:xfrm>
        </p:spPr>
        <p:txBody>
          <a:bodyPr>
            <a:normAutofit fontScale="70000" lnSpcReduction="20000"/>
          </a:bodyPr>
          <a:lstStyle/>
          <a:p>
            <a:pPr>
              <a:buNone/>
            </a:pPr>
            <a:r>
              <a:rPr lang="en-US" dirty="0" smtClean="0"/>
              <a:t>Pest attracted in sunflower</a:t>
            </a:r>
            <a:endParaRPr lang="en-US" dirty="0"/>
          </a:p>
        </p:txBody>
      </p:sp>
      <p:pic>
        <p:nvPicPr>
          <p:cNvPr id="4098" name="Picture 2"/>
          <p:cNvPicPr>
            <a:picLocks noGrp="1" noChangeAspect="1" noChangeArrowheads="1"/>
          </p:cNvPicPr>
          <p:nvPr>
            <p:ph sz="half" idx="4294967295"/>
          </p:nvPr>
        </p:nvPicPr>
        <p:blipFill>
          <a:blip r:embed="rId2"/>
          <a:srcRect/>
          <a:stretch>
            <a:fillRect/>
          </a:stretch>
        </p:blipFill>
        <p:spPr bwMode="auto">
          <a:xfrm>
            <a:off x="381000" y="762000"/>
            <a:ext cx="3581400" cy="2971800"/>
          </a:xfrm>
          <a:prstGeom prst="rect">
            <a:avLst/>
          </a:prstGeom>
          <a:noFill/>
          <a:ln w="9525">
            <a:noFill/>
            <a:miter lim="800000"/>
            <a:headEnd/>
            <a:tailEnd/>
          </a:ln>
          <a:effectLst/>
        </p:spPr>
      </p:pic>
      <p:pic>
        <p:nvPicPr>
          <p:cNvPr id="14" name="Picture 2" descr="C:\Users\info\Desktop\niphm\DSC03034.JPG"/>
          <p:cNvPicPr>
            <a:picLocks noChangeAspect="1" noChangeArrowheads="1"/>
          </p:cNvPicPr>
          <p:nvPr/>
        </p:nvPicPr>
        <p:blipFill>
          <a:blip r:embed="rId3" cstate="print"/>
          <a:srcRect l="7500" r="12500" b="4435"/>
          <a:stretch>
            <a:fillRect/>
          </a:stretch>
        </p:blipFill>
        <p:spPr bwMode="auto">
          <a:xfrm>
            <a:off x="4572000" y="762000"/>
            <a:ext cx="3733800" cy="2857500"/>
          </a:xfrm>
          <a:prstGeom prst="rect">
            <a:avLst/>
          </a:prstGeom>
          <a:noFill/>
        </p:spPr>
      </p:pic>
      <p:sp>
        <p:nvSpPr>
          <p:cNvPr id="16" name="Rectangle 15"/>
          <p:cNvSpPr/>
          <p:nvPr/>
        </p:nvSpPr>
        <p:spPr>
          <a:xfrm>
            <a:off x="5410200" y="304800"/>
            <a:ext cx="3571875" cy="369332"/>
          </a:xfrm>
          <a:prstGeom prst="rect">
            <a:avLst/>
          </a:prstGeom>
        </p:spPr>
        <p:txBody>
          <a:bodyPr wrap="square">
            <a:spAutoFit/>
          </a:bodyPr>
          <a:lstStyle/>
          <a:p>
            <a:pPr lvl="0"/>
            <a:r>
              <a:rPr lang="en-US" dirty="0" smtClean="0">
                <a:solidFill>
                  <a:prstClr val="black"/>
                </a:solidFill>
              </a:rPr>
              <a:t>Honey bee in sunflower</a:t>
            </a:r>
            <a:endParaRPr lang="en-US" dirty="0">
              <a:solidFill>
                <a:prstClr val="black"/>
              </a:solidFill>
            </a:endParaRPr>
          </a:p>
        </p:txBody>
      </p:sp>
      <p:pic>
        <p:nvPicPr>
          <p:cNvPr id="17" name="Picture 3" descr="C:\Users\info\Desktop\niphm\2013-03-24\DSC00517.JPG"/>
          <p:cNvPicPr>
            <a:picLocks noChangeAspect="1" noChangeArrowheads="1"/>
          </p:cNvPicPr>
          <p:nvPr/>
        </p:nvPicPr>
        <p:blipFill>
          <a:blip r:embed="rId4" cstate="print"/>
          <a:srcRect l="14212" r="9041" b="5251"/>
          <a:stretch>
            <a:fillRect/>
          </a:stretch>
        </p:blipFill>
        <p:spPr bwMode="auto">
          <a:xfrm>
            <a:off x="2286000" y="3809999"/>
            <a:ext cx="3581400" cy="2653395"/>
          </a:xfrm>
          <a:prstGeom prst="rect">
            <a:avLst/>
          </a:prstGeom>
          <a:noFill/>
        </p:spPr>
      </p:pic>
      <p:sp>
        <p:nvSpPr>
          <p:cNvPr id="19" name="Rectangle 18"/>
          <p:cNvSpPr/>
          <p:nvPr/>
        </p:nvSpPr>
        <p:spPr>
          <a:xfrm>
            <a:off x="6096000" y="4724400"/>
            <a:ext cx="2819400" cy="646331"/>
          </a:xfrm>
          <a:prstGeom prst="rect">
            <a:avLst/>
          </a:prstGeom>
        </p:spPr>
        <p:txBody>
          <a:bodyPr wrap="square">
            <a:spAutoFit/>
          </a:bodyPr>
          <a:lstStyle/>
          <a:p>
            <a:pPr lvl="0"/>
            <a:r>
              <a:rPr lang="en-US" dirty="0" smtClean="0">
                <a:solidFill>
                  <a:prstClr val="black"/>
                </a:solidFill>
              </a:rPr>
              <a:t>Pod borer larva in marigold</a:t>
            </a:r>
            <a:endParaRPr lang="en-US" dirty="0">
              <a:solidFill>
                <a:prstClr val="black"/>
              </a:solidFill>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Ecological Engineering</a:t>
            </a:r>
            <a:endParaRPr lang="en-US" dirty="0"/>
          </a:p>
        </p:txBody>
      </p:sp>
      <p:pic>
        <p:nvPicPr>
          <p:cNvPr id="5" name="Picture 3"/>
          <p:cNvPicPr>
            <a:picLocks noGrp="1" noChangeAspect="1" noChangeArrowheads="1"/>
          </p:cNvPicPr>
          <p:nvPr>
            <p:ph sz="half" idx="1"/>
          </p:nvPr>
        </p:nvPicPr>
        <p:blipFill>
          <a:blip r:embed="rId2" cstate="print"/>
          <a:srcRect/>
          <a:stretch>
            <a:fillRect/>
          </a:stretch>
        </p:blipFill>
        <p:spPr bwMode="auto">
          <a:xfrm>
            <a:off x="457200" y="2057401"/>
            <a:ext cx="4038600" cy="2286000"/>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2438400" y="4495800"/>
            <a:ext cx="4038600" cy="2187787"/>
          </a:xfrm>
          <a:prstGeom prst="rect">
            <a:avLst/>
          </a:prstGeom>
          <a:noFill/>
          <a:ln w="9525">
            <a:noFill/>
            <a:miter lim="800000"/>
            <a:headEnd/>
            <a:tailEnd/>
          </a:ln>
          <a:effectLst/>
        </p:spPr>
      </p:pic>
      <p:pic>
        <p:nvPicPr>
          <p:cNvPr id="7" name="Picture 2" descr="D:\girija ao\PHOTO\IMG_20140710_123201584.jpg"/>
          <p:cNvPicPr>
            <a:picLocks noGrp="1" noChangeAspect="1" noChangeArrowheads="1"/>
          </p:cNvPicPr>
          <p:nvPr>
            <p:ph sz="half" idx="2"/>
          </p:nvPr>
        </p:nvPicPr>
        <p:blipFill>
          <a:blip r:embed="rId4" cstate="print"/>
          <a:srcRect/>
          <a:stretch>
            <a:fillRect/>
          </a:stretch>
        </p:blipFill>
        <p:spPr bwMode="auto">
          <a:xfrm>
            <a:off x="4572000" y="2057400"/>
            <a:ext cx="4038600" cy="2273327"/>
          </a:xfrm>
          <a:prstGeom prst="rect">
            <a:avLst/>
          </a:prstGeom>
          <a:noFill/>
        </p:spPr>
      </p:pic>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Paddy-Marigold(EE)</a:t>
            </a:r>
            <a:endParaRPr lang="en-IN" dirty="0"/>
          </a:p>
        </p:txBody>
      </p:sp>
      <p:pic>
        <p:nvPicPr>
          <p:cNvPr id="3074" name="Picture 2" descr="C:\Users\DEvIL\Downloads\IMG-20150105-WA0035 (1).jpg"/>
          <p:cNvPicPr>
            <a:picLocks noGrp="1" noChangeAspect="1" noChangeArrowheads="1"/>
          </p:cNvPicPr>
          <p:nvPr>
            <p:ph idx="1"/>
          </p:nvPr>
        </p:nvPicPr>
        <p:blipFill>
          <a:blip r:embed="rId2" cstate="print"/>
          <a:srcRect/>
          <a:stretch>
            <a:fillRect/>
          </a:stretch>
        </p:blipFill>
        <p:spPr bwMode="auto">
          <a:xfrm>
            <a:off x="800364" y="1600200"/>
            <a:ext cx="7543272" cy="4525963"/>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Documents and Settings\Anoop\My Documents\Insect photos\picture 15.jpg"/>
          <p:cNvPicPr>
            <a:picLocks noChangeAspect="1" noChangeArrowheads="1"/>
          </p:cNvPicPr>
          <p:nvPr/>
        </p:nvPicPr>
        <p:blipFill>
          <a:blip r:embed="rId2" cstate="print"/>
          <a:srcRect/>
          <a:stretch>
            <a:fillRect/>
          </a:stretch>
        </p:blipFill>
        <p:spPr bwMode="auto">
          <a:xfrm>
            <a:off x="838200" y="762000"/>
            <a:ext cx="71628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200" dirty="0" smtClean="0"/>
              <a:t>ACTUAL LAY OUT OF EE</a:t>
            </a:r>
            <a:br>
              <a:rPr lang="en-US" sz="3200" dirty="0" smtClean="0"/>
            </a:br>
            <a:r>
              <a:rPr lang="en-US" sz="3200" dirty="0" smtClean="0"/>
              <a:t>Cauliflower with maize border and radish as trap</a:t>
            </a:r>
            <a:endParaRPr lang="en-IN" sz="3200" dirty="0"/>
          </a:p>
        </p:txBody>
      </p:sp>
      <p:pic>
        <p:nvPicPr>
          <p:cNvPr id="2050" name="Picture 2" descr="C:\Users\DEvIL\Downloads\IMG-20150131-WA0059.jpg"/>
          <p:cNvPicPr>
            <a:picLocks noGrp="1" noChangeAspect="1" noChangeArrowheads="1"/>
          </p:cNvPicPr>
          <p:nvPr>
            <p:ph idx="1"/>
          </p:nvPr>
        </p:nvPicPr>
        <p:blipFill>
          <a:blip r:embed="rId2" cstate="print"/>
          <a:srcRect/>
          <a:stretch>
            <a:fillRect/>
          </a:stretch>
        </p:blipFill>
        <p:spPr bwMode="auto">
          <a:xfrm>
            <a:off x="548922" y="1600200"/>
            <a:ext cx="8046156" cy="4525963"/>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Documents and Settings\Anoop\My Documents\Insect photos\picture 16.jpg"/>
          <p:cNvPicPr>
            <a:picLocks noChangeAspect="1" noChangeArrowheads="1"/>
          </p:cNvPicPr>
          <p:nvPr/>
        </p:nvPicPr>
        <p:blipFill>
          <a:blip r:embed="rId2" cstate="print"/>
          <a:srcRect/>
          <a:stretch>
            <a:fillRect/>
          </a:stretch>
        </p:blipFill>
        <p:spPr bwMode="auto">
          <a:xfrm>
            <a:off x="914400" y="762000"/>
            <a:ext cx="67818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715962"/>
          </a:xfrm>
        </p:spPr>
        <p:txBody>
          <a:bodyPr>
            <a:normAutofit fontScale="90000"/>
          </a:bodyPr>
          <a:lstStyle/>
          <a:p>
            <a:r>
              <a:rPr lang="en-IN" dirty="0" smtClean="0"/>
              <a:t>ECOLOGICAL ENGINEERING PRACTICES IN PADDY </a:t>
            </a:r>
            <a:endParaRPr lang="en-IN" dirty="0"/>
          </a:p>
        </p:txBody>
      </p:sp>
      <p:pic>
        <p:nvPicPr>
          <p:cNvPr id="4" name="Content Placeholder 3" descr="http://ricehoppers.net/wp-content/uploads/2012/05/pic-2-detri.gif">
            <a:hlinkClick r:id="rId2"/>
          </p:cNvPr>
          <p:cNvPicPr>
            <a:picLocks noGrp="1"/>
          </p:cNvPicPr>
          <p:nvPr>
            <p:ph idx="1"/>
          </p:nvPr>
        </p:nvPicPr>
        <p:blipFill>
          <a:blip r:embed="rId3"/>
          <a:srcRect/>
          <a:stretch>
            <a:fillRect/>
          </a:stretch>
        </p:blipFill>
        <p:spPr bwMode="auto">
          <a:xfrm>
            <a:off x="457200" y="1143000"/>
            <a:ext cx="8229600" cy="54102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Documents and Settings\Anoop\My Documents\Insect photos\picture 17.jpg"/>
          <p:cNvPicPr>
            <a:picLocks noChangeAspect="1" noChangeArrowheads="1"/>
          </p:cNvPicPr>
          <p:nvPr/>
        </p:nvPicPr>
        <p:blipFill>
          <a:blip r:embed="rId2" cstate="print"/>
          <a:srcRect/>
          <a:stretch>
            <a:fillRect/>
          </a:stretch>
        </p:blipFill>
        <p:spPr bwMode="auto">
          <a:xfrm>
            <a:off x="381000" y="533400"/>
            <a:ext cx="8001000"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Documents and Settings\Anoop\My Documents\Insect photos\picture 18.jpg"/>
          <p:cNvPicPr>
            <a:picLocks noChangeAspect="1" noChangeArrowheads="1"/>
          </p:cNvPicPr>
          <p:nvPr/>
        </p:nvPicPr>
        <p:blipFill>
          <a:blip r:embed="rId2" cstate="print"/>
          <a:srcRect/>
          <a:stretch>
            <a:fillRect/>
          </a:stretch>
        </p:blipFill>
        <p:spPr bwMode="auto">
          <a:xfrm>
            <a:off x="685800" y="381000"/>
            <a:ext cx="79248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Documents and Settings\Anoop\My Documents\Insect photos\picture 19.jpg"/>
          <p:cNvPicPr>
            <a:picLocks noChangeAspect="1" noChangeArrowheads="1"/>
          </p:cNvPicPr>
          <p:nvPr/>
        </p:nvPicPr>
        <p:blipFill>
          <a:blip r:embed="rId2" cstate="print"/>
          <a:srcRect/>
          <a:stretch>
            <a:fillRect/>
          </a:stretch>
        </p:blipFill>
        <p:spPr bwMode="auto">
          <a:xfrm>
            <a:off x="381000" y="533400"/>
            <a:ext cx="845820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Documents and Settings\Anoop\My Documents\Insect photos\picture 20.jpg"/>
          <p:cNvPicPr>
            <a:picLocks noChangeAspect="1" noChangeArrowheads="1"/>
          </p:cNvPicPr>
          <p:nvPr/>
        </p:nvPicPr>
        <p:blipFill>
          <a:blip r:embed="rId2" cstate="print"/>
          <a:srcRect/>
          <a:stretch>
            <a:fillRect/>
          </a:stretch>
        </p:blipFill>
        <p:spPr bwMode="auto">
          <a:xfrm>
            <a:off x="304800" y="0"/>
            <a:ext cx="8077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Documents and Settings\Anoop\My Documents\Insect photos\picture 21.jpg"/>
          <p:cNvPicPr>
            <a:picLocks noChangeAspect="1" noChangeArrowheads="1"/>
          </p:cNvPicPr>
          <p:nvPr/>
        </p:nvPicPr>
        <p:blipFill>
          <a:blip r:embed="rId2" cstate="print"/>
          <a:srcRect/>
          <a:stretch>
            <a:fillRect/>
          </a:stretch>
        </p:blipFill>
        <p:spPr bwMode="auto">
          <a:xfrm>
            <a:off x="381000" y="457200"/>
            <a:ext cx="845820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Documents and Settings\Anoop\My Documents\Insect photos\picture 22.jpg"/>
          <p:cNvPicPr>
            <a:picLocks noChangeAspect="1" noChangeArrowheads="1"/>
          </p:cNvPicPr>
          <p:nvPr/>
        </p:nvPicPr>
        <p:blipFill>
          <a:blip r:embed="rId2" cstate="print"/>
          <a:srcRect/>
          <a:stretch>
            <a:fillRect/>
          </a:stretch>
        </p:blipFill>
        <p:spPr bwMode="auto">
          <a:xfrm>
            <a:off x="609600" y="533400"/>
            <a:ext cx="792480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Documents and Settings\Anoop\My Documents\Insect photos\picture 23.jpg"/>
          <p:cNvPicPr>
            <a:picLocks noChangeAspect="1" noChangeArrowheads="1"/>
          </p:cNvPicPr>
          <p:nvPr/>
        </p:nvPicPr>
        <p:blipFill>
          <a:blip r:embed="rId2" cstate="print"/>
          <a:srcRect/>
          <a:stretch>
            <a:fillRect/>
          </a:stretch>
        </p:blipFill>
        <p:spPr bwMode="auto">
          <a:xfrm>
            <a:off x="381000" y="533400"/>
            <a:ext cx="838200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Documents and Settings\Anoop\My Documents\Insect photos\picture 24.jpg"/>
          <p:cNvPicPr>
            <a:picLocks noChangeAspect="1" noChangeArrowheads="1"/>
          </p:cNvPicPr>
          <p:nvPr/>
        </p:nvPicPr>
        <p:blipFill>
          <a:blip r:embed="rId2" cstate="print"/>
          <a:srcRect/>
          <a:stretch>
            <a:fillRect/>
          </a:stretch>
        </p:blipFill>
        <p:spPr bwMode="auto">
          <a:xfrm>
            <a:off x="228600" y="228600"/>
            <a:ext cx="8610600"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Documents and Settings\Anoop\My Documents\Insect photos\picture 25.jpg"/>
          <p:cNvPicPr>
            <a:picLocks noChangeAspect="1" noChangeArrowheads="1"/>
          </p:cNvPicPr>
          <p:nvPr/>
        </p:nvPicPr>
        <p:blipFill>
          <a:blip r:embed="rId2" cstate="print"/>
          <a:srcRect/>
          <a:stretch>
            <a:fillRect/>
          </a:stretch>
        </p:blipFill>
        <p:spPr bwMode="auto">
          <a:xfrm>
            <a:off x="228600" y="457200"/>
            <a:ext cx="861060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Documents and Settings\Anoop\My Documents\Insect photos\picture 26.jpg"/>
          <p:cNvPicPr>
            <a:picLocks noChangeAspect="1" noChangeArrowheads="1"/>
          </p:cNvPicPr>
          <p:nvPr/>
        </p:nvPicPr>
        <p:blipFill>
          <a:blip r:embed="rId2" cstate="print"/>
          <a:srcRect/>
          <a:stretch>
            <a:fillRect/>
          </a:stretch>
        </p:blipFill>
        <p:spPr bwMode="auto">
          <a:xfrm>
            <a:off x="381000" y="457200"/>
            <a:ext cx="82296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457200" y="609600"/>
          <a:ext cx="8229600" cy="5906195"/>
        </p:xfrm>
        <a:graphic>
          <a:graphicData uri="http://schemas.openxmlformats.org/drawingml/2006/table">
            <a:tbl>
              <a:tblPr firstRow="1" bandRow="1">
                <a:tableStyleId>{F5AB1C69-6EDB-4FF4-983F-18BD219EF322}</a:tableStyleId>
              </a:tblPr>
              <a:tblGrid>
                <a:gridCol w="4038600"/>
                <a:gridCol w="4191000"/>
              </a:tblGrid>
              <a:tr h="934209">
                <a:tc>
                  <a:txBody>
                    <a:bodyPr/>
                    <a:lstStyle/>
                    <a:p>
                      <a:pPr algn="ctr"/>
                      <a:r>
                        <a:rPr lang="en-US" sz="2800" dirty="0" smtClean="0"/>
                        <a:t>Wet </a:t>
                      </a:r>
                      <a:r>
                        <a:rPr lang="en-US" sz="2800" spc="-150" dirty="0" smtClean="0"/>
                        <a:t>land</a:t>
                      </a:r>
                      <a:r>
                        <a:rPr lang="en-US" sz="2800" baseline="0" dirty="0" smtClean="0"/>
                        <a:t> ecosystem</a:t>
                      </a:r>
                      <a:endParaRPr lang="en-US" sz="2800" dirty="0"/>
                    </a:p>
                  </a:txBody>
                  <a:tcPr/>
                </a:tc>
                <a:tc>
                  <a:txBody>
                    <a:bodyPr/>
                    <a:lstStyle/>
                    <a:p>
                      <a:pPr algn="ctr"/>
                      <a:r>
                        <a:rPr lang="en-US" sz="2800" dirty="0" smtClean="0"/>
                        <a:t> </a:t>
                      </a:r>
                      <a:r>
                        <a:rPr lang="en-US" sz="2800" spc="-150" dirty="0" smtClean="0"/>
                        <a:t>Garden</a:t>
                      </a:r>
                      <a:r>
                        <a:rPr lang="en-US" sz="2800" baseline="0" dirty="0" smtClean="0"/>
                        <a:t> land ecosystem</a:t>
                      </a:r>
                      <a:endParaRPr lang="en-US" sz="2800" dirty="0"/>
                    </a:p>
                  </a:txBody>
                  <a:tcPr/>
                </a:tc>
              </a:tr>
              <a:tr h="1849280">
                <a:tc>
                  <a:txBody>
                    <a:bodyPr/>
                    <a:lstStyle/>
                    <a:p>
                      <a:pPr algn="just"/>
                      <a:r>
                        <a:rPr lang="en-US" sz="2800" dirty="0" smtClean="0"/>
                        <a:t>Sufficient number of parasites predators and micro</a:t>
                      </a:r>
                      <a:r>
                        <a:rPr lang="en-US" sz="2800" baseline="0" dirty="0" smtClean="0"/>
                        <a:t> organisms established well in advance</a:t>
                      </a:r>
                      <a:endParaRPr lang="en-US" sz="2800" dirty="0"/>
                    </a:p>
                  </a:txBody>
                  <a:tcPr/>
                </a:tc>
                <a:tc>
                  <a:txBody>
                    <a:bodyPr/>
                    <a:lstStyle/>
                    <a:p>
                      <a:pPr algn="just"/>
                      <a:r>
                        <a:rPr lang="en-US" sz="2800" dirty="0" smtClean="0"/>
                        <a:t>These organisms develop</a:t>
                      </a:r>
                      <a:r>
                        <a:rPr lang="en-US" sz="2800" baseline="0" dirty="0" smtClean="0"/>
                        <a:t> only after pest established</a:t>
                      </a:r>
                      <a:endParaRPr lang="en-US" sz="2800" dirty="0"/>
                    </a:p>
                  </a:txBody>
                  <a:tcPr/>
                </a:tc>
              </a:tr>
              <a:tr h="1134477">
                <a:tc>
                  <a:txBody>
                    <a:bodyPr/>
                    <a:lstStyle/>
                    <a:p>
                      <a:pPr algn="just"/>
                      <a:r>
                        <a:rPr lang="en-US" sz="2800" dirty="0" smtClean="0"/>
                        <a:t>Pest are received by NE’s</a:t>
                      </a:r>
                      <a:endParaRPr lang="en-US" sz="2800" dirty="0"/>
                    </a:p>
                  </a:txBody>
                  <a:tcPr/>
                </a:tc>
                <a:tc>
                  <a:txBody>
                    <a:bodyPr/>
                    <a:lstStyle/>
                    <a:p>
                      <a:pPr algn="just"/>
                      <a:r>
                        <a:rPr lang="en-US" sz="2800" dirty="0" smtClean="0"/>
                        <a:t>Pests are directly attacking the crop</a:t>
                      </a:r>
                    </a:p>
                  </a:txBody>
                  <a:tcPr/>
                </a:tc>
              </a:tr>
              <a:tr h="1612469">
                <a:tc>
                  <a:txBody>
                    <a:bodyPr/>
                    <a:lstStyle/>
                    <a:p>
                      <a:pPr algn="just"/>
                      <a:r>
                        <a:rPr lang="en-US" sz="2800" dirty="0" smtClean="0"/>
                        <a:t>Foliage</a:t>
                      </a:r>
                      <a:r>
                        <a:rPr lang="en-US" sz="2800" baseline="0" dirty="0" smtClean="0"/>
                        <a:t> loss of rice </a:t>
                      </a:r>
                      <a:r>
                        <a:rPr lang="en-US" sz="2800" baseline="0" dirty="0" err="1" smtClean="0"/>
                        <a:t>upto</a:t>
                      </a:r>
                      <a:r>
                        <a:rPr lang="en-US" sz="2800" baseline="0" dirty="0" smtClean="0"/>
                        <a:t> 50% till 45 DAT will not reduce yield.</a:t>
                      </a:r>
                      <a:endParaRPr lang="en-US" sz="2800" dirty="0"/>
                    </a:p>
                  </a:txBody>
                  <a:tcPr/>
                </a:tc>
                <a:tc>
                  <a:txBody>
                    <a:bodyPr/>
                    <a:lstStyle/>
                    <a:p>
                      <a:pPr algn="just"/>
                      <a:r>
                        <a:rPr lang="en-US" sz="2800" dirty="0" smtClean="0"/>
                        <a:t>Foliage loss</a:t>
                      </a:r>
                      <a:r>
                        <a:rPr lang="en-US" sz="2800" baseline="0" dirty="0" smtClean="0"/>
                        <a:t> directly affect  yield.</a:t>
                      </a:r>
                      <a:endParaRPr lang="en-US" sz="2800" dirty="0" smtClean="0"/>
                    </a:p>
                  </a:txBody>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Documents and Settings\Anoop\My Documents\Insect photos\picture 27.jpg"/>
          <p:cNvPicPr>
            <a:picLocks noChangeAspect="1" noChangeArrowheads="1"/>
          </p:cNvPicPr>
          <p:nvPr/>
        </p:nvPicPr>
        <p:blipFill>
          <a:blip r:embed="rId2" cstate="print"/>
          <a:srcRect/>
          <a:stretch>
            <a:fillRect/>
          </a:stretch>
        </p:blipFill>
        <p:spPr bwMode="auto">
          <a:xfrm>
            <a:off x="381000" y="533400"/>
            <a:ext cx="8305800"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Documents and Settings\Anoop\My Documents\Insect photos\picture 28.jpg"/>
          <p:cNvPicPr>
            <a:picLocks noChangeAspect="1" noChangeArrowheads="1"/>
          </p:cNvPicPr>
          <p:nvPr/>
        </p:nvPicPr>
        <p:blipFill>
          <a:blip r:embed="rId2" cstate="print"/>
          <a:srcRect/>
          <a:stretch>
            <a:fillRect/>
          </a:stretch>
        </p:blipFill>
        <p:spPr bwMode="auto">
          <a:xfrm>
            <a:off x="304800" y="533400"/>
            <a:ext cx="8382000"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b="1" dirty="0" smtClean="0"/>
              <a:t> </a:t>
            </a:r>
            <a:br>
              <a:rPr lang="en-IN" sz="3600" b="1" dirty="0" smtClean="0"/>
            </a:br>
            <a:r>
              <a:rPr lang="en-IN" sz="3600" b="1" dirty="0" smtClean="0"/>
              <a:t>Plank 3: Enhancement of specialist natural enemies by habitat manipulation – nectar plants on bunds</a:t>
            </a:r>
            <a:r>
              <a:rPr lang="en-IN" dirty="0" smtClean="0"/>
              <a:t/>
            </a:r>
            <a:br>
              <a:rPr lang="en-IN" dirty="0" smtClean="0"/>
            </a:br>
            <a:endParaRPr lang="en-IN" dirty="0"/>
          </a:p>
        </p:txBody>
      </p:sp>
      <p:pic>
        <p:nvPicPr>
          <p:cNvPr id="3" name="Picture 2" descr="http://ricehoppers.net/wp-content/uploads/2012/05/Pic-EE-in-Vietnam.gif">
            <a:hlinkClick r:id="rId2"/>
          </p:cNvPr>
          <p:cNvPicPr/>
          <p:nvPr/>
        </p:nvPicPr>
        <p:blipFill>
          <a:blip r:embed="rId3"/>
          <a:srcRect/>
          <a:stretch>
            <a:fillRect/>
          </a:stretch>
        </p:blipFill>
        <p:spPr bwMode="auto">
          <a:xfrm>
            <a:off x="838200" y="1719262"/>
            <a:ext cx="7696200" cy="460533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Documents and Settings\Anoop\My Documents\Insect photos\picture 29.jpg"/>
          <p:cNvPicPr>
            <a:picLocks noChangeAspect="1" noChangeArrowheads="1"/>
          </p:cNvPicPr>
          <p:nvPr/>
        </p:nvPicPr>
        <p:blipFill>
          <a:blip r:embed="rId2" cstate="print"/>
          <a:srcRect/>
          <a:stretch>
            <a:fillRect/>
          </a:stretch>
        </p:blipFill>
        <p:spPr bwMode="auto">
          <a:xfrm>
            <a:off x="1143000" y="1905000"/>
            <a:ext cx="6629400" cy="4191000"/>
          </a:xfrm>
          <a:prstGeom prst="rect">
            <a:avLst/>
          </a:prstGeom>
          <a:noFill/>
          <a:ln w="9525">
            <a:noFill/>
            <a:miter lim="800000"/>
            <a:headEnd/>
            <a:tailEnd/>
          </a:ln>
        </p:spPr>
      </p:pic>
      <p:sp>
        <p:nvSpPr>
          <p:cNvPr id="66563" name="Title 2"/>
          <p:cNvSpPr>
            <a:spLocks noGrp="1"/>
          </p:cNvSpPr>
          <p:nvPr>
            <p:ph type="title"/>
          </p:nvPr>
        </p:nvSpPr>
        <p:spPr/>
        <p:txBody>
          <a:bodyPr/>
          <a:lstStyle/>
          <a:p>
            <a:r>
              <a:rPr lang="en-US" b="1" smtClean="0"/>
              <a:t>Parasites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Documents and Settings\Anoop\My Documents\Insect photos\picture 31.jpg"/>
          <p:cNvPicPr>
            <a:picLocks noChangeAspect="1" noChangeArrowheads="1"/>
          </p:cNvPicPr>
          <p:nvPr/>
        </p:nvPicPr>
        <p:blipFill>
          <a:blip r:embed="rId2" cstate="print"/>
          <a:srcRect/>
          <a:stretch>
            <a:fillRect/>
          </a:stretch>
        </p:blipFill>
        <p:spPr bwMode="auto">
          <a:xfrm>
            <a:off x="228600" y="533400"/>
            <a:ext cx="86106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Documents and Settings\Anoop\My Documents\Insect photos\picture 32.jpg"/>
          <p:cNvPicPr>
            <a:picLocks noChangeAspect="1" noChangeArrowheads="1"/>
          </p:cNvPicPr>
          <p:nvPr/>
        </p:nvPicPr>
        <p:blipFill>
          <a:blip r:embed="rId2" cstate="print"/>
          <a:srcRect/>
          <a:stretch>
            <a:fillRect/>
          </a:stretch>
        </p:blipFill>
        <p:spPr bwMode="auto">
          <a:xfrm>
            <a:off x="381000" y="609600"/>
            <a:ext cx="8382000"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Documents and Settings\Anoop\My Documents\Insect photos\picture 33.jpg"/>
          <p:cNvPicPr>
            <a:picLocks noChangeAspect="1" noChangeArrowheads="1"/>
          </p:cNvPicPr>
          <p:nvPr/>
        </p:nvPicPr>
        <p:blipFill>
          <a:blip r:embed="rId2" cstate="print"/>
          <a:srcRect/>
          <a:stretch>
            <a:fillRect/>
          </a:stretch>
        </p:blipFill>
        <p:spPr bwMode="auto">
          <a:xfrm>
            <a:off x="381000" y="457200"/>
            <a:ext cx="8382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Documents and Settings\Anoop\My Documents\Insect photos\picture 34.jpg"/>
          <p:cNvPicPr>
            <a:picLocks noChangeAspect="1" noChangeArrowheads="1"/>
          </p:cNvPicPr>
          <p:nvPr/>
        </p:nvPicPr>
        <p:blipFill>
          <a:blip r:embed="rId2" cstate="print"/>
          <a:srcRect/>
          <a:stretch>
            <a:fillRect/>
          </a:stretch>
        </p:blipFill>
        <p:spPr bwMode="auto">
          <a:xfrm>
            <a:off x="381000" y="457200"/>
            <a:ext cx="838200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Documents and Settings\Anoop\My Documents\Insect photos\picture 35.jpg"/>
          <p:cNvPicPr>
            <a:picLocks noChangeAspect="1" noChangeArrowheads="1"/>
          </p:cNvPicPr>
          <p:nvPr/>
        </p:nvPicPr>
        <p:blipFill>
          <a:blip r:embed="rId2" cstate="print"/>
          <a:srcRect/>
          <a:stretch>
            <a:fillRect/>
          </a:stretch>
        </p:blipFill>
        <p:spPr bwMode="auto">
          <a:xfrm>
            <a:off x="381000" y="381000"/>
            <a:ext cx="8382000"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Documents and Settings\Anoop\My Documents\Insect photos\picture 36.jpg"/>
          <p:cNvPicPr>
            <a:picLocks noChangeAspect="1" noChangeArrowheads="1"/>
          </p:cNvPicPr>
          <p:nvPr/>
        </p:nvPicPr>
        <p:blipFill>
          <a:blip r:embed="rId2" cstate="print"/>
          <a:srcRect/>
          <a:stretch>
            <a:fillRect/>
          </a:stretch>
        </p:blipFill>
        <p:spPr bwMode="auto">
          <a:xfrm>
            <a:off x="381000" y="381000"/>
            <a:ext cx="8382000"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IN" sz="4000" b="1" dirty="0" smtClean="0">
                <a:solidFill>
                  <a:srgbClr val="FF0000"/>
                </a:solidFill>
              </a:rPr>
              <a:t>RICE ECOSYSTEM FOOD WEB </a:t>
            </a:r>
            <a:endParaRPr lang="en-IN" sz="4000" b="1" dirty="0">
              <a:solidFill>
                <a:srgbClr val="FF0000"/>
              </a:solidFill>
            </a:endParaRPr>
          </a:p>
        </p:txBody>
      </p:sp>
      <p:sp>
        <p:nvSpPr>
          <p:cNvPr id="3" name="Content Placeholder 2"/>
          <p:cNvSpPr>
            <a:spLocks noGrp="1"/>
          </p:cNvSpPr>
          <p:nvPr>
            <p:ph idx="1"/>
          </p:nvPr>
        </p:nvSpPr>
        <p:spPr>
          <a:xfrm>
            <a:off x="304800" y="1447800"/>
            <a:ext cx="8610600" cy="5105400"/>
          </a:xfrm>
        </p:spPr>
        <p:txBody>
          <a:bodyPr/>
          <a:lstStyle/>
          <a:p>
            <a:r>
              <a:rPr lang="en-IN" sz="3600" dirty="0" smtClean="0">
                <a:solidFill>
                  <a:srgbClr val="FF0000"/>
                </a:solidFill>
              </a:rPr>
              <a:t>3 Types of insects in paddy fields</a:t>
            </a:r>
          </a:p>
          <a:p>
            <a:r>
              <a:rPr lang="en-IN" dirty="0" smtClean="0">
                <a:solidFill>
                  <a:srgbClr val="00B050"/>
                </a:solidFill>
              </a:rPr>
              <a:t>Neutrals in in paddy fields</a:t>
            </a:r>
          </a:p>
          <a:p>
            <a:r>
              <a:rPr lang="en-IN" dirty="0" smtClean="0">
                <a:solidFill>
                  <a:srgbClr val="00B050"/>
                </a:solidFill>
              </a:rPr>
              <a:t>Natural enemies in paddy fields</a:t>
            </a:r>
          </a:p>
          <a:p>
            <a:r>
              <a:rPr lang="en-IN" dirty="0" smtClean="0">
                <a:solidFill>
                  <a:srgbClr val="00B050"/>
                </a:solidFill>
              </a:rPr>
              <a:t>Insect pests in paddy fields</a:t>
            </a:r>
          </a:p>
          <a:p>
            <a:endParaRPr lang="en-IN" dirty="0" smtClean="0">
              <a:solidFill>
                <a:srgbClr val="00B050"/>
              </a:solidFill>
            </a:endParaRPr>
          </a:p>
          <a:p>
            <a:endParaRPr lang="en-IN" dirty="0" smtClean="0"/>
          </a:p>
          <a:p>
            <a:endParaRPr lang="en-IN" dirty="0" smtClean="0"/>
          </a:p>
          <a:p>
            <a:endParaRPr lang="en-IN" dirty="0"/>
          </a:p>
        </p:txBody>
      </p:sp>
      <p:pic>
        <p:nvPicPr>
          <p:cNvPr id="4" name="Picture 3" descr="tanyderidae.jpg"/>
          <p:cNvPicPr>
            <a:picLocks noChangeAspect="1"/>
          </p:cNvPicPr>
          <p:nvPr/>
        </p:nvPicPr>
        <p:blipFill>
          <a:blip r:embed="rId2" cstate="print"/>
          <a:stretch>
            <a:fillRect/>
          </a:stretch>
        </p:blipFill>
        <p:spPr>
          <a:xfrm>
            <a:off x="685800" y="4114800"/>
            <a:ext cx="2476500" cy="2362200"/>
          </a:xfrm>
          <a:prstGeom prst="rect">
            <a:avLst/>
          </a:prstGeom>
        </p:spPr>
      </p:pic>
      <p:pic>
        <p:nvPicPr>
          <p:cNvPr id="5" name="Picture 2" descr="scan004"/>
          <p:cNvPicPr>
            <a:picLocks noChangeAspect="1" noChangeArrowheads="1"/>
          </p:cNvPicPr>
          <p:nvPr/>
        </p:nvPicPr>
        <p:blipFill>
          <a:blip r:embed="rId3" cstate="print">
            <a:lum bright="12000"/>
          </a:blip>
          <a:srcRect b="51360"/>
          <a:stretch>
            <a:fillRect/>
          </a:stretch>
        </p:blipFill>
        <p:spPr bwMode="auto">
          <a:xfrm>
            <a:off x="3352800" y="4114800"/>
            <a:ext cx="2971800" cy="2438400"/>
          </a:xfrm>
          <a:prstGeom prst="rect">
            <a:avLst/>
          </a:prstGeom>
          <a:noFill/>
          <a:ln w="9525">
            <a:noFill/>
            <a:miter lim="800000"/>
            <a:headEnd/>
            <a:tailEnd/>
          </a:ln>
        </p:spPr>
      </p:pic>
      <p:pic>
        <p:nvPicPr>
          <p:cNvPr id="6" name="Picture 3" descr="ri"/>
          <p:cNvPicPr>
            <a:picLocks noChangeAspect="1" noChangeArrowheads="1"/>
          </p:cNvPicPr>
          <p:nvPr/>
        </p:nvPicPr>
        <p:blipFill>
          <a:blip r:embed="rId4" cstate="print"/>
          <a:srcRect/>
          <a:stretch>
            <a:fillRect/>
          </a:stretch>
        </p:blipFill>
        <p:spPr bwMode="auto">
          <a:xfrm>
            <a:off x="6477000" y="4114800"/>
            <a:ext cx="2209800" cy="23622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Documents and Settings\Anoop\My Documents\Insect photos\picture 37.jpg"/>
          <p:cNvPicPr>
            <a:picLocks noChangeAspect="1" noChangeArrowheads="1"/>
          </p:cNvPicPr>
          <p:nvPr/>
        </p:nvPicPr>
        <p:blipFill>
          <a:blip r:embed="rId2" cstate="print"/>
          <a:srcRect/>
          <a:stretch>
            <a:fillRect/>
          </a:stretch>
        </p:blipFill>
        <p:spPr bwMode="auto">
          <a:xfrm>
            <a:off x="304800" y="381000"/>
            <a:ext cx="8534400"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Documents and Settings\Anoop\My Documents\Insect photos\picture 38.jpg"/>
          <p:cNvPicPr>
            <a:picLocks noChangeAspect="1" noChangeArrowheads="1"/>
          </p:cNvPicPr>
          <p:nvPr/>
        </p:nvPicPr>
        <p:blipFill>
          <a:blip r:embed="rId2" cstate="print"/>
          <a:srcRect/>
          <a:stretch>
            <a:fillRect/>
          </a:stretch>
        </p:blipFill>
        <p:spPr bwMode="auto">
          <a:xfrm>
            <a:off x="304800" y="381000"/>
            <a:ext cx="8610600"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Documents and Settings\Anoop\My Documents\Insect photos\picture 39.jpg"/>
          <p:cNvPicPr>
            <a:picLocks noChangeAspect="1" noChangeArrowheads="1"/>
          </p:cNvPicPr>
          <p:nvPr/>
        </p:nvPicPr>
        <p:blipFill>
          <a:blip r:embed="rId2" cstate="print"/>
          <a:srcRect/>
          <a:stretch>
            <a:fillRect/>
          </a:stretch>
        </p:blipFill>
        <p:spPr bwMode="auto">
          <a:xfrm>
            <a:off x="457200" y="304800"/>
            <a:ext cx="83058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Documents and Settings\Anoop\My Documents\Insect photos\picture 40.jpg"/>
          <p:cNvPicPr>
            <a:picLocks noChangeAspect="1" noChangeArrowheads="1"/>
          </p:cNvPicPr>
          <p:nvPr/>
        </p:nvPicPr>
        <p:blipFill>
          <a:blip r:embed="rId2" cstate="print"/>
          <a:srcRect/>
          <a:stretch>
            <a:fillRect/>
          </a:stretch>
        </p:blipFill>
        <p:spPr bwMode="auto">
          <a:xfrm>
            <a:off x="228600" y="228600"/>
            <a:ext cx="8001000"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914400" y="457200"/>
            <a:ext cx="7924800" cy="1219200"/>
          </a:xfrm>
        </p:spPr>
        <p:txBody>
          <a:bodyPr>
            <a:noAutofit/>
          </a:bodyPr>
          <a:lstStyle/>
          <a:p>
            <a:pPr eaLnBrk="1" hangingPunct="1"/>
            <a:r>
              <a:rPr lang="en-US" sz="3200" dirty="0" smtClean="0">
                <a:solidFill>
                  <a:schemeClr val="tx1"/>
                </a:solidFill>
              </a:rPr>
              <a:t>Predator gets an opportunity to develop well in advance of normal pest population</a:t>
            </a:r>
          </a:p>
        </p:txBody>
      </p:sp>
      <p:sp>
        <p:nvSpPr>
          <p:cNvPr id="77827" name="Rectangle 3"/>
          <p:cNvSpPr>
            <a:spLocks noGrp="1" noChangeArrowheads="1"/>
          </p:cNvSpPr>
          <p:nvPr>
            <p:ph idx="1"/>
          </p:nvPr>
        </p:nvSpPr>
        <p:spPr/>
        <p:txBody>
          <a:bodyPr/>
          <a:lstStyle/>
          <a:p>
            <a:pPr eaLnBrk="1" hangingPunct="1"/>
            <a:r>
              <a:rPr lang="en-US" dirty="0" smtClean="0"/>
              <a:t>Treated and un treated</a:t>
            </a:r>
          </a:p>
        </p:txBody>
      </p:sp>
      <p:pic>
        <p:nvPicPr>
          <p:cNvPr id="77828" name="Picture 5" descr="ecolog6"/>
          <p:cNvPicPr>
            <a:picLocks noChangeAspect="1" noChangeArrowheads="1"/>
          </p:cNvPicPr>
          <p:nvPr/>
        </p:nvPicPr>
        <p:blipFill>
          <a:blip r:embed="rId2" cstate="print"/>
          <a:srcRect/>
          <a:stretch>
            <a:fillRect/>
          </a:stretch>
        </p:blipFill>
        <p:spPr bwMode="auto">
          <a:xfrm>
            <a:off x="457200" y="1752600"/>
            <a:ext cx="83058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0" y="274638"/>
            <a:ext cx="9144000" cy="1143000"/>
          </a:xfrm>
        </p:spPr>
        <p:txBody>
          <a:bodyPr>
            <a:normAutofit/>
          </a:bodyPr>
          <a:lstStyle/>
          <a:p>
            <a:pPr eaLnBrk="1" hangingPunct="1"/>
            <a:r>
              <a:rPr lang="en-US" sz="3600" dirty="0" smtClean="0">
                <a:solidFill>
                  <a:srgbClr val="FF0000"/>
                </a:solidFill>
              </a:rPr>
              <a:t>Treated with pesticides and untreated</a:t>
            </a:r>
          </a:p>
        </p:txBody>
      </p:sp>
      <p:sp>
        <p:nvSpPr>
          <p:cNvPr id="78851" name="Rectangle 3"/>
          <p:cNvSpPr>
            <a:spLocks noGrp="1" noChangeArrowheads="1"/>
          </p:cNvSpPr>
          <p:nvPr>
            <p:ph idx="1"/>
          </p:nvPr>
        </p:nvSpPr>
        <p:spPr>
          <a:xfrm>
            <a:off x="457200" y="1371600"/>
            <a:ext cx="8229600" cy="4754563"/>
          </a:xfrm>
        </p:spPr>
        <p:txBody>
          <a:bodyPr>
            <a:normAutofit/>
          </a:bodyPr>
          <a:lstStyle/>
          <a:p>
            <a:pPr eaLnBrk="1" hangingPunct="1">
              <a:lnSpc>
                <a:spcPct val="90000"/>
              </a:lnSpc>
            </a:pPr>
            <a:r>
              <a:rPr lang="en-US" b="1" dirty="0" smtClean="0"/>
              <a:t>Untreated-</a:t>
            </a:r>
            <a:r>
              <a:rPr lang="en-US" dirty="0" smtClean="0"/>
              <a:t>Rise in neutral peak at 30 days. Subsequent rise of predator </a:t>
            </a:r>
            <a:r>
              <a:rPr lang="en-US" dirty="0" err="1" smtClean="0"/>
              <a:t>populations.Predator</a:t>
            </a:r>
            <a:r>
              <a:rPr lang="en-US" dirty="0" smtClean="0"/>
              <a:t> population build up on </a:t>
            </a:r>
            <a:r>
              <a:rPr lang="en-US" dirty="0" err="1" smtClean="0"/>
              <a:t>neutrals.pest</a:t>
            </a:r>
            <a:r>
              <a:rPr lang="en-US" dirty="0" smtClean="0"/>
              <a:t> populations have little chance to develop late in the season.</a:t>
            </a:r>
          </a:p>
          <a:p>
            <a:pPr eaLnBrk="1" hangingPunct="1">
              <a:lnSpc>
                <a:spcPct val="90000"/>
              </a:lnSpc>
            </a:pPr>
            <a:r>
              <a:rPr lang="en-US" b="1" dirty="0" smtClean="0"/>
              <a:t>Treated-</a:t>
            </a:r>
            <a:r>
              <a:rPr lang="en-US" dirty="0" smtClean="0"/>
              <a:t>Leads to suppression of early season predator populations. subsequent resurgence of pest populations-Pesticide induced pest resurgence.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005.jpg"/>
          <p:cNvPicPr>
            <a:picLocks noGrp="1" noChangeAspect="1"/>
          </p:cNvPicPr>
          <p:nvPr>
            <p:ph sz="quarter" idx="1"/>
          </p:nvPr>
        </p:nvPicPr>
        <p:blipFill>
          <a:blip r:embed="rId2"/>
          <a:stretch>
            <a:fillRect/>
          </a:stretch>
        </p:blipFill>
        <p:spPr>
          <a:xfrm>
            <a:off x="288924" y="304800"/>
            <a:ext cx="8550275" cy="6324600"/>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467600" cy="381000"/>
          </a:xfrm>
          <a:ln>
            <a:solidFill>
              <a:srgbClr val="00B0F0"/>
            </a:solidFill>
          </a:ln>
        </p:spPr>
        <p:txBody>
          <a:bodyPr>
            <a:noAutofit/>
          </a:bodyPr>
          <a:lstStyle/>
          <a:p>
            <a:pPr algn="ctr"/>
            <a:r>
              <a:rPr lang="en-US" sz="3200" b="1" dirty="0" smtClean="0"/>
              <a:t>ECOLOGICAL ENGINEERING IN PADDY </a:t>
            </a:r>
            <a:endParaRPr lang="en-US" sz="3200" b="1" dirty="0"/>
          </a:p>
        </p:txBody>
      </p:sp>
      <p:sp>
        <p:nvSpPr>
          <p:cNvPr id="4" name="Content Placeholder 3"/>
          <p:cNvSpPr>
            <a:spLocks noGrp="1"/>
          </p:cNvSpPr>
          <p:nvPr>
            <p:ph sz="quarter" idx="2"/>
          </p:nvPr>
        </p:nvSpPr>
        <p:spPr>
          <a:xfrm>
            <a:off x="533400" y="1371600"/>
            <a:ext cx="6705600" cy="4267200"/>
          </a:xfrm>
          <a:ln>
            <a:solidFill>
              <a:srgbClr val="00B0F0"/>
            </a:solidFill>
          </a:ln>
        </p:spPr>
        <p:txBody>
          <a:bodyPr>
            <a:noAutofit/>
          </a:bodyPr>
          <a:lstStyle/>
          <a:p>
            <a:pPr marL="68580" indent="0" algn="just">
              <a:lnSpc>
                <a:spcPct val="170000"/>
              </a:lnSpc>
            </a:pPr>
            <a:r>
              <a:rPr lang="en-US" sz="2000" dirty="0" smtClean="0"/>
              <a:t>Area: 1 acre, </a:t>
            </a:r>
            <a:r>
              <a:rPr lang="en-US" sz="2000" dirty="0" err="1" smtClean="0"/>
              <a:t>Mechanised</a:t>
            </a:r>
            <a:r>
              <a:rPr lang="en-US" sz="2000" dirty="0" smtClean="0"/>
              <a:t> planting </a:t>
            </a:r>
          </a:p>
          <a:p>
            <a:pPr marL="68580" indent="0" algn="just">
              <a:lnSpc>
                <a:spcPct val="170000"/>
              </a:lnSpc>
            </a:pPr>
            <a:r>
              <a:rPr lang="en-US" sz="2000" dirty="0" smtClean="0"/>
              <a:t>Use of VAM, </a:t>
            </a:r>
            <a:r>
              <a:rPr lang="en-US" sz="2000" dirty="0" err="1" smtClean="0"/>
              <a:t>Azospirillum</a:t>
            </a:r>
            <a:r>
              <a:rPr lang="en-US" sz="2000" dirty="0" smtClean="0"/>
              <a:t>, Pseudomonas</a:t>
            </a:r>
          </a:p>
          <a:p>
            <a:pPr marL="68580" indent="0" algn="just">
              <a:lnSpc>
                <a:spcPct val="170000"/>
              </a:lnSpc>
            </a:pPr>
            <a:r>
              <a:rPr lang="en-US" sz="2000" dirty="0" smtClean="0"/>
              <a:t>Application of </a:t>
            </a:r>
            <a:r>
              <a:rPr lang="en-US" sz="2000" dirty="0" err="1" smtClean="0"/>
              <a:t>fertilisers</a:t>
            </a:r>
            <a:r>
              <a:rPr lang="en-US" sz="2000" dirty="0" smtClean="0"/>
              <a:t> based on soil test data</a:t>
            </a:r>
          </a:p>
          <a:p>
            <a:pPr marL="68580" indent="0" algn="just">
              <a:lnSpc>
                <a:spcPct val="170000"/>
              </a:lnSpc>
            </a:pPr>
            <a:r>
              <a:rPr lang="en-US" sz="2000" dirty="0" smtClean="0"/>
              <a:t>Planting of flowering plants (</a:t>
            </a:r>
            <a:r>
              <a:rPr lang="en-US" sz="2000" dirty="0" err="1" smtClean="0"/>
              <a:t>marrigold</a:t>
            </a:r>
            <a:r>
              <a:rPr lang="en-US" sz="2000" dirty="0" smtClean="0"/>
              <a:t> </a:t>
            </a:r>
          </a:p>
          <a:p>
            <a:pPr marL="68580" indent="0" algn="just">
              <a:lnSpc>
                <a:spcPct val="170000"/>
              </a:lnSpc>
              <a:buNone/>
            </a:pPr>
            <a:r>
              <a:rPr lang="en-US" sz="2000" dirty="0" smtClean="0"/>
              <a:t>   and cosmos, cowpea, </a:t>
            </a:r>
            <a:r>
              <a:rPr lang="en-US" sz="2000" dirty="0" err="1" smtClean="0"/>
              <a:t>Urd</a:t>
            </a:r>
            <a:r>
              <a:rPr lang="en-US" sz="2000" dirty="0" smtClean="0"/>
              <a:t> </a:t>
            </a:r>
            <a:r>
              <a:rPr lang="en-US" sz="2000" dirty="0" err="1" smtClean="0"/>
              <a:t>dal</a:t>
            </a:r>
            <a:r>
              <a:rPr lang="en-US" sz="2000" dirty="0" smtClean="0"/>
              <a:t>)  on bunds</a:t>
            </a:r>
          </a:p>
          <a:p>
            <a:pPr marL="68580" indent="0" algn="just">
              <a:lnSpc>
                <a:spcPct val="170000"/>
              </a:lnSpc>
            </a:pPr>
            <a:r>
              <a:rPr lang="en-US" sz="2000" dirty="0" smtClean="0"/>
              <a:t>Conservation of natural enemies, </a:t>
            </a:r>
            <a:r>
              <a:rPr lang="en-US" sz="2000" dirty="0" err="1" smtClean="0"/>
              <a:t>trichocards</a:t>
            </a:r>
            <a:r>
              <a:rPr lang="en-US" sz="2000" dirty="0" smtClean="0"/>
              <a:t> </a:t>
            </a:r>
          </a:p>
          <a:p>
            <a:pPr marL="68580" indent="0" algn="just">
              <a:lnSpc>
                <a:spcPct val="170000"/>
              </a:lnSpc>
            </a:pPr>
            <a:r>
              <a:rPr lang="en-US" sz="2000" dirty="0" smtClean="0"/>
              <a:t>Result: Non pesticides management of paddy</a:t>
            </a:r>
          </a:p>
          <a:p>
            <a:pPr marL="68580" indent="0" algn="just">
              <a:lnSpc>
                <a:spcPct val="170000"/>
              </a:lnSpc>
            </a:pPr>
            <a:r>
              <a:rPr lang="en-US" sz="2000" dirty="0" smtClean="0"/>
              <a:t>Yield: 3450 kg per acre</a:t>
            </a:r>
          </a:p>
          <a:p>
            <a:pPr marL="68580" indent="0" algn="just">
              <a:lnSpc>
                <a:spcPct val="170000"/>
              </a:lnSpc>
            </a:pPr>
            <a:r>
              <a:rPr lang="en-US" sz="2000" dirty="0" smtClean="0"/>
              <a:t> Cost of cultivation reduced to 30% </a:t>
            </a:r>
          </a:p>
          <a:p>
            <a:pPr marL="68580" indent="0" algn="just">
              <a:lnSpc>
                <a:spcPct val="170000"/>
              </a:lnSpc>
              <a:buNone/>
            </a:pPr>
            <a:r>
              <a:rPr lang="en-US" sz="2000" dirty="0" smtClean="0"/>
              <a:t> </a:t>
            </a:r>
            <a:endParaRPr lang="en-US" sz="2000" dirty="0"/>
          </a:p>
        </p:txBody>
      </p:sp>
      <p:pic>
        <p:nvPicPr>
          <p:cNvPr id="7" name="Picture 3" descr="E:\LEADS Documentation\Tiff Photos\20150105_151906.jpg"/>
          <p:cNvPicPr>
            <a:picLocks noGrp="1" noChangeAspect="1" noChangeArrowheads="1"/>
          </p:cNvPicPr>
          <p:nvPr>
            <p:ph sz="quarter" idx="4"/>
          </p:nvPr>
        </p:nvPicPr>
        <p:blipFill>
          <a:blip r:embed="rId2" cstate="print"/>
          <a:srcRect/>
          <a:stretch>
            <a:fillRect/>
          </a:stretch>
        </p:blipFill>
        <p:spPr bwMode="auto">
          <a:xfrm>
            <a:off x="5791200" y="1524000"/>
            <a:ext cx="2743200" cy="2419762"/>
          </a:xfrm>
          <a:prstGeom prst="rect">
            <a:avLst/>
          </a:prstGeom>
          <a:noFill/>
          <a:ln>
            <a:solidFill>
              <a:srgbClr val="00B0F0"/>
            </a:solidFill>
          </a:ln>
        </p:spPr>
      </p:pic>
      <p:pic>
        <p:nvPicPr>
          <p:cNvPr id="8" name="Picture 7" descr="20150105_153026.jpg"/>
          <p:cNvPicPr>
            <a:picLocks noChangeAspect="1"/>
          </p:cNvPicPr>
          <p:nvPr/>
        </p:nvPicPr>
        <p:blipFill>
          <a:blip r:embed="rId3" cstate="print"/>
          <a:stretch>
            <a:fillRect/>
          </a:stretch>
        </p:blipFill>
        <p:spPr>
          <a:xfrm rot="5400000">
            <a:off x="5981700" y="3848100"/>
            <a:ext cx="2362200" cy="2743200"/>
          </a:xfrm>
          <a:prstGeom prst="rect">
            <a:avLst/>
          </a:prstGeom>
        </p:spPr>
      </p:pic>
      <p:sp>
        <p:nvSpPr>
          <p:cNvPr id="10" name="TextBox 9"/>
          <p:cNvSpPr txBox="1"/>
          <p:nvPr/>
        </p:nvSpPr>
        <p:spPr>
          <a:xfrm>
            <a:off x="762000" y="914401"/>
            <a:ext cx="6304765" cy="584775"/>
          </a:xfrm>
          <a:prstGeom prst="rect">
            <a:avLst/>
          </a:prstGeom>
          <a:noFill/>
        </p:spPr>
        <p:txBody>
          <a:bodyPr wrap="square" rtlCol="0">
            <a:spAutoFit/>
          </a:bodyPr>
          <a:lstStyle/>
          <a:p>
            <a:r>
              <a:rPr lang="en-IN" sz="3200" dirty="0" smtClean="0"/>
              <a:t>Popularised by NIPHM, HYDERABAD </a:t>
            </a:r>
            <a:endParaRPr lang="en-IN" sz="3200" dirty="0"/>
          </a:p>
        </p:txBody>
      </p:sp>
    </p:spTree>
    <p:extLst>
      <p:ext uri="{BB962C8B-B14F-4D97-AF65-F5344CB8AC3E}">
        <p14:creationId xmlns="" xmlns:p14="http://schemas.microsoft.com/office/powerpoint/2010/main" val="20450906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Ecological engineering in paddy</a:t>
            </a:r>
            <a:endParaRPr lang="en-US" dirty="0"/>
          </a:p>
        </p:txBody>
      </p:sp>
      <p:sp>
        <p:nvSpPr>
          <p:cNvPr id="9" name="Content Placeholder 8"/>
          <p:cNvSpPr>
            <a:spLocks noGrp="1"/>
          </p:cNvSpPr>
          <p:nvPr>
            <p:ph sz="quarter" idx="2"/>
          </p:nvPr>
        </p:nvSpPr>
        <p:spPr/>
        <p:txBody>
          <a:bodyPr/>
          <a:lstStyle/>
          <a:p>
            <a:endParaRPr lang="en-IN" dirty="0"/>
          </a:p>
        </p:txBody>
      </p:sp>
      <p:pic>
        <p:nvPicPr>
          <p:cNvPr id="10242" name="Picture 2" descr="C:\Users\Admin\Desktop\posetrs\ecological engineering\DSC01489.JPG"/>
          <p:cNvPicPr>
            <a:picLocks noGrp="1" noChangeAspect="1" noChangeArrowheads="1"/>
          </p:cNvPicPr>
          <p:nvPr>
            <p:ph sz="quarter" idx="4"/>
          </p:nvPr>
        </p:nvPicPr>
        <p:blipFill>
          <a:blip r:embed="rId2" cstate="print"/>
          <a:stretch>
            <a:fillRect/>
          </a:stretch>
        </p:blipFill>
        <p:spPr bwMode="auto">
          <a:xfrm rot="5400000">
            <a:off x="4627616" y="2113016"/>
            <a:ext cx="4724400" cy="3698768"/>
          </a:xfrm>
          <a:prstGeom prst="rect">
            <a:avLst/>
          </a:prstGeom>
          <a:noFill/>
        </p:spPr>
      </p:pic>
      <p:sp>
        <p:nvSpPr>
          <p:cNvPr id="3" name="Text Placeholder 2"/>
          <p:cNvSpPr>
            <a:spLocks noGrp="1"/>
          </p:cNvSpPr>
          <p:nvPr>
            <p:ph type="body" sz="quarter" idx="1"/>
          </p:nvPr>
        </p:nvSpPr>
        <p:spPr/>
        <p:txBody>
          <a:bodyPr/>
          <a:lstStyle/>
          <a:p>
            <a:endParaRPr lang="en-US"/>
          </a:p>
        </p:txBody>
      </p:sp>
      <p:pic>
        <p:nvPicPr>
          <p:cNvPr id="7" name="Content Placeholder 3" descr="20150105_153117.jpg"/>
          <p:cNvPicPr>
            <a:picLocks noChangeAspect="1"/>
          </p:cNvPicPr>
          <p:nvPr/>
        </p:nvPicPr>
        <p:blipFill>
          <a:blip r:embed="rId3" cstate="print"/>
          <a:stretch>
            <a:fillRect/>
          </a:stretch>
        </p:blipFill>
        <p:spPr>
          <a:xfrm rot="5400000">
            <a:off x="343880" y="1867880"/>
            <a:ext cx="4800600" cy="4265240"/>
          </a:xfrm>
          <a:prstGeom prst="rect">
            <a:avLst/>
          </a:prstGeom>
          <a:noFill/>
          <a:ln w="12700" cap="flat" cmpd="sng" algn="ctr">
            <a:solidFill>
              <a:schemeClr val="tx2"/>
            </a:solidFill>
            <a:prstDash val="solid"/>
          </a:ln>
          <a:effectLst/>
        </p:spPr>
      </p:pic>
    </p:spTree>
    <p:extLst>
      <p:ext uri="{BB962C8B-B14F-4D97-AF65-F5344CB8AC3E}">
        <p14:creationId xmlns="" xmlns:p14="http://schemas.microsoft.com/office/powerpoint/2010/main" val="15741598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Above ground and below ground management of ecosystem </a:t>
            </a:r>
            <a:endParaRPr lang="en-IN" dirty="0"/>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381001" y="1600200"/>
            <a:ext cx="4114800" cy="4953000"/>
          </a:xfrm>
          <a:prstGeom prst="rect">
            <a:avLst/>
          </a:prstGeom>
          <a:noFill/>
          <a:ln w="9525">
            <a:noFill/>
            <a:miter lim="800000"/>
            <a:headEnd/>
            <a:tailEnd/>
          </a:ln>
          <a:effectLst/>
        </p:spPr>
      </p:pic>
      <p:pic>
        <p:nvPicPr>
          <p:cNvPr id="6" name="Picture 3" descr="C:\Users\Admin\Desktop\posetrs\ecological engineering\DSC01499.JPG"/>
          <p:cNvPicPr>
            <a:picLocks noChangeAspect="1" noChangeArrowheads="1"/>
          </p:cNvPicPr>
          <p:nvPr/>
        </p:nvPicPr>
        <p:blipFill>
          <a:blip r:embed="rId3" cstate="print"/>
          <a:srcRect/>
          <a:stretch>
            <a:fillRect/>
          </a:stretch>
        </p:blipFill>
        <p:spPr bwMode="auto">
          <a:xfrm>
            <a:off x="4648200" y="1524000"/>
            <a:ext cx="4175125" cy="50292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868362"/>
          </a:xfrm>
        </p:spPr>
        <p:txBody>
          <a:bodyPr>
            <a:normAutofit/>
          </a:bodyPr>
          <a:lstStyle/>
          <a:p>
            <a:r>
              <a:rPr lang="en-IN" b="1" dirty="0" smtClean="0">
                <a:solidFill>
                  <a:srgbClr val="00B050"/>
                </a:solidFill>
              </a:rPr>
              <a:t>NEUTRALS IN PADDY FIELDS </a:t>
            </a:r>
            <a:endParaRPr lang="en-IN" b="1" dirty="0">
              <a:solidFill>
                <a:srgbClr val="00B050"/>
              </a:solidFill>
            </a:endParaRPr>
          </a:p>
        </p:txBody>
      </p:sp>
      <p:sp>
        <p:nvSpPr>
          <p:cNvPr id="3" name="Content Placeholder 2"/>
          <p:cNvSpPr>
            <a:spLocks noGrp="1"/>
          </p:cNvSpPr>
          <p:nvPr>
            <p:ph idx="1"/>
          </p:nvPr>
        </p:nvSpPr>
        <p:spPr>
          <a:xfrm>
            <a:off x="609600" y="1143000"/>
            <a:ext cx="8077200" cy="4876800"/>
          </a:xfrm>
        </p:spPr>
        <p:txBody>
          <a:bodyPr/>
          <a:lstStyle/>
          <a:p>
            <a:r>
              <a:rPr lang="en-IN" dirty="0" smtClean="0"/>
              <a:t>Filter feeders – feeds on small plants </a:t>
            </a:r>
          </a:p>
          <a:p>
            <a:r>
              <a:rPr lang="en-IN" dirty="0" err="1" smtClean="0"/>
              <a:t>Detritivors</a:t>
            </a:r>
            <a:r>
              <a:rPr lang="en-IN" dirty="0" smtClean="0"/>
              <a:t> – feeds on small animals </a:t>
            </a:r>
          </a:p>
          <a:p>
            <a:endParaRPr lang="en-IN" dirty="0"/>
          </a:p>
        </p:txBody>
      </p:sp>
      <p:pic>
        <p:nvPicPr>
          <p:cNvPr id="4" name="Picture 3" descr="chironomidae.jpg"/>
          <p:cNvPicPr>
            <a:picLocks noChangeAspect="1"/>
          </p:cNvPicPr>
          <p:nvPr/>
        </p:nvPicPr>
        <p:blipFill>
          <a:blip r:embed="rId2" cstate="print"/>
          <a:stretch>
            <a:fillRect/>
          </a:stretch>
        </p:blipFill>
        <p:spPr>
          <a:xfrm>
            <a:off x="304800" y="4495800"/>
            <a:ext cx="2771775" cy="2133600"/>
          </a:xfrm>
          <a:prstGeom prst="rect">
            <a:avLst/>
          </a:prstGeom>
        </p:spPr>
      </p:pic>
      <p:pic>
        <p:nvPicPr>
          <p:cNvPr id="5" name="Picture 4" descr="culicidae.jpg"/>
          <p:cNvPicPr>
            <a:picLocks noChangeAspect="1"/>
          </p:cNvPicPr>
          <p:nvPr/>
        </p:nvPicPr>
        <p:blipFill>
          <a:blip r:embed="rId3" cstate="print"/>
          <a:stretch>
            <a:fillRect/>
          </a:stretch>
        </p:blipFill>
        <p:spPr>
          <a:xfrm>
            <a:off x="3505200" y="2590800"/>
            <a:ext cx="2524125" cy="1809750"/>
          </a:xfrm>
          <a:prstGeom prst="rect">
            <a:avLst/>
          </a:prstGeom>
        </p:spPr>
      </p:pic>
      <p:pic>
        <p:nvPicPr>
          <p:cNvPr id="6" name="Picture 5" descr="otitidae.jpg"/>
          <p:cNvPicPr>
            <a:picLocks noChangeAspect="1"/>
          </p:cNvPicPr>
          <p:nvPr/>
        </p:nvPicPr>
        <p:blipFill>
          <a:blip r:embed="rId4" cstate="print"/>
          <a:stretch>
            <a:fillRect/>
          </a:stretch>
        </p:blipFill>
        <p:spPr>
          <a:xfrm>
            <a:off x="6553200" y="2259873"/>
            <a:ext cx="2362200" cy="2159726"/>
          </a:xfrm>
          <a:prstGeom prst="rect">
            <a:avLst/>
          </a:prstGeom>
        </p:spPr>
      </p:pic>
      <p:pic>
        <p:nvPicPr>
          <p:cNvPr id="7" name="Picture 6" descr="sciomyzidae.jpg"/>
          <p:cNvPicPr>
            <a:picLocks noChangeAspect="1"/>
          </p:cNvPicPr>
          <p:nvPr/>
        </p:nvPicPr>
        <p:blipFill>
          <a:blip r:embed="rId5" cstate="print"/>
          <a:stretch>
            <a:fillRect/>
          </a:stretch>
        </p:blipFill>
        <p:spPr>
          <a:xfrm>
            <a:off x="685800" y="2514600"/>
            <a:ext cx="2352675" cy="1943100"/>
          </a:xfrm>
          <a:prstGeom prst="rect">
            <a:avLst/>
          </a:prstGeom>
        </p:spPr>
      </p:pic>
      <p:pic>
        <p:nvPicPr>
          <p:cNvPr id="8" name="Picture 7" descr="tanyderidae.jpg"/>
          <p:cNvPicPr>
            <a:picLocks noChangeAspect="1"/>
          </p:cNvPicPr>
          <p:nvPr/>
        </p:nvPicPr>
        <p:blipFill>
          <a:blip r:embed="rId6" cstate="print"/>
          <a:stretch>
            <a:fillRect/>
          </a:stretch>
        </p:blipFill>
        <p:spPr>
          <a:xfrm>
            <a:off x="4267200" y="4495800"/>
            <a:ext cx="2476500" cy="2057400"/>
          </a:xfrm>
          <a:prstGeom prst="rect">
            <a:avLst/>
          </a:prstGeom>
        </p:spPr>
      </p:pic>
      <p:sp>
        <p:nvSpPr>
          <p:cNvPr id="9" name="TextBox 8"/>
          <p:cNvSpPr txBox="1"/>
          <p:nvPr/>
        </p:nvSpPr>
        <p:spPr>
          <a:xfrm>
            <a:off x="7010400" y="4648200"/>
            <a:ext cx="979755" cy="369332"/>
          </a:xfrm>
          <a:prstGeom prst="rect">
            <a:avLst/>
          </a:prstGeom>
          <a:noFill/>
        </p:spPr>
        <p:txBody>
          <a:bodyPr wrap="none" rtlCol="0">
            <a:spAutoFit/>
          </a:bodyPr>
          <a:lstStyle/>
          <a:p>
            <a:r>
              <a:rPr lang="en-IN" dirty="0" err="1" smtClean="0"/>
              <a:t>Otitidae</a:t>
            </a:r>
            <a:endParaRPr lang="en-IN" dirty="0"/>
          </a:p>
        </p:txBody>
      </p:sp>
      <p:sp>
        <p:nvSpPr>
          <p:cNvPr id="10" name="TextBox 9"/>
          <p:cNvSpPr txBox="1"/>
          <p:nvPr/>
        </p:nvSpPr>
        <p:spPr>
          <a:xfrm>
            <a:off x="6705600" y="6172200"/>
            <a:ext cx="1441485" cy="369332"/>
          </a:xfrm>
          <a:prstGeom prst="rect">
            <a:avLst/>
          </a:prstGeom>
          <a:noFill/>
        </p:spPr>
        <p:txBody>
          <a:bodyPr wrap="none" rtlCol="0">
            <a:spAutoFit/>
          </a:bodyPr>
          <a:lstStyle/>
          <a:p>
            <a:r>
              <a:rPr lang="en-IN" dirty="0" err="1" smtClean="0"/>
              <a:t>Tanyderidae</a:t>
            </a:r>
            <a:endParaRPr lang="en-IN" dirty="0"/>
          </a:p>
        </p:txBody>
      </p:sp>
      <p:sp>
        <p:nvSpPr>
          <p:cNvPr id="11" name="TextBox 10"/>
          <p:cNvSpPr txBox="1"/>
          <p:nvPr/>
        </p:nvSpPr>
        <p:spPr>
          <a:xfrm>
            <a:off x="2667000" y="5105400"/>
            <a:ext cx="1925757" cy="369332"/>
          </a:xfrm>
          <a:prstGeom prst="rect">
            <a:avLst/>
          </a:prstGeom>
          <a:noFill/>
        </p:spPr>
        <p:txBody>
          <a:bodyPr wrap="square" rtlCol="0">
            <a:spAutoFit/>
          </a:bodyPr>
          <a:lstStyle/>
          <a:p>
            <a:r>
              <a:rPr lang="en-IN" dirty="0" err="1" smtClean="0"/>
              <a:t>Chironomidae</a:t>
            </a:r>
            <a:endParaRPr lang="en-I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a:noFill/>
        </p:spPr>
        <p:txBody>
          <a:bodyPr>
            <a:normAutofit fontScale="90000"/>
          </a:bodyPr>
          <a:lstStyle/>
          <a:p>
            <a:r>
              <a:rPr lang="en-IN" dirty="0" smtClean="0"/>
              <a:t>Conservation of natural enemies through ecological engineering </a:t>
            </a:r>
            <a:endParaRPr lang="en-IN" dirty="0"/>
          </a:p>
        </p:txBody>
      </p:sp>
      <p:pic>
        <p:nvPicPr>
          <p:cNvPr id="17410" name="Picture 2"/>
          <p:cNvPicPr>
            <a:picLocks noGrp="1" noChangeAspect="1" noChangeArrowheads="1"/>
          </p:cNvPicPr>
          <p:nvPr>
            <p:ph sz="quarter" idx="1"/>
          </p:nvPr>
        </p:nvPicPr>
        <p:blipFill>
          <a:blip r:embed="rId2"/>
          <a:stretch>
            <a:fillRect/>
          </a:stretch>
        </p:blipFill>
        <p:spPr bwMode="auto">
          <a:xfrm>
            <a:off x="942975" y="1600200"/>
            <a:ext cx="7493000"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Habitat manipulation for pest management</a:t>
            </a:r>
            <a:endParaRPr lang="en-IN" dirty="0"/>
          </a:p>
        </p:txBody>
      </p:sp>
      <p:pic>
        <p:nvPicPr>
          <p:cNvPr id="12291" name="Picture 3"/>
          <p:cNvPicPr>
            <a:picLocks noGrp="1" noChangeAspect="1" noChangeArrowheads="1"/>
          </p:cNvPicPr>
          <p:nvPr>
            <p:ph sz="quarter" idx="1"/>
          </p:nvPr>
        </p:nvPicPr>
        <p:blipFill>
          <a:blip r:embed="rId2" cstate="print"/>
          <a:stretch>
            <a:fillRect/>
          </a:stretch>
        </p:blipFill>
        <p:spPr bwMode="auto">
          <a:xfrm>
            <a:off x="767076" y="1600200"/>
            <a:ext cx="7844798"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smtClean="0"/>
              <a:t>Microorganisams</a:t>
            </a:r>
            <a:r>
              <a:rPr lang="en-IN" dirty="0" smtClean="0"/>
              <a:t> enriches soil also</a:t>
            </a:r>
            <a:endParaRPr lang="en-IN" dirty="0"/>
          </a:p>
        </p:txBody>
      </p:sp>
      <p:pic>
        <p:nvPicPr>
          <p:cNvPr id="11266" name="Picture 2" descr="C:\Users\Admin\Desktop\posetrs\ecological engineering\IMG_9435.JPG"/>
          <p:cNvPicPr>
            <a:picLocks noGrp="1" noChangeAspect="1" noChangeArrowheads="1"/>
          </p:cNvPicPr>
          <p:nvPr>
            <p:ph sz="quarter" idx="1"/>
          </p:nvPr>
        </p:nvPicPr>
        <p:blipFill>
          <a:blip r:embed="rId2" cstate="print"/>
          <a:srcRect/>
          <a:stretch>
            <a:fillRect/>
          </a:stretch>
        </p:blipFill>
        <p:spPr bwMode="auto">
          <a:xfrm>
            <a:off x="762001" y="1600200"/>
            <a:ext cx="4114800" cy="4800600"/>
          </a:xfrm>
          <a:prstGeom prst="rect">
            <a:avLst/>
          </a:prstGeom>
          <a:noFill/>
        </p:spPr>
      </p:pic>
      <p:pic>
        <p:nvPicPr>
          <p:cNvPr id="6" name="Picture 2" descr="C:\Users\Admin\Desktop\posetrs\ecological engineering\20151206_100137.jpg"/>
          <p:cNvPicPr>
            <a:picLocks noChangeAspect="1" noChangeArrowheads="1"/>
          </p:cNvPicPr>
          <p:nvPr/>
        </p:nvPicPr>
        <p:blipFill>
          <a:blip r:embed="rId3" cstate="print"/>
          <a:srcRect/>
          <a:stretch>
            <a:fillRect/>
          </a:stretch>
        </p:blipFill>
        <p:spPr bwMode="auto">
          <a:xfrm rot="5400000">
            <a:off x="4457700" y="2171700"/>
            <a:ext cx="4876800" cy="37338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Increases biodiversity- Additional income to farmers </a:t>
            </a:r>
            <a:endParaRPr lang="en-IN" dirty="0"/>
          </a:p>
        </p:txBody>
      </p:sp>
      <p:pic>
        <p:nvPicPr>
          <p:cNvPr id="5" name="Picture 2"/>
          <p:cNvPicPr>
            <a:picLocks noGrp="1" noChangeAspect="1" noChangeArrowheads="1"/>
          </p:cNvPicPr>
          <p:nvPr>
            <p:ph sz="quarter" idx="1"/>
          </p:nvPr>
        </p:nvPicPr>
        <p:blipFill>
          <a:blip r:embed="rId2" cstate="print"/>
          <a:stretch>
            <a:fillRect/>
          </a:stretch>
        </p:blipFill>
        <p:spPr bwMode="auto">
          <a:xfrm>
            <a:off x="4244974" y="1600200"/>
            <a:ext cx="4518025" cy="2743200"/>
          </a:xfrm>
          <a:prstGeom prst="rect">
            <a:avLst/>
          </a:prstGeom>
          <a:noFill/>
          <a:ln w="9525">
            <a:noFill/>
            <a:miter lim="800000"/>
            <a:headEnd/>
            <a:tailEnd/>
          </a:ln>
          <a:effectLst/>
        </p:spPr>
      </p:pic>
      <p:sp>
        <p:nvSpPr>
          <p:cNvPr id="6" name="TextBox 5"/>
          <p:cNvSpPr txBox="1"/>
          <p:nvPr/>
        </p:nvSpPr>
        <p:spPr>
          <a:xfrm>
            <a:off x="685800" y="4038600"/>
            <a:ext cx="8554288" cy="1323439"/>
          </a:xfrm>
          <a:prstGeom prst="rect">
            <a:avLst/>
          </a:prstGeom>
          <a:noFill/>
        </p:spPr>
        <p:txBody>
          <a:bodyPr wrap="square" rtlCol="0">
            <a:spAutoFit/>
          </a:bodyPr>
          <a:lstStyle/>
          <a:p>
            <a:endParaRPr lang="en-IN" sz="8000" dirty="0">
              <a:solidFill>
                <a:schemeClr val="bg1"/>
              </a:solidFill>
              <a:latin typeface="Algerian" pitchFamily="82" charset="0"/>
            </a:endParaRPr>
          </a:p>
        </p:txBody>
      </p:sp>
      <p:pic>
        <p:nvPicPr>
          <p:cNvPr id="7" name="Picture 2"/>
          <p:cNvPicPr>
            <a:picLocks noChangeAspect="1" noChangeArrowheads="1"/>
          </p:cNvPicPr>
          <p:nvPr/>
        </p:nvPicPr>
        <p:blipFill>
          <a:blip r:embed="rId3" cstate="print"/>
          <a:srcRect/>
          <a:stretch>
            <a:fillRect/>
          </a:stretch>
        </p:blipFill>
        <p:spPr bwMode="auto">
          <a:xfrm>
            <a:off x="304800" y="1600200"/>
            <a:ext cx="4343400" cy="2819400"/>
          </a:xfrm>
          <a:prstGeom prst="rect">
            <a:avLst/>
          </a:prstGeom>
          <a:noFill/>
          <a:ln w="9525">
            <a:noFill/>
            <a:miter lim="800000"/>
            <a:headEnd/>
            <a:tailEnd/>
          </a:ln>
          <a:effectLst/>
        </p:spPr>
      </p:pic>
      <p:pic>
        <p:nvPicPr>
          <p:cNvPr id="8" name="Picture 3" descr="D:\Plant health management\clinic vdy\2015-16\valliyodu EE\ee valliyode\20151206_110147.jpg"/>
          <p:cNvPicPr>
            <a:picLocks noChangeAspect="1" noChangeArrowheads="1"/>
          </p:cNvPicPr>
          <p:nvPr/>
        </p:nvPicPr>
        <p:blipFill>
          <a:blip r:embed="rId4" cstate="print"/>
          <a:srcRect/>
          <a:stretch>
            <a:fillRect/>
          </a:stretch>
        </p:blipFill>
        <p:spPr bwMode="auto">
          <a:xfrm>
            <a:off x="4724400" y="4267200"/>
            <a:ext cx="4086225" cy="2406015"/>
          </a:xfrm>
          <a:prstGeom prst="rect">
            <a:avLst/>
          </a:prstGeom>
          <a:noFill/>
        </p:spPr>
      </p:pic>
      <p:pic>
        <p:nvPicPr>
          <p:cNvPr id="9" name="Picture 4"/>
          <p:cNvPicPr>
            <a:picLocks noChangeAspect="1" noChangeArrowheads="1"/>
          </p:cNvPicPr>
          <p:nvPr/>
        </p:nvPicPr>
        <p:blipFill>
          <a:blip r:embed="rId5" cstate="print"/>
          <a:srcRect/>
          <a:stretch>
            <a:fillRect/>
          </a:stretch>
        </p:blipFill>
        <p:spPr bwMode="auto">
          <a:xfrm rot="5400000">
            <a:off x="152400" y="4724400"/>
            <a:ext cx="2057399" cy="1752600"/>
          </a:xfrm>
          <a:prstGeom prst="rect">
            <a:avLst/>
          </a:prstGeom>
          <a:noFill/>
          <a:ln w="9525">
            <a:noFill/>
            <a:miter lim="800000"/>
            <a:headEnd/>
            <a:tailEnd/>
          </a:ln>
          <a:effectLst/>
        </p:spPr>
      </p:pic>
      <p:pic>
        <p:nvPicPr>
          <p:cNvPr id="10" name="Picture 5"/>
          <p:cNvPicPr>
            <a:picLocks noChangeAspect="1" noChangeArrowheads="1"/>
          </p:cNvPicPr>
          <p:nvPr/>
        </p:nvPicPr>
        <p:blipFill>
          <a:blip r:embed="rId6" cstate="print"/>
          <a:srcRect/>
          <a:stretch>
            <a:fillRect/>
          </a:stretch>
        </p:blipFill>
        <p:spPr bwMode="auto">
          <a:xfrm rot="16200000">
            <a:off x="2362200" y="4343400"/>
            <a:ext cx="2133600" cy="243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smtClean="0"/>
              <a:t>ECOLOGICAL ENGINEERING IN VEGETABLES – POPULARISED BY NIPHM, HYDRABAD </a:t>
            </a:r>
            <a:endParaRPr lang="en-IN" sz="3200" dirty="0"/>
          </a:p>
        </p:txBody>
      </p:sp>
      <p:pic>
        <p:nvPicPr>
          <p:cNvPr id="4" name="Content Placeholder 3" descr="D:\vegetables 2015-16\School garden\IMG-20151015-WA0023.jpg"/>
          <p:cNvPicPr>
            <a:picLocks noGrp="1"/>
          </p:cNvPicPr>
          <p:nvPr>
            <p:ph sz="quarter" idx="1"/>
          </p:nvPr>
        </p:nvPicPr>
        <p:blipFill>
          <a:blip r:embed="rId2" cstate="print"/>
          <a:srcRect/>
          <a:stretch>
            <a:fillRect/>
          </a:stretch>
        </p:blipFill>
        <p:spPr bwMode="auto">
          <a:xfrm>
            <a:off x="533400" y="1524000"/>
            <a:ext cx="77724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304800"/>
            <a:ext cx="8686800" cy="5821363"/>
          </a:xfrm>
        </p:spPr>
        <p:txBody>
          <a:bodyPr/>
          <a:lstStyle/>
          <a:p>
            <a:pPr>
              <a:buNone/>
            </a:pPr>
            <a:r>
              <a:rPr lang="en-IN" dirty="0" smtClean="0"/>
              <a:t>ADOPTION OF ECOLOGICAL ENGINEERING TO LARGE AREAS THROUGH AESA BASED FARMERS FIELD SCHOOL </a:t>
            </a:r>
            <a:endParaRPr lang="en-IN" dirty="0"/>
          </a:p>
        </p:txBody>
      </p:sp>
      <p:sp>
        <p:nvSpPr>
          <p:cNvPr id="4" name="TextBox 3"/>
          <p:cNvSpPr txBox="1"/>
          <p:nvPr/>
        </p:nvSpPr>
        <p:spPr>
          <a:xfrm>
            <a:off x="457200" y="1752601"/>
            <a:ext cx="7772400" cy="2031325"/>
          </a:xfrm>
          <a:prstGeom prst="rect">
            <a:avLst/>
          </a:prstGeom>
          <a:noFill/>
        </p:spPr>
        <p:txBody>
          <a:bodyPr wrap="square" rtlCol="0">
            <a:spAutoFit/>
          </a:bodyPr>
          <a:lstStyle/>
          <a:p>
            <a:pPr algn="just">
              <a:lnSpc>
                <a:spcPct val="150000"/>
              </a:lnSpc>
              <a:buNone/>
            </a:pPr>
            <a:r>
              <a:rPr lang="en-US" sz="2800" dirty="0" smtClean="0"/>
              <a:t>AESA – Help to increase the awareness and understanding  of the farmers about their  field and cultivation, beyond controlling pests.</a:t>
            </a:r>
          </a:p>
        </p:txBody>
      </p:sp>
      <p:pic>
        <p:nvPicPr>
          <p:cNvPr id="5" name="Picture 2"/>
          <p:cNvPicPr>
            <a:picLocks noChangeAspect="1" noChangeArrowheads="1"/>
          </p:cNvPicPr>
          <p:nvPr/>
        </p:nvPicPr>
        <p:blipFill>
          <a:blip r:embed="rId2" cstate="print"/>
          <a:srcRect/>
          <a:stretch>
            <a:fillRect/>
          </a:stretch>
        </p:blipFill>
        <p:spPr bwMode="auto">
          <a:xfrm>
            <a:off x="457200" y="3962400"/>
            <a:ext cx="3946525" cy="2655094"/>
          </a:xfrm>
          <a:prstGeom prst="rect">
            <a:avLst/>
          </a:prstGeom>
          <a:noFill/>
          <a:ln w="9525">
            <a:noFill/>
            <a:miter lim="800000"/>
            <a:headEnd/>
            <a:tailEnd/>
          </a:ln>
          <a:effectLst/>
        </p:spPr>
      </p:pic>
      <p:pic>
        <p:nvPicPr>
          <p:cNvPr id="6" name="Picture 2" descr="D:\Plant health management\clinic vdy\DSC00992.JPG"/>
          <p:cNvPicPr>
            <a:picLocks noChangeAspect="1" noChangeArrowheads="1"/>
          </p:cNvPicPr>
          <p:nvPr/>
        </p:nvPicPr>
        <p:blipFill>
          <a:blip r:embed="rId3" cstate="print"/>
          <a:stretch>
            <a:fillRect/>
          </a:stretch>
        </p:blipFill>
        <p:spPr bwMode="auto">
          <a:xfrm>
            <a:off x="4572000" y="3733800"/>
            <a:ext cx="4267200" cy="28956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ormAutofit fontScale="90000"/>
          </a:bodyPr>
          <a:lstStyle/>
          <a:p>
            <a:pPr eaLnBrk="1" hangingPunct="1"/>
            <a:r>
              <a:rPr lang="en-US" altLang="en-US" sz="4000" dirty="0" smtClean="0"/>
              <a:t/>
            </a:r>
            <a:br>
              <a:rPr lang="en-US" altLang="en-US" sz="4000" dirty="0" smtClean="0"/>
            </a:br>
            <a:r>
              <a:rPr lang="en-US" altLang="en-US" sz="4000" dirty="0" smtClean="0"/>
              <a:t/>
            </a:r>
            <a:br>
              <a:rPr lang="en-US" altLang="en-US" sz="4000" dirty="0" smtClean="0"/>
            </a:br>
            <a:endParaRPr lang="en-US" altLang="en-US" sz="4000" dirty="0" smtClean="0"/>
          </a:p>
        </p:txBody>
      </p:sp>
      <p:sp>
        <p:nvSpPr>
          <p:cNvPr id="10244" name="Rectangle 3"/>
          <p:cNvSpPr>
            <a:spLocks noGrp="1" noChangeArrowheads="1"/>
          </p:cNvSpPr>
          <p:nvPr>
            <p:ph type="body" sz="half" idx="1"/>
          </p:nvPr>
        </p:nvSpPr>
        <p:spPr>
          <a:xfrm>
            <a:off x="457200" y="609600"/>
            <a:ext cx="8382000" cy="5334000"/>
          </a:xfrm>
        </p:spPr>
        <p:txBody>
          <a:bodyPr>
            <a:normAutofit/>
          </a:bodyPr>
          <a:lstStyle/>
          <a:p>
            <a:pPr algn="just" eaLnBrk="1" hangingPunct="1">
              <a:lnSpc>
                <a:spcPct val="80000"/>
              </a:lnSpc>
              <a:buFontTx/>
              <a:buNone/>
            </a:pPr>
            <a:r>
              <a:rPr lang="en-US" altLang="en-US" dirty="0" smtClean="0"/>
              <a:t>    Crop is opened work book  for  weekly field observations, sharing of experiences, discussions, decisions and application of  appropriate interventions   leads to gain new experiences by farmers.</a:t>
            </a:r>
          </a:p>
        </p:txBody>
      </p:sp>
      <p:sp>
        <p:nvSpPr>
          <p:cNvPr id="10242" name="Slide Number Placeholder 6"/>
          <p:cNvSpPr>
            <a:spLocks noGrp="1"/>
          </p:cNvSpPr>
          <p:nvPr>
            <p:ph type="sldNum" sz="quarter" idx="12"/>
          </p:nvPr>
        </p:nvSpPr>
        <p:spPr>
          <a:noFill/>
        </p:spPr>
        <p:txBody>
          <a:bodyPr/>
          <a:lstStyle/>
          <a:p>
            <a:fld id="{96AD8EEB-40F5-477D-9279-BE047D11D58C}" type="slidenum">
              <a:rPr lang="en-US" altLang="en-US"/>
              <a:pPr/>
              <a:t>56</a:t>
            </a:fld>
            <a:endParaRPr lang="en-US" altLang="en-US"/>
          </a:p>
        </p:txBody>
      </p:sp>
      <p:pic>
        <p:nvPicPr>
          <p:cNvPr id="7" name="Picture 6" descr="DSC00859.JPG"/>
          <p:cNvPicPr>
            <a:picLocks noChangeAspect="1"/>
          </p:cNvPicPr>
          <p:nvPr/>
        </p:nvPicPr>
        <p:blipFill>
          <a:blip r:embed="rId2" cstate="print"/>
          <a:stretch>
            <a:fillRect/>
          </a:stretch>
        </p:blipFill>
        <p:spPr>
          <a:xfrm>
            <a:off x="609600" y="2667000"/>
            <a:ext cx="3733800" cy="3810000"/>
          </a:xfrm>
          <a:prstGeom prst="rect">
            <a:avLst/>
          </a:prstGeom>
        </p:spPr>
      </p:pic>
      <p:pic>
        <p:nvPicPr>
          <p:cNvPr id="8" name="Content Placeholder 7" descr="IMG-20141218-WA0024.jpg"/>
          <p:cNvPicPr>
            <a:picLocks noGrp="1" noChangeAspect="1"/>
          </p:cNvPicPr>
          <p:nvPr>
            <p:ph sz="half" idx="2"/>
          </p:nvPr>
        </p:nvPicPr>
        <p:blipFill>
          <a:blip r:embed="rId3" cstate="print"/>
          <a:stretch>
            <a:fillRect/>
          </a:stretch>
        </p:blipFill>
        <p:spPr>
          <a:xfrm>
            <a:off x="4648200" y="2727325"/>
            <a:ext cx="4038600" cy="374967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2"/>
          </p:nvPr>
        </p:nvSpPr>
        <p:spPr>
          <a:noFill/>
        </p:spPr>
        <p:txBody>
          <a:bodyPr/>
          <a:lstStyle/>
          <a:p>
            <a:fld id="{89C82B38-F1F1-49D8-AE06-2BF28E83C680}" type="slidenum">
              <a:rPr lang="en-US" altLang="en-US"/>
              <a:pPr/>
              <a:t>57</a:t>
            </a:fld>
            <a:endParaRPr lang="en-US" altLang="en-US"/>
          </a:p>
        </p:txBody>
      </p:sp>
      <p:pic>
        <p:nvPicPr>
          <p:cNvPr id="13315" name="Picture 2" descr="FFS Ricee"/>
          <p:cNvPicPr>
            <a:picLocks noChangeAspect="1" noChangeArrowheads="1"/>
          </p:cNvPicPr>
          <p:nvPr/>
        </p:nvPicPr>
        <p:blipFill>
          <a:blip r:embed="rId2" cstate="print"/>
          <a:srcRect/>
          <a:stretch>
            <a:fillRect/>
          </a:stretch>
        </p:blipFill>
        <p:spPr bwMode="auto">
          <a:xfrm>
            <a:off x="1143000" y="1219200"/>
            <a:ext cx="6740525" cy="3105150"/>
          </a:xfrm>
          <a:prstGeom prst="rect">
            <a:avLst/>
          </a:prstGeom>
          <a:noFill/>
          <a:ln w="9525">
            <a:solidFill>
              <a:schemeClr val="folHlink"/>
            </a:solidFill>
            <a:miter lim="800000"/>
            <a:headEnd/>
            <a:tailEnd/>
          </a:ln>
        </p:spPr>
      </p:pic>
      <p:sp>
        <p:nvSpPr>
          <p:cNvPr id="13316" name="Rectangle 3"/>
          <p:cNvSpPr>
            <a:spLocks noChangeArrowheads="1"/>
          </p:cNvSpPr>
          <p:nvPr/>
        </p:nvSpPr>
        <p:spPr bwMode="auto">
          <a:xfrm>
            <a:off x="914400" y="457200"/>
            <a:ext cx="7620000" cy="457200"/>
          </a:xfrm>
          <a:prstGeom prst="rect">
            <a:avLst/>
          </a:prstGeom>
          <a:noFill/>
          <a:ln w="9525">
            <a:noFill/>
            <a:miter lim="800000"/>
            <a:headEnd/>
            <a:tailEnd/>
          </a:ln>
        </p:spPr>
        <p:txBody>
          <a:bodyPr>
            <a:spAutoFit/>
          </a:bodyPr>
          <a:lstStyle/>
          <a:p>
            <a:pPr algn="ctr" eaLnBrk="1" hangingPunct="1">
              <a:spcBef>
                <a:spcPct val="50000"/>
              </a:spcBef>
            </a:pPr>
            <a:r>
              <a:rPr lang="en-US" altLang="en-US" sz="2400" b="1">
                <a:solidFill>
                  <a:schemeClr val="tx2"/>
                </a:solidFill>
              </a:rPr>
              <a:t>FFS</a:t>
            </a:r>
            <a:r>
              <a:rPr lang="en-US" altLang="en-US" sz="2400">
                <a:solidFill>
                  <a:schemeClr val="tx2"/>
                </a:solidFill>
              </a:rPr>
              <a:t>  </a:t>
            </a:r>
            <a:r>
              <a:rPr lang="en-US" altLang="en-US" sz="2400" b="1">
                <a:solidFill>
                  <a:schemeClr val="tx2"/>
                </a:solidFill>
              </a:rPr>
              <a:t>IN  A  CROP SEASON</a:t>
            </a:r>
            <a:r>
              <a:rPr lang="en-US" altLang="en-US">
                <a:solidFill>
                  <a:schemeClr val="tx2"/>
                </a:solidFill>
              </a:rPr>
              <a:t>  </a:t>
            </a:r>
          </a:p>
        </p:txBody>
      </p:sp>
      <p:sp>
        <p:nvSpPr>
          <p:cNvPr id="13317" name="Text Box 4"/>
          <p:cNvSpPr txBox="1">
            <a:spLocks noChangeArrowheads="1"/>
          </p:cNvSpPr>
          <p:nvPr/>
        </p:nvSpPr>
        <p:spPr bwMode="auto">
          <a:xfrm>
            <a:off x="755650" y="5445125"/>
            <a:ext cx="7056438" cy="366713"/>
          </a:xfrm>
          <a:prstGeom prst="rect">
            <a:avLst/>
          </a:prstGeom>
          <a:noFill/>
          <a:ln w="9525">
            <a:noFill/>
            <a:miter lim="800000"/>
            <a:headEnd/>
            <a:tailEnd/>
          </a:ln>
        </p:spPr>
        <p:txBody>
          <a:bodyPr>
            <a:spAutoFit/>
          </a:bodyPr>
          <a:lstStyle/>
          <a:p>
            <a:pPr eaLnBrk="1" hangingPunct="1">
              <a:spcBef>
                <a:spcPct val="50000"/>
              </a:spcBef>
            </a:pPr>
            <a:endParaRPr lang="en-US" altLang="en-US" sz="1800"/>
          </a:p>
        </p:txBody>
      </p:sp>
      <p:sp>
        <p:nvSpPr>
          <p:cNvPr id="13318" name="Text Box 5"/>
          <p:cNvSpPr txBox="1">
            <a:spLocks noChangeArrowheads="1"/>
          </p:cNvSpPr>
          <p:nvPr/>
        </p:nvSpPr>
        <p:spPr bwMode="auto">
          <a:xfrm>
            <a:off x="1447800" y="4495800"/>
            <a:ext cx="6048375" cy="366713"/>
          </a:xfrm>
          <a:prstGeom prst="rect">
            <a:avLst/>
          </a:prstGeom>
          <a:noFill/>
          <a:ln w="9525">
            <a:noFill/>
            <a:miter lim="800000"/>
            <a:headEnd/>
            <a:tailEnd/>
          </a:ln>
        </p:spPr>
        <p:txBody>
          <a:bodyPr>
            <a:spAutoFit/>
          </a:bodyPr>
          <a:lstStyle/>
          <a:p>
            <a:pPr algn="ctr" eaLnBrk="1" hangingPunct="1">
              <a:spcBef>
                <a:spcPct val="50000"/>
              </a:spcBef>
            </a:pPr>
            <a:r>
              <a:rPr lang="en-US" altLang="en-US" sz="1800" b="1">
                <a:solidFill>
                  <a:schemeClr val="folHlink"/>
                </a:solidFill>
              </a:rPr>
              <a:t>GROWTH   STAGES</a:t>
            </a:r>
            <a:endParaRPr lang="en-US" altLang="en-US" sz="1800">
              <a:solidFill>
                <a:schemeClr val="folHlink"/>
              </a:solidFill>
            </a:endParaRPr>
          </a:p>
        </p:txBody>
      </p:sp>
      <p:sp>
        <p:nvSpPr>
          <p:cNvPr id="13319" name="Text Box 6"/>
          <p:cNvSpPr txBox="1">
            <a:spLocks noChangeArrowheads="1"/>
          </p:cNvSpPr>
          <p:nvPr/>
        </p:nvSpPr>
        <p:spPr bwMode="auto">
          <a:xfrm>
            <a:off x="3419475" y="4076700"/>
            <a:ext cx="2160588" cy="274638"/>
          </a:xfrm>
          <a:prstGeom prst="rect">
            <a:avLst/>
          </a:prstGeom>
          <a:noFill/>
          <a:ln w="9525">
            <a:noFill/>
            <a:miter lim="800000"/>
            <a:headEnd/>
            <a:tailEnd/>
          </a:ln>
        </p:spPr>
        <p:txBody>
          <a:bodyPr>
            <a:spAutoFit/>
          </a:bodyPr>
          <a:lstStyle/>
          <a:p>
            <a:pPr eaLnBrk="1" hangingPunct="1">
              <a:spcBef>
                <a:spcPct val="50000"/>
              </a:spcBef>
            </a:pPr>
            <a:r>
              <a:rPr lang="en-US" altLang="en-US" sz="1200" b="1"/>
              <a:t>Tillering         Panicle</a:t>
            </a:r>
          </a:p>
        </p:txBody>
      </p:sp>
      <p:sp>
        <p:nvSpPr>
          <p:cNvPr id="13320" name="Text Box 7"/>
          <p:cNvSpPr txBox="1">
            <a:spLocks noChangeArrowheads="1"/>
          </p:cNvSpPr>
          <p:nvPr/>
        </p:nvSpPr>
        <p:spPr bwMode="auto">
          <a:xfrm>
            <a:off x="381000" y="5181600"/>
            <a:ext cx="8001000" cy="1200329"/>
          </a:xfrm>
          <a:prstGeom prst="rect">
            <a:avLst/>
          </a:prstGeom>
          <a:noFill/>
          <a:ln w="9525">
            <a:noFill/>
            <a:miter lim="800000"/>
            <a:headEnd/>
            <a:tailEnd/>
          </a:ln>
        </p:spPr>
        <p:txBody>
          <a:bodyPr wrap="square">
            <a:spAutoFit/>
          </a:bodyPr>
          <a:lstStyle/>
          <a:p>
            <a:pPr algn="ctr" eaLnBrk="1" hangingPunct="1"/>
            <a:r>
              <a:rPr lang="en-US" altLang="en-US" sz="2400" b="1" dirty="0">
                <a:solidFill>
                  <a:srgbClr val="FF3300"/>
                </a:solidFill>
              </a:rPr>
              <a:t>FFS OFFERS PRACTICAL TRAINING  TO FARMERS IN FIELD FOR </a:t>
            </a:r>
          </a:p>
          <a:p>
            <a:pPr algn="ctr" eaLnBrk="1" hangingPunct="1"/>
            <a:r>
              <a:rPr lang="en-US" altLang="en-US" sz="2400" b="1" dirty="0">
                <a:solidFill>
                  <a:srgbClr val="FF3300"/>
                </a:solidFill>
              </a:rPr>
              <a:t>14 TO 16 WEEKS. EACH FFS  HAS 30 FARMERS </a:t>
            </a:r>
          </a:p>
          <a:p>
            <a:pPr algn="ctr" eaLnBrk="1" hangingPunct="1"/>
            <a:r>
              <a:rPr lang="en-US" altLang="en-US" sz="2400" b="1" dirty="0">
                <a:solidFill>
                  <a:srgbClr val="FF3300"/>
                </a:solidFill>
              </a:rPr>
              <a:t>AND A FIELD AREA OF 25 ACRES</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a:xfrm>
            <a:off x="461963" y="4876800"/>
            <a:ext cx="8229600" cy="1143000"/>
          </a:xfrm>
        </p:spPr>
        <p:txBody>
          <a:bodyPr/>
          <a:lstStyle/>
          <a:p>
            <a:r>
              <a:rPr lang="en-US" altLang="en-US" sz="3600" b="1" smtClean="0"/>
              <a:t>FFS Learning Field 2.00 acres</a:t>
            </a:r>
          </a:p>
        </p:txBody>
      </p:sp>
      <p:sp>
        <p:nvSpPr>
          <p:cNvPr id="14339" name="Slide Number Placeholder 1"/>
          <p:cNvSpPr>
            <a:spLocks noGrp="1"/>
          </p:cNvSpPr>
          <p:nvPr>
            <p:ph type="sldNum" sz="quarter" idx="12"/>
          </p:nvPr>
        </p:nvSpPr>
        <p:spPr>
          <a:noFill/>
        </p:spPr>
        <p:txBody>
          <a:bodyPr/>
          <a:lstStyle/>
          <a:p>
            <a:fld id="{A5B43A07-D5DB-49C3-8B2F-289BADA49AC9}" type="slidenum">
              <a:rPr lang="en-US" altLang="en-US"/>
              <a:pPr/>
              <a:t>58</a:t>
            </a:fld>
            <a:endParaRPr lang="en-US" altLang="en-US"/>
          </a:p>
        </p:txBody>
      </p:sp>
      <p:graphicFrame>
        <p:nvGraphicFramePr>
          <p:cNvPr id="9" name="Table 8"/>
          <p:cNvGraphicFramePr>
            <a:graphicFrameLocks noGrp="1"/>
          </p:cNvGraphicFramePr>
          <p:nvPr/>
        </p:nvGraphicFramePr>
        <p:xfrm>
          <a:off x="461963" y="1905000"/>
          <a:ext cx="8224836" cy="2819400"/>
        </p:xfrm>
        <a:graphic>
          <a:graphicData uri="http://schemas.openxmlformats.org/drawingml/2006/table">
            <a:tbl>
              <a:tblPr firstRow="1" bandRow="1">
                <a:tableStyleId>{93296810-A885-4BE3-A3E7-6D5BEEA58F35}</a:tableStyleId>
              </a:tblPr>
              <a:tblGrid>
                <a:gridCol w="2741612"/>
                <a:gridCol w="2741612"/>
                <a:gridCol w="2741612"/>
              </a:tblGrid>
              <a:tr h="2819400">
                <a:tc>
                  <a:txBody>
                    <a:bodyPr/>
                    <a:lstStyle/>
                    <a:p>
                      <a:endParaRPr lang="en-US" dirty="0" smtClean="0"/>
                    </a:p>
                    <a:p>
                      <a:endParaRPr lang="en-US" dirty="0" smtClean="0"/>
                    </a:p>
                    <a:p>
                      <a:endParaRPr lang="en-US" dirty="0" smtClean="0"/>
                    </a:p>
                    <a:p>
                      <a:r>
                        <a:rPr lang="en-US" dirty="0" smtClean="0"/>
                        <a:t>Ecological Engineering</a:t>
                      </a:r>
                      <a:r>
                        <a:rPr lang="en-US" baseline="0" dirty="0" smtClean="0"/>
                        <a:t> practices </a:t>
                      </a:r>
                      <a:endParaRPr lang="en-US" dirty="0"/>
                    </a:p>
                  </a:txBody>
                  <a:tcPr marL="91437" marR="91437"/>
                </a:tc>
                <a:tc>
                  <a:txBody>
                    <a:bodyPr/>
                    <a:lstStyle/>
                    <a:p>
                      <a:endParaRPr lang="en-US" dirty="0" smtClean="0"/>
                    </a:p>
                    <a:p>
                      <a:endParaRPr lang="en-US" dirty="0" smtClean="0"/>
                    </a:p>
                    <a:p>
                      <a:endParaRPr lang="en-US" dirty="0" smtClean="0"/>
                    </a:p>
                    <a:p>
                      <a:endParaRPr lang="en-US" dirty="0" smtClean="0"/>
                    </a:p>
                    <a:p>
                      <a:r>
                        <a:rPr lang="en-US" dirty="0" smtClean="0"/>
                        <a:t>Field Validation Trials</a:t>
                      </a:r>
                      <a:endParaRPr lang="en-US" dirty="0"/>
                    </a:p>
                  </a:txBody>
                  <a:tcPr marL="91437" marR="91437"/>
                </a:tc>
                <a:tc>
                  <a:txBody>
                    <a:bodyPr/>
                    <a:lstStyle/>
                    <a:p>
                      <a:endParaRPr lang="en-US" dirty="0" smtClean="0"/>
                    </a:p>
                    <a:p>
                      <a:endParaRPr lang="en-US" dirty="0" smtClean="0"/>
                    </a:p>
                    <a:p>
                      <a:endParaRPr lang="en-US" dirty="0" smtClean="0"/>
                    </a:p>
                    <a:p>
                      <a:endParaRPr lang="en-US" dirty="0" smtClean="0"/>
                    </a:p>
                    <a:p>
                      <a:r>
                        <a:rPr lang="en-US" dirty="0" smtClean="0"/>
                        <a:t>Farmers’ Practice</a:t>
                      </a:r>
                      <a:endParaRPr lang="en-US" dirty="0"/>
                    </a:p>
                  </a:txBody>
                  <a:tcPr marL="91437" marR="91437"/>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307013" y="990600"/>
            <a:ext cx="3213100" cy="5011738"/>
            <a:chOff x="3548132" y="1841500"/>
            <a:chExt cx="2669141" cy="5816475"/>
          </a:xfrm>
        </p:grpSpPr>
        <p:sp>
          <p:nvSpPr>
            <p:cNvPr id="42010" name="Rectangle 44"/>
            <p:cNvSpPr>
              <a:spLocks noChangeArrowheads="1"/>
            </p:cNvSpPr>
            <p:nvPr/>
          </p:nvSpPr>
          <p:spPr bwMode="auto">
            <a:xfrm>
              <a:off x="4372348" y="1841500"/>
              <a:ext cx="983784" cy="615363"/>
            </a:xfrm>
            <a:prstGeom prst="rect">
              <a:avLst/>
            </a:prstGeom>
            <a:noFill/>
            <a:ln w="9525">
              <a:noFill/>
              <a:miter lim="800000"/>
              <a:headEnd/>
              <a:tailEnd/>
            </a:ln>
          </p:spPr>
          <p:txBody>
            <a:bodyPr>
              <a:spAutoFit/>
            </a:bodyPr>
            <a:lstStyle/>
            <a:p>
              <a:r>
                <a:rPr lang="en-US" b="1">
                  <a:solidFill>
                    <a:srgbClr val="C00000"/>
                  </a:solidFill>
                  <a:latin typeface="Calibri" pitchFamily="34" charset="0"/>
                  <a:cs typeface="Arial" charset="0"/>
                </a:rPr>
                <a:t>Pests</a:t>
              </a:r>
              <a:endParaRPr lang="en-US">
                <a:solidFill>
                  <a:srgbClr val="C00000"/>
                </a:solidFill>
                <a:latin typeface="Calibri" pitchFamily="34" charset="0"/>
                <a:cs typeface="Arial" charset="0"/>
              </a:endParaRPr>
            </a:p>
          </p:txBody>
        </p:sp>
        <p:grpSp>
          <p:nvGrpSpPr>
            <p:cNvPr id="3" name="Group 38"/>
            <p:cNvGrpSpPr>
              <a:grpSpLocks/>
            </p:cNvGrpSpPr>
            <p:nvPr/>
          </p:nvGrpSpPr>
          <p:grpSpPr bwMode="auto">
            <a:xfrm>
              <a:off x="3548132" y="2514599"/>
              <a:ext cx="2669141" cy="5143376"/>
              <a:chOff x="3548132" y="2514599"/>
              <a:chExt cx="2669141" cy="5143376"/>
            </a:xfrm>
          </p:grpSpPr>
          <p:pic>
            <p:nvPicPr>
              <p:cNvPr id="42012" name="Picture 23" descr="C:\Users\abc\Desktop\4270844992_2d473fbc2a.jpg"/>
              <p:cNvPicPr>
                <a:picLocks noChangeAspect="1" noChangeArrowheads="1"/>
              </p:cNvPicPr>
              <p:nvPr/>
            </p:nvPicPr>
            <p:blipFill>
              <a:blip r:embed="rId2"/>
              <a:srcRect l="18234"/>
              <a:stretch>
                <a:fillRect/>
              </a:stretch>
            </p:blipFill>
            <p:spPr bwMode="auto">
              <a:xfrm rot="-2800042">
                <a:off x="4903960" y="6625847"/>
                <a:ext cx="1202242" cy="862013"/>
              </a:xfrm>
              <a:prstGeom prst="rect">
                <a:avLst/>
              </a:prstGeom>
              <a:noFill/>
              <a:ln w="9525">
                <a:noFill/>
                <a:miter lim="800000"/>
                <a:headEnd/>
                <a:tailEnd/>
              </a:ln>
            </p:spPr>
          </p:pic>
          <p:pic>
            <p:nvPicPr>
              <p:cNvPr id="42013" name="Picture 71" descr="http://completegarden.files.wordpress.com/2008/08/small-white-caterpilar-pieris-rapae-tomato-pest-copy.jpg"/>
              <p:cNvPicPr>
                <a:picLocks noChangeAspect="1" noChangeArrowheads="1"/>
              </p:cNvPicPr>
              <p:nvPr/>
            </p:nvPicPr>
            <p:blipFill>
              <a:blip r:embed="rId3">
                <a:clrChange>
                  <a:clrFrom>
                    <a:srgbClr val="EDFAFF"/>
                  </a:clrFrom>
                  <a:clrTo>
                    <a:srgbClr val="EDFAFF">
                      <a:alpha val="0"/>
                    </a:srgbClr>
                  </a:clrTo>
                </a:clrChange>
              </a:blip>
              <a:srcRect r="153" b="-53"/>
              <a:stretch>
                <a:fillRect/>
              </a:stretch>
            </p:blipFill>
            <p:spPr bwMode="auto">
              <a:xfrm rot="2325116">
                <a:off x="3938481" y="7077617"/>
                <a:ext cx="1097196" cy="501134"/>
              </a:xfrm>
              <a:prstGeom prst="rect">
                <a:avLst/>
              </a:prstGeom>
              <a:noFill/>
              <a:ln w="9525">
                <a:noFill/>
                <a:miter lim="800000"/>
                <a:headEnd/>
                <a:tailEnd/>
              </a:ln>
              <a:effectLst>
                <a:outerShdw dist="139700" dir="2700000" algn="tl" rotWithShape="0">
                  <a:srgbClr val="333333">
                    <a:alpha val="0"/>
                  </a:srgbClr>
                </a:outerShdw>
              </a:effectLst>
            </p:spPr>
          </p:pic>
          <p:pic>
            <p:nvPicPr>
              <p:cNvPr id="52" name="Picture 5" descr="C:\Users\abc\Desktop\images (2).jp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rot="8093701" flipV="1">
                <a:off x="4111641" y="3699325"/>
                <a:ext cx="1022536" cy="991697"/>
              </a:xfrm>
              <a:prstGeom prst="rect">
                <a:avLst/>
              </a:prstGeom>
              <a:noFill/>
              <a:effectLst>
                <a:outerShdw blurRad="50800" dist="50800" dir="5400000" algn="ctr" rotWithShape="0">
                  <a:srgbClr val="000000">
                    <a:alpha val="0"/>
                  </a:srgbClr>
                </a:outerShdw>
              </a:effectLst>
            </p:spPr>
          </p:pic>
          <p:pic>
            <p:nvPicPr>
              <p:cNvPr id="42015" name="Picture 4" descr="C:\Users\niphm\Pictures\3445963453_43108c1044_z.jpg"/>
              <p:cNvPicPr>
                <a:picLocks noChangeAspect="1" noChangeArrowheads="1"/>
              </p:cNvPicPr>
              <p:nvPr/>
            </p:nvPicPr>
            <p:blipFill>
              <a:blip r:embed="rId5">
                <a:clrChange>
                  <a:clrFrom>
                    <a:srgbClr val="DDD9D0"/>
                  </a:clrFrom>
                  <a:clrTo>
                    <a:srgbClr val="DDD9D0">
                      <a:alpha val="0"/>
                    </a:srgbClr>
                  </a:clrTo>
                </a:clrChange>
                <a:lum bright="10000"/>
              </a:blip>
              <a:srcRect l="26250" t="8685" r="28751" b="8685"/>
              <a:stretch>
                <a:fillRect/>
              </a:stretch>
            </p:blipFill>
            <p:spPr bwMode="auto">
              <a:xfrm rot="-7107019">
                <a:off x="4190717" y="5335458"/>
                <a:ext cx="1108257" cy="1008064"/>
              </a:xfrm>
              <a:prstGeom prst="rect">
                <a:avLst/>
              </a:prstGeom>
              <a:noFill/>
              <a:ln w="9525">
                <a:noFill/>
                <a:miter lim="800000"/>
                <a:headEnd/>
                <a:tailEnd/>
              </a:ln>
            </p:spPr>
          </p:pic>
          <p:pic>
            <p:nvPicPr>
              <p:cNvPr id="42016" name="Picture 6" descr="http://newsimg.bbc.co.uk/media/images/45422000/jpg/_45422785_locust.jpg"/>
              <p:cNvPicPr>
                <a:picLocks noChangeAspect="1" noChangeArrowheads="1"/>
              </p:cNvPicPr>
              <p:nvPr/>
            </p:nvPicPr>
            <p:blipFill>
              <a:blip r:embed="rId6">
                <a:clrChange>
                  <a:clrFrom>
                    <a:srgbClr val="FFFFFF"/>
                  </a:clrFrom>
                  <a:clrTo>
                    <a:srgbClr val="FFFFFF">
                      <a:alpha val="0"/>
                    </a:srgbClr>
                  </a:clrTo>
                </a:clrChange>
              </a:blip>
              <a:srcRect l="362" t="2779" r="1563" b="2779"/>
              <a:stretch>
                <a:fillRect/>
              </a:stretch>
            </p:blipFill>
            <p:spPr bwMode="auto">
              <a:xfrm rot="20791261" flipH="1">
                <a:off x="3838142" y="4578043"/>
                <a:ext cx="1386024" cy="863583"/>
              </a:xfrm>
              <a:prstGeom prst="rect">
                <a:avLst/>
              </a:prstGeom>
              <a:noFill/>
              <a:ln w="9525">
                <a:noFill/>
                <a:miter lim="800000"/>
                <a:headEnd/>
                <a:tailEnd/>
              </a:ln>
            </p:spPr>
          </p:pic>
          <p:pic>
            <p:nvPicPr>
              <p:cNvPr id="42017" name="Picture 16" descr="C:\Users\niphm\Pictures\Picture22.jpg"/>
              <p:cNvPicPr>
                <a:picLocks noChangeAspect="1" noChangeArrowheads="1"/>
              </p:cNvPicPr>
              <p:nvPr/>
            </p:nvPicPr>
            <p:blipFill>
              <a:blip r:embed="rId7"/>
              <a:srcRect/>
              <a:stretch>
                <a:fillRect/>
              </a:stretch>
            </p:blipFill>
            <p:spPr bwMode="auto">
              <a:xfrm rot="-2893009">
                <a:off x="4374845" y="6372210"/>
                <a:ext cx="740186" cy="944562"/>
              </a:xfrm>
              <a:prstGeom prst="rect">
                <a:avLst/>
              </a:prstGeom>
              <a:noFill/>
              <a:ln w="9525">
                <a:noFill/>
                <a:miter lim="800000"/>
                <a:headEnd/>
                <a:tailEnd/>
              </a:ln>
            </p:spPr>
          </p:pic>
          <p:pic>
            <p:nvPicPr>
              <p:cNvPr id="42018" name="Picture 34" descr="USDA image from wikipedia, used under open source permission The green apple aphid (''Aphis pomi'') *A, adult sexual female *B, adult male *C, young female *D, female laying an egg *E, eggs, which turn from green to block after they are laid. (Enlarged about 20 times)"/>
              <p:cNvPicPr>
                <a:picLocks noChangeAspect="1" noChangeArrowheads="1"/>
              </p:cNvPicPr>
              <p:nvPr/>
            </p:nvPicPr>
            <p:blipFill>
              <a:blip r:embed="rId8">
                <a:clrChange>
                  <a:clrFrom>
                    <a:srgbClr val="E4E5DF"/>
                  </a:clrFrom>
                  <a:clrTo>
                    <a:srgbClr val="E4E5DF">
                      <a:alpha val="0"/>
                    </a:srgbClr>
                  </a:clrTo>
                </a:clrChange>
              </a:blip>
              <a:srcRect r="41293" b="38626"/>
              <a:stretch>
                <a:fillRect/>
              </a:stretch>
            </p:blipFill>
            <p:spPr bwMode="auto">
              <a:xfrm rot="-7392501">
                <a:off x="3379338" y="2757279"/>
                <a:ext cx="973685" cy="636097"/>
              </a:xfrm>
              <a:prstGeom prst="rect">
                <a:avLst/>
              </a:prstGeom>
              <a:noFill/>
              <a:ln w="9525">
                <a:noFill/>
                <a:miter lim="800000"/>
                <a:headEnd/>
                <a:tailEnd/>
              </a:ln>
            </p:spPr>
          </p:pic>
          <p:pic>
            <p:nvPicPr>
              <p:cNvPr id="42019" name="Picture 2" descr="C:\Users\niphm\Pictures\bug.jpg"/>
              <p:cNvPicPr>
                <a:picLocks noChangeAspect="1" noChangeArrowheads="1"/>
              </p:cNvPicPr>
              <p:nvPr/>
            </p:nvPicPr>
            <p:blipFill>
              <a:blip r:embed="rId9">
                <a:clrChange>
                  <a:clrFrom>
                    <a:srgbClr val="FFFFFF"/>
                  </a:clrFrom>
                  <a:clrTo>
                    <a:srgbClr val="FFFFFF">
                      <a:alpha val="0"/>
                    </a:srgbClr>
                  </a:clrTo>
                </a:clrChange>
              </a:blip>
              <a:srcRect l="18900" t="14690" r="14395" b="13721"/>
              <a:stretch>
                <a:fillRect/>
              </a:stretch>
            </p:blipFill>
            <p:spPr bwMode="auto">
              <a:xfrm>
                <a:off x="4038601" y="3200400"/>
                <a:ext cx="762000" cy="852324"/>
              </a:xfrm>
              <a:prstGeom prst="rect">
                <a:avLst/>
              </a:prstGeom>
              <a:noFill/>
              <a:ln w="9525">
                <a:noFill/>
                <a:miter lim="800000"/>
                <a:headEnd/>
                <a:tailEnd/>
              </a:ln>
            </p:spPr>
          </p:pic>
          <p:pic>
            <p:nvPicPr>
              <p:cNvPr id="42020" name="Picture 35" descr="http://agro.biodiver.se/wp-content/uploads/2008/12/cain1030.jpg"/>
              <p:cNvPicPr>
                <a:picLocks noChangeAspect="1" noChangeArrowheads="1"/>
              </p:cNvPicPr>
              <p:nvPr/>
            </p:nvPicPr>
            <p:blipFill>
              <a:blip r:embed="rId10"/>
              <a:srcRect/>
              <a:stretch>
                <a:fillRect/>
              </a:stretch>
            </p:blipFill>
            <p:spPr bwMode="auto">
              <a:xfrm rot="-3976794">
                <a:off x="5544153" y="5169306"/>
                <a:ext cx="647739" cy="698501"/>
              </a:xfrm>
              <a:prstGeom prst="rect">
                <a:avLst/>
              </a:prstGeom>
              <a:noFill/>
              <a:ln w="9525">
                <a:noFill/>
                <a:miter lim="800000"/>
                <a:headEnd/>
                <a:tailEnd/>
              </a:ln>
            </p:spPr>
          </p:pic>
          <p:pic>
            <p:nvPicPr>
              <p:cNvPr id="42021" name="Picture 37" descr="http://t2.gstatic.com/images?q=tbn:ANd9GcRVu4jSqWwhdGNO4DRHS0sUOixYrBWeu_DBJefFcYwKanKHgfevBA"/>
              <p:cNvPicPr>
                <a:picLocks noChangeAspect="1" noChangeArrowheads="1"/>
              </p:cNvPicPr>
              <p:nvPr/>
            </p:nvPicPr>
            <p:blipFill>
              <a:blip r:embed="rId11">
                <a:clrChange>
                  <a:clrFrom>
                    <a:srgbClr val="FEFFF9"/>
                  </a:clrFrom>
                  <a:clrTo>
                    <a:srgbClr val="FEFFF9">
                      <a:alpha val="0"/>
                    </a:srgbClr>
                  </a:clrTo>
                </a:clrChange>
                <a:lum contrast="10000"/>
              </a:blip>
              <a:srcRect/>
              <a:stretch>
                <a:fillRect/>
              </a:stretch>
            </p:blipFill>
            <p:spPr bwMode="auto">
              <a:xfrm rot="-2673448">
                <a:off x="5134959" y="3327893"/>
                <a:ext cx="677862" cy="960220"/>
              </a:xfrm>
              <a:prstGeom prst="rect">
                <a:avLst/>
              </a:prstGeom>
              <a:noFill/>
              <a:ln w="9525">
                <a:noFill/>
                <a:miter lim="800000"/>
                <a:headEnd/>
                <a:tailEnd/>
              </a:ln>
            </p:spPr>
          </p:pic>
          <p:pic>
            <p:nvPicPr>
              <p:cNvPr id="42022" name="Picture 43" descr="http://i.dailymail.co.uk/i/pix/2008/07/15/article-1035264-01F48B4000000578-196_468x327.jpg"/>
              <p:cNvPicPr>
                <a:picLocks noChangeAspect="1" noChangeArrowheads="1"/>
              </p:cNvPicPr>
              <p:nvPr/>
            </p:nvPicPr>
            <p:blipFill>
              <a:blip r:embed="rId12">
                <a:clrChange>
                  <a:clrFrom>
                    <a:srgbClr val="DDDDDD"/>
                  </a:clrFrom>
                  <a:clrTo>
                    <a:srgbClr val="DDDDDD">
                      <a:alpha val="0"/>
                    </a:srgbClr>
                  </a:clrTo>
                </a:clrChange>
                <a:lum contrast="30000"/>
              </a:blip>
              <a:srcRect l="8546" r="4274"/>
              <a:stretch>
                <a:fillRect/>
              </a:stretch>
            </p:blipFill>
            <p:spPr bwMode="auto">
              <a:xfrm>
                <a:off x="4648201" y="2514599"/>
                <a:ext cx="838200" cy="1007431"/>
              </a:xfrm>
              <a:prstGeom prst="rect">
                <a:avLst/>
              </a:prstGeom>
              <a:noFill/>
              <a:ln w="9525">
                <a:noFill/>
                <a:miter lim="800000"/>
                <a:headEnd/>
                <a:tailEnd/>
              </a:ln>
            </p:spPr>
          </p:pic>
          <p:pic>
            <p:nvPicPr>
              <p:cNvPr id="42023" name="Picture 47" descr="http://www.nature.com/news/2010/100513/images/news.2010.mirid.jpg"/>
              <p:cNvPicPr>
                <a:picLocks noChangeAspect="1" noChangeArrowheads="1"/>
              </p:cNvPicPr>
              <p:nvPr/>
            </p:nvPicPr>
            <p:blipFill>
              <a:blip r:embed="rId13"/>
              <a:srcRect/>
              <a:stretch>
                <a:fillRect/>
              </a:stretch>
            </p:blipFill>
            <p:spPr bwMode="auto">
              <a:xfrm rot="-4091525">
                <a:off x="5419605" y="5777579"/>
                <a:ext cx="629591" cy="663575"/>
              </a:xfrm>
              <a:prstGeom prst="rect">
                <a:avLst/>
              </a:prstGeom>
              <a:noFill/>
              <a:ln w="9525">
                <a:noFill/>
                <a:miter lim="800000"/>
                <a:headEnd/>
                <a:tailEnd/>
              </a:ln>
            </p:spPr>
          </p:pic>
          <p:pic>
            <p:nvPicPr>
              <p:cNvPr id="42024" name="Picture 46" descr="http://www.nbaii.res.in/Pestsofcrops/images/hispa.jpg"/>
              <p:cNvPicPr>
                <a:picLocks noChangeAspect="1" noChangeArrowheads="1"/>
              </p:cNvPicPr>
              <p:nvPr/>
            </p:nvPicPr>
            <p:blipFill>
              <a:blip r:embed="rId14">
                <a:clrChange>
                  <a:clrFrom>
                    <a:srgbClr val="F4F0ED"/>
                  </a:clrFrom>
                  <a:clrTo>
                    <a:srgbClr val="F4F0ED">
                      <a:alpha val="0"/>
                    </a:srgbClr>
                  </a:clrTo>
                </a:clrChange>
              </a:blip>
              <a:srcRect/>
              <a:stretch>
                <a:fillRect/>
              </a:stretch>
            </p:blipFill>
            <p:spPr bwMode="auto">
              <a:xfrm rot="-8289284">
                <a:off x="5275436" y="4211335"/>
                <a:ext cx="922338" cy="741378"/>
              </a:xfrm>
              <a:prstGeom prst="rect">
                <a:avLst/>
              </a:prstGeom>
              <a:noFill/>
              <a:ln w="9525">
                <a:noFill/>
                <a:miter lim="800000"/>
                <a:headEnd/>
                <a:tailEnd/>
              </a:ln>
            </p:spPr>
          </p:pic>
        </p:grpSp>
      </p:grpSp>
      <p:pic>
        <p:nvPicPr>
          <p:cNvPr id="41987" name="Picture 2" descr="http://us.123rf.com/400wm/400/400/shanin/shanin0808/shanin080801140/3413741-water-and-green-grass-on-the-rice-field-sumatra.jpg"/>
          <p:cNvPicPr>
            <a:picLocks noChangeAspect="1" noChangeArrowheads="1"/>
          </p:cNvPicPr>
          <p:nvPr/>
        </p:nvPicPr>
        <p:blipFill>
          <a:blip r:embed="rId15"/>
          <a:srcRect t="79105"/>
          <a:stretch>
            <a:fillRect/>
          </a:stretch>
        </p:blipFill>
        <p:spPr bwMode="auto">
          <a:xfrm>
            <a:off x="0" y="6248400"/>
            <a:ext cx="9144000" cy="685800"/>
          </a:xfrm>
          <a:prstGeom prst="rect">
            <a:avLst/>
          </a:prstGeom>
          <a:noFill/>
          <a:ln w="9525">
            <a:noFill/>
            <a:miter lim="800000"/>
            <a:headEnd/>
            <a:tailEnd/>
          </a:ln>
        </p:spPr>
      </p:pic>
      <p:pic>
        <p:nvPicPr>
          <p:cNvPr id="2050" name="Picture 46" descr="C:\Users\niphm\Desktop\New Rice plant.jpg"/>
          <p:cNvPicPr>
            <a:picLocks noChangeAspect="1" noChangeArrowheads="1"/>
          </p:cNvPicPr>
          <p:nvPr/>
        </p:nvPicPr>
        <p:blipFill>
          <a:blip r:embed="rId16">
            <a:clrChange>
              <a:clrFrom>
                <a:srgbClr val="FFFFFF"/>
              </a:clrFrom>
              <a:clrTo>
                <a:srgbClr val="FFFFFF">
                  <a:alpha val="0"/>
                </a:srgbClr>
              </a:clrTo>
            </a:clrChange>
            <a:lum bright="-20000" contrast="10000"/>
          </a:blip>
          <a:srcRect/>
          <a:stretch>
            <a:fillRect/>
          </a:stretch>
        </p:blipFill>
        <p:spPr bwMode="auto">
          <a:xfrm>
            <a:off x="2743200" y="1371600"/>
            <a:ext cx="3733800" cy="5486400"/>
          </a:xfrm>
          <a:prstGeom prst="rect">
            <a:avLst/>
          </a:prstGeom>
          <a:noFill/>
          <a:ln w="9525">
            <a:noFill/>
            <a:miter lim="800000"/>
            <a:headEnd/>
            <a:tailEnd/>
          </a:ln>
        </p:spPr>
      </p:pic>
      <p:sp>
        <p:nvSpPr>
          <p:cNvPr id="41989" name="Rectangle 72"/>
          <p:cNvSpPr>
            <a:spLocks noChangeArrowheads="1"/>
          </p:cNvSpPr>
          <p:nvPr/>
        </p:nvSpPr>
        <p:spPr bwMode="auto">
          <a:xfrm>
            <a:off x="609600" y="152400"/>
            <a:ext cx="7432675" cy="523875"/>
          </a:xfrm>
          <a:prstGeom prst="rect">
            <a:avLst/>
          </a:prstGeom>
          <a:noFill/>
          <a:ln w="9525">
            <a:noFill/>
            <a:miter lim="800000"/>
            <a:headEnd/>
            <a:tailEnd/>
          </a:ln>
        </p:spPr>
        <p:txBody>
          <a:bodyPr>
            <a:spAutoFit/>
          </a:bodyPr>
          <a:lstStyle/>
          <a:p>
            <a:pPr algn="ctr"/>
            <a:r>
              <a:rPr lang="en-US" sz="2800" b="1">
                <a:solidFill>
                  <a:srgbClr val="002060"/>
                </a:solidFill>
                <a:latin typeface="Sylfaen" pitchFamily="18" charset="0"/>
                <a:cs typeface="Arial" charset="0"/>
              </a:rPr>
              <a:t>AESA in Rice </a:t>
            </a:r>
          </a:p>
        </p:txBody>
      </p:sp>
      <p:sp>
        <p:nvSpPr>
          <p:cNvPr id="41990" name="Rectangle 69"/>
          <p:cNvSpPr>
            <a:spLocks noChangeArrowheads="1"/>
          </p:cNvSpPr>
          <p:nvPr/>
        </p:nvSpPr>
        <p:spPr bwMode="auto">
          <a:xfrm>
            <a:off x="381000" y="990600"/>
            <a:ext cx="1844675" cy="461963"/>
          </a:xfrm>
          <a:prstGeom prst="rect">
            <a:avLst/>
          </a:prstGeom>
          <a:noFill/>
          <a:ln w="9525">
            <a:noFill/>
            <a:miter lim="800000"/>
            <a:headEnd/>
            <a:tailEnd/>
          </a:ln>
        </p:spPr>
        <p:txBody>
          <a:bodyPr>
            <a:spAutoFit/>
          </a:bodyPr>
          <a:lstStyle/>
          <a:p>
            <a:r>
              <a:rPr lang="en-US" b="1">
                <a:solidFill>
                  <a:srgbClr val="00B050"/>
                </a:solidFill>
                <a:latin typeface="Calibri" pitchFamily="34" charset="0"/>
                <a:cs typeface="Arial" charset="0"/>
              </a:rPr>
              <a:t>Defenders</a:t>
            </a:r>
            <a:endParaRPr lang="en-US">
              <a:solidFill>
                <a:srgbClr val="00B050"/>
              </a:solidFill>
              <a:latin typeface="Calibri" pitchFamily="34" charset="0"/>
              <a:cs typeface="Arial" charset="0"/>
            </a:endParaRPr>
          </a:p>
        </p:txBody>
      </p:sp>
      <p:pic>
        <p:nvPicPr>
          <p:cNvPr id="41991" name="Picture 28" descr="C:\Users\niphm\Pictures\Picture111.png"/>
          <p:cNvPicPr>
            <a:picLocks noChangeAspect="1" noChangeArrowheads="1"/>
          </p:cNvPicPr>
          <p:nvPr/>
        </p:nvPicPr>
        <p:blipFill>
          <a:blip r:embed="rId17">
            <a:clrChange>
              <a:clrFrom>
                <a:srgbClr val="F6ECED"/>
              </a:clrFrom>
              <a:clrTo>
                <a:srgbClr val="F6ECED">
                  <a:alpha val="0"/>
                </a:srgbClr>
              </a:clrTo>
            </a:clrChange>
          </a:blip>
          <a:srcRect/>
          <a:stretch>
            <a:fillRect/>
          </a:stretch>
        </p:blipFill>
        <p:spPr bwMode="auto">
          <a:xfrm>
            <a:off x="228600" y="107950"/>
            <a:ext cx="1143000" cy="882650"/>
          </a:xfrm>
          <a:prstGeom prst="rect">
            <a:avLst/>
          </a:prstGeom>
          <a:noFill/>
          <a:ln w="9525">
            <a:noFill/>
            <a:miter lim="800000"/>
            <a:headEnd/>
            <a:tailEnd/>
          </a:ln>
        </p:spPr>
      </p:pic>
      <p:pic>
        <p:nvPicPr>
          <p:cNvPr id="41992" name="Picture 4"/>
          <p:cNvPicPr>
            <a:picLocks noChangeAspect="1" noChangeArrowheads="1"/>
          </p:cNvPicPr>
          <p:nvPr/>
        </p:nvPicPr>
        <p:blipFill>
          <a:blip r:embed="rId18"/>
          <a:srcRect/>
          <a:stretch>
            <a:fillRect/>
          </a:stretch>
        </p:blipFill>
        <p:spPr bwMode="auto">
          <a:xfrm>
            <a:off x="1905000" y="609600"/>
            <a:ext cx="2293938" cy="457200"/>
          </a:xfrm>
          <a:prstGeom prst="rect">
            <a:avLst/>
          </a:prstGeom>
          <a:noFill/>
          <a:ln w="9525">
            <a:noFill/>
            <a:miter lim="800000"/>
            <a:headEnd/>
            <a:tailEnd/>
          </a:ln>
        </p:spPr>
      </p:pic>
      <p:grpSp>
        <p:nvGrpSpPr>
          <p:cNvPr id="4" name="Group 41"/>
          <p:cNvGrpSpPr>
            <a:grpSpLocks/>
          </p:cNvGrpSpPr>
          <p:nvPr/>
        </p:nvGrpSpPr>
        <p:grpSpPr bwMode="auto">
          <a:xfrm>
            <a:off x="0" y="1295400"/>
            <a:ext cx="3271838" cy="5026025"/>
            <a:chOff x="0" y="2624138"/>
            <a:chExt cx="2717642" cy="5794538"/>
          </a:xfrm>
        </p:grpSpPr>
        <p:pic>
          <p:nvPicPr>
            <p:cNvPr id="41996" name="Picture 22" descr="http://miketorpey.com/images/Dragonfly.gif"/>
            <p:cNvPicPr>
              <a:picLocks noChangeAspect="1" noChangeArrowheads="1"/>
            </p:cNvPicPr>
            <p:nvPr/>
          </p:nvPicPr>
          <p:blipFill>
            <a:blip r:embed="rId19"/>
            <a:srcRect/>
            <a:stretch>
              <a:fillRect/>
            </a:stretch>
          </p:blipFill>
          <p:spPr bwMode="auto">
            <a:xfrm rot="6778368">
              <a:off x="182563" y="2632075"/>
              <a:ext cx="1219200" cy="1203325"/>
            </a:xfrm>
            <a:prstGeom prst="rect">
              <a:avLst/>
            </a:prstGeom>
            <a:noFill/>
            <a:ln w="9525">
              <a:noFill/>
              <a:miter lim="800000"/>
              <a:headEnd/>
              <a:tailEnd/>
            </a:ln>
          </p:spPr>
        </p:pic>
        <p:pic>
          <p:nvPicPr>
            <p:cNvPr id="41997" name="Picture 8" descr="C:\Users\niphm\Pictures\colliuris311.jpg"/>
            <p:cNvPicPr>
              <a:picLocks noChangeAspect="1" noChangeArrowheads="1"/>
            </p:cNvPicPr>
            <p:nvPr/>
          </p:nvPicPr>
          <p:blipFill>
            <a:blip r:embed="rId20">
              <a:clrChange>
                <a:clrFrom>
                  <a:srgbClr val="FFFFFF"/>
                </a:clrFrom>
                <a:clrTo>
                  <a:srgbClr val="FFFFFF">
                    <a:alpha val="0"/>
                  </a:srgbClr>
                </a:clrTo>
              </a:clrChange>
            </a:blip>
            <a:srcRect/>
            <a:stretch>
              <a:fillRect/>
            </a:stretch>
          </p:blipFill>
          <p:spPr bwMode="auto">
            <a:xfrm rot="559642">
              <a:off x="820079" y="7490978"/>
              <a:ext cx="1295400" cy="927698"/>
            </a:xfrm>
            <a:prstGeom prst="rect">
              <a:avLst/>
            </a:prstGeom>
            <a:noFill/>
            <a:ln w="9525">
              <a:noFill/>
              <a:miter lim="800000"/>
              <a:headEnd/>
              <a:tailEnd/>
            </a:ln>
          </p:spPr>
        </p:pic>
        <p:pic>
          <p:nvPicPr>
            <p:cNvPr id="41998" name="Picture 10" descr="http://www.fiveunicorns.com/wp-content/uploads/2011/08/wasp.jpg"/>
            <p:cNvPicPr>
              <a:picLocks noChangeAspect="1" noChangeArrowheads="1"/>
            </p:cNvPicPr>
            <p:nvPr/>
          </p:nvPicPr>
          <p:blipFill>
            <a:blip r:embed="rId21">
              <a:clrChange>
                <a:clrFrom>
                  <a:srgbClr val="FBF4EC"/>
                </a:clrFrom>
                <a:clrTo>
                  <a:srgbClr val="FBF4EC">
                    <a:alpha val="0"/>
                  </a:srgbClr>
                </a:clrTo>
              </a:clrChange>
            </a:blip>
            <a:srcRect/>
            <a:stretch>
              <a:fillRect/>
            </a:stretch>
          </p:blipFill>
          <p:spPr bwMode="auto">
            <a:xfrm>
              <a:off x="552450" y="6394450"/>
              <a:ext cx="1143000" cy="808038"/>
            </a:xfrm>
            <a:prstGeom prst="rect">
              <a:avLst/>
            </a:prstGeom>
            <a:noFill/>
            <a:ln w="9525">
              <a:noFill/>
              <a:miter lim="800000"/>
              <a:headEnd/>
              <a:tailEnd/>
            </a:ln>
          </p:spPr>
        </p:pic>
        <p:pic>
          <p:nvPicPr>
            <p:cNvPr id="41999" name="Picture 14" descr="http://infobugle.com/wp-content/uploads/2012/09/PM-meet.jpg"/>
            <p:cNvPicPr>
              <a:picLocks noChangeAspect="1" noChangeArrowheads="1"/>
            </p:cNvPicPr>
            <p:nvPr/>
          </p:nvPicPr>
          <p:blipFill>
            <a:blip r:embed="rId22">
              <a:clrChange>
                <a:clrFrom>
                  <a:srgbClr val="F6E5EF"/>
                </a:clrFrom>
                <a:clrTo>
                  <a:srgbClr val="F6E5EF">
                    <a:alpha val="0"/>
                  </a:srgbClr>
                </a:clrTo>
              </a:clrChange>
              <a:lum bright="20000"/>
            </a:blip>
            <a:srcRect t="22858" r="42229" b="14285"/>
            <a:stretch>
              <a:fillRect/>
            </a:stretch>
          </p:blipFill>
          <p:spPr bwMode="auto">
            <a:xfrm rot="-539546">
              <a:off x="28893" y="4068567"/>
              <a:ext cx="1940785" cy="1649035"/>
            </a:xfrm>
            <a:prstGeom prst="rect">
              <a:avLst/>
            </a:prstGeom>
            <a:noFill/>
            <a:ln w="9525">
              <a:noFill/>
              <a:miter lim="800000"/>
              <a:headEnd/>
              <a:tailEnd/>
            </a:ln>
          </p:spPr>
        </p:pic>
        <p:pic>
          <p:nvPicPr>
            <p:cNvPr id="42000" name="Picture 36" descr="C:\Users\niphm\Pictures\spider.png"/>
            <p:cNvPicPr>
              <a:picLocks noChangeAspect="1" noChangeArrowheads="1"/>
            </p:cNvPicPr>
            <p:nvPr/>
          </p:nvPicPr>
          <p:blipFill>
            <a:blip r:embed="rId23">
              <a:clrChange>
                <a:clrFrom>
                  <a:srgbClr val="FFFFFF"/>
                </a:clrFrom>
                <a:clrTo>
                  <a:srgbClr val="FFFFFF">
                    <a:alpha val="0"/>
                  </a:srgbClr>
                </a:clrTo>
              </a:clrChange>
            </a:blip>
            <a:srcRect/>
            <a:stretch>
              <a:fillRect/>
            </a:stretch>
          </p:blipFill>
          <p:spPr bwMode="auto">
            <a:xfrm>
              <a:off x="990600" y="6553200"/>
              <a:ext cx="1200150" cy="1128713"/>
            </a:xfrm>
            <a:prstGeom prst="rect">
              <a:avLst/>
            </a:prstGeom>
            <a:noFill/>
            <a:ln w="9525">
              <a:noFill/>
              <a:miter lim="800000"/>
              <a:headEnd/>
              <a:tailEnd/>
            </a:ln>
          </p:spPr>
        </p:pic>
        <p:pic>
          <p:nvPicPr>
            <p:cNvPr id="42001" name="Picture 43" descr="C:\Users\niphm\Desktop\AESA mural\lady bug.jpg"/>
            <p:cNvPicPr>
              <a:picLocks noChangeAspect="1" noChangeArrowheads="1"/>
            </p:cNvPicPr>
            <p:nvPr/>
          </p:nvPicPr>
          <p:blipFill>
            <a:blip r:embed="rId24">
              <a:clrChange>
                <a:clrFrom>
                  <a:srgbClr val="F7F7F7"/>
                </a:clrFrom>
                <a:clrTo>
                  <a:srgbClr val="F7F7F7">
                    <a:alpha val="0"/>
                  </a:srgbClr>
                </a:clrTo>
              </a:clrChange>
            </a:blip>
            <a:srcRect/>
            <a:stretch>
              <a:fillRect/>
            </a:stretch>
          </p:blipFill>
          <p:spPr bwMode="auto">
            <a:xfrm rot="-8574075">
              <a:off x="1000260" y="5622920"/>
              <a:ext cx="700088" cy="794757"/>
            </a:xfrm>
            <a:prstGeom prst="rect">
              <a:avLst/>
            </a:prstGeom>
            <a:noFill/>
            <a:ln w="9525">
              <a:noFill/>
              <a:miter lim="800000"/>
              <a:headEnd/>
              <a:tailEnd/>
            </a:ln>
          </p:spPr>
        </p:pic>
        <p:pic>
          <p:nvPicPr>
            <p:cNvPr id="42002" name="Picture 36" descr="C:\Users\niphm\Pictures\spider.png"/>
            <p:cNvPicPr>
              <a:picLocks noChangeAspect="1" noChangeArrowheads="1"/>
            </p:cNvPicPr>
            <p:nvPr/>
          </p:nvPicPr>
          <p:blipFill>
            <a:blip r:embed="rId23">
              <a:clrChange>
                <a:clrFrom>
                  <a:srgbClr val="FFFFFF"/>
                </a:clrFrom>
                <a:clrTo>
                  <a:srgbClr val="FFFFFF">
                    <a:alpha val="0"/>
                  </a:srgbClr>
                </a:clrTo>
              </a:clrChange>
            </a:blip>
            <a:srcRect/>
            <a:stretch>
              <a:fillRect/>
            </a:stretch>
          </p:blipFill>
          <p:spPr bwMode="auto">
            <a:xfrm rot="-1018687">
              <a:off x="1711325" y="7054850"/>
              <a:ext cx="957263" cy="900113"/>
            </a:xfrm>
            <a:prstGeom prst="rect">
              <a:avLst/>
            </a:prstGeom>
            <a:noFill/>
            <a:ln w="9525">
              <a:noFill/>
              <a:miter lim="800000"/>
              <a:headEnd/>
              <a:tailEnd/>
            </a:ln>
          </p:spPr>
        </p:pic>
        <p:pic>
          <p:nvPicPr>
            <p:cNvPr id="42003" name="Picture 10" descr="http://www2.youseemore.com/bentonville/uploads/3.439753.jpg"/>
            <p:cNvPicPr>
              <a:picLocks noChangeAspect="1" noChangeArrowheads="1"/>
            </p:cNvPicPr>
            <p:nvPr/>
          </p:nvPicPr>
          <p:blipFill>
            <a:blip r:embed="rId25">
              <a:clrChange>
                <a:clrFrom>
                  <a:srgbClr val="FFFFFF"/>
                </a:clrFrom>
                <a:clrTo>
                  <a:srgbClr val="FFFFFF">
                    <a:alpha val="0"/>
                  </a:srgbClr>
                </a:clrTo>
              </a:clrChange>
            </a:blip>
            <a:srcRect l="66667" t="63889"/>
            <a:stretch>
              <a:fillRect/>
            </a:stretch>
          </p:blipFill>
          <p:spPr bwMode="auto">
            <a:xfrm rot="3234441">
              <a:off x="1975760" y="6667726"/>
              <a:ext cx="633263" cy="686993"/>
            </a:xfrm>
            <a:prstGeom prst="rect">
              <a:avLst/>
            </a:prstGeom>
            <a:noFill/>
            <a:ln w="9525">
              <a:noFill/>
              <a:miter lim="800000"/>
              <a:headEnd/>
              <a:tailEnd/>
            </a:ln>
            <a:effectLst>
              <a:outerShdw dist="139700" dir="2700000" algn="tl" rotWithShape="0">
                <a:srgbClr val="333333">
                  <a:alpha val="0"/>
                </a:srgbClr>
              </a:outerShdw>
            </a:effectLst>
          </p:spPr>
        </p:pic>
        <p:pic>
          <p:nvPicPr>
            <p:cNvPr id="42004" name="Picture 29" descr="C:\Users\niphm\Pictures\parasitoids and predators pictures\imagesCAVJ1ZQ1 (2).jpg"/>
            <p:cNvPicPr>
              <a:picLocks noChangeAspect="1" noChangeArrowheads="1"/>
            </p:cNvPicPr>
            <p:nvPr/>
          </p:nvPicPr>
          <p:blipFill>
            <a:blip r:embed="rId26">
              <a:clrChange>
                <a:clrFrom>
                  <a:srgbClr val="FFFFFF"/>
                </a:clrFrom>
                <a:clrTo>
                  <a:srgbClr val="FFFFFF">
                    <a:alpha val="0"/>
                  </a:srgbClr>
                </a:clrTo>
              </a:clrChange>
            </a:blip>
            <a:srcRect/>
            <a:stretch>
              <a:fillRect/>
            </a:stretch>
          </p:blipFill>
          <p:spPr bwMode="auto">
            <a:xfrm>
              <a:off x="1265511" y="5171708"/>
              <a:ext cx="1157288" cy="769938"/>
            </a:xfrm>
            <a:prstGeom prst="rect">
              <a:avLst/>
            </a:prstGeom>
            <a:noFill/>
            <a:ln w="9525">
              <a:noFill/>
              <a:miter lim="800000"/>
              <a:headEnd/>
              <a:tailEnd/>
            </a:ln>
          </p:spPr>
        </p:pic>
        <p:pic>
          <p:nvPicPr>
            <p:cNvPr id="42005" name="Picture 30" descr="C:\Users\niphm\Pictures\Selected wasps\leafminer-parasite Leafminer Parasites (Diglyphus isaea).jpg"/>
            <p:cNvPicPr>
              <a:picLocks noChangeAspect="1" noChangeArrowheads="1"/>
            </p:cNvPicPr>
            <p:nvPr/>
          </p:nvPicPr>
          <p:blipFill>
            <a:blip r:embed="rId27">
              <a:clrChange>
                <a:clrFrom>
                  <a:srgbClr val="FFFFFF"/>
                </a:clrFrom>
                <a:clrTo>
                  <a:srgbClr val="FFFFFF">
                    <a:alpha val="0"/>
                  </a:srgbClr>
                </a:clrTo>
              </a:clrChange>
            </a:blip>
            <a:srcRect/>
            <a:stretch>
              <a:fillRect/>
            </a:stretch>
          </p:blipFill>
          <p:spPr bwMode="auto">
            <a:xfrm>
              <a:off x="82550" y="3733800"/>
              <a:ext cx="869950" cy="804863"/>
            </a:xfrm>
            <a:prstGeom prst="rect">
              <a:avLst/>
            </a:prstGeom>
            <a:noFill/>
            <a:ln w="9525">
              <a:noFill/>
              <a:miter lim="800000"/>
              <a:headEnd/>
              <a:tailEnd/>
            </a:ln>
          </p:spPr>
        </p:pic>
        <p:pic>
          <p:nvPicPr>
            <p:cNvPr id="42006" name="Picture 31" descr="C:\Users\niphm\Pictures\Wasp\Trichogramma_sp_4f3f344549f07.jpg"/>
            <p:cNvPicPr>
              <a:picLocks noChangeAspect="1" noChangeArrowheads="1"/>
            </p:cNvPicPr>
            <p:nvPr/>
          </p:nvPicPr>
          <p:blipFill>
            <a:blip r:embed="rId28">
              <a:clrChange>
                <a:clrFrom>
                  <a:srgbClr val="FFFFFF"/>
                </a:clrFrom>
                <a:clrTo>
                  <a:srgbClr val="FFFFFF">
                    <a:alpha val="0"/>
                  </a:srgbClr>
                </a:clrTo>
              </a:clrChange>
            </a:blip>
            <a:srcRect/>
            <a:stretch>
              <a:fillRect/>
            </a:stretch>
          </p:blipFill>
          <p:spPr bwMode="auto">
            <a:xfrm>
              <a:off x="1645165" y="3853999"/>
              <a:ext cx="533400" cy="354013"/>
            </a:xfrm>
            <a:prstGeom prst="rect">
              <a:avLst/>
            </a:prstGeom>
            <a:noFill/>
            <a:ln w="9525">
              <a:noFill/>
              <a:miter lim="800000"/>
              <a:headEnd/>
              <a:tailEnd/>
            </a:ln>
          </p:spPr>
        </p:pic>
        <p:pic>
          <p:nvPicPr>
            <p:cNvPr id="42007" name="Picture 32" descr="C:\Users\niphm\Pictures\Wasp\Wildlife_in_Schools_LadyBird_01.jpg"/>
            <p:cNvPicPr>
              <a:picLocks noChangeAspect="1" noChangeArrowheads="1"/>
            </p:cNvPicPr>
            <p:nvPr/>
          </p:nvPicPr>
          <p:blipFill>
            <a:blip r:embed="rId29">
              <a:clrChange>
                <a:clrFrom>
                  <a:srgbClr val="FFFFFF"/>
                </a:clrFrom>
                <a:clrTo>
                  <a:srgbClr val="FFFFFF">
                    <a:alpha val="0"/>
                  </a:srgbClr>
                </a:clrTo>
              </a:clrChange>
            </a:blip>
            <a:srcRect/>
            <a:stretch>
              <a:fillRect/>
            </a:stretch>
          </p:blipFill>
          <p:spPr bwMode="auto">
            <a:xfrm>
              <a:off x="1834992" y="4381083"/>
              <a:ext cx="882650" cy="1017588"/>
            </a:xfrm>
            <a:prstGeom prst="rect">
              <a:avLst/>
            </a:prstGeom>
            <a:noFill/>
            <a:ln w="9525">
              <a:noFill/>
              <a:miter lim="800000"/>
              <a:headEnd/>
              <a:tailEnd/>
            </a:ln>
          </p:spPr>
        </p:pic>
        <p:pic>
          <p:nvPicPr>
            <p:cNvPr id="42008" name="Picture 33" descr="C:\Users\niphm\Pictures\Wasp\para\Banded Caterpillar Parasite Wasp  Ichneumon promissorius.jpg"/>
            <p:cNvPicPr>
              <a:picLocks noChangeAspect="1" noChangeArrowheads="1"/>
            </p:cNvPicPr>
            <p:nvPr/>
          </p:nvPicPr>
          <p:blipFill>
            <a:blip r:embed="rId30">
              <a:clrChange>
                <a:clrFrom>
                  <a:srgbClr val="F3F3F1"/>
                </a:clrFrom>
                <a:clrTo>
                  <a:srgbClr val="F3F3F1">
                    <a:alpha val="0"/>
                  </a:srgbClr>
                </a:clrTo>
              </a:clrChange>
              <a:lum bright="10000" contrast="10000"/>
            </a:blip>
            <a:srcRect l="13818" t="6000" r="17839" b="4668"/>
            <a:stretch>
              <a:fillRect/>
            </a:stretch>
          </p:blipFill>
          <p:spPr bwMode="auto">
            <a:xfrm>
              <a:off x="0" y="5486400"/>
              <a:ext cx="889000" cy="1754188"/>
            </a:xfrm>
            <a:prstGeom prst="rect">
              <a:avLst/>
            </a:prstGeom>
            <a:noFill/>
            <a:ln w="9525">
              <a:noFill/>
              <a:miter lim="800000"/>
              <a:headEnd/>
              <a:tailEnd/>
            </a:ln>
          </p:spPr>
        </p:pic>
        <p:pic>
          <p:nvPicPr>
            <p:cNvPr id="42009" name="Picture 43" descr="http://ultrapestcontrol.ca/wp-content/uploads/2011/03/Earwig-1.jpg"/>
            <p:cNvPicPr>
              <a:picLocks noChangeAspect="1" noChangeArrowheads="1"/>
            </p:cNvPicPr>
            <p:nvPr/>
          </p:nvPicPr>
          <p:blipFill>
            <a:blip r:embed="rId31">
              <a:clrChange>
                <a:clrFrom>
                  <a:srgbClr val="FFFFFF"/>
                </a:clrFrom>
                <a:clrTo>
                  <a:srgbClr val="FFFFFF">
                    <a:alpha val="0"/>
                  </a:srgbClr>
                </a:clrTo>
              </a:clrChange>
            </a:blip>
            <a:srcRect/>
            <a:stretch>
              <a:fillRect/>
            </a:stretch>
          </p:blipFill>
          <p:spPr bwMode="auto">
            <a:xfrm rot="-2770238">
              <a:off x="222444" y="7298504"/>
              <a:ext cx="1109534" cy="728663"/>
            </a:xfrm>
            <a:prstGeom prst="rect">
              <a:avLst/>
            </a:prstGeom>
            <a:noFill/>
            <a:ln w="9525">
              <a:noFill/>
              <a:miter lim="800000"/>
              <a:headEnd/>
              <a:tailEnd/>
            </a:ln>
          </p:spPr>
        </p:pic>
      </p:grpSp>
      <p:pic>
        <p:nvPicPr>
          <p:cNvPr id="2060" name="Picture 4" descr="http://www.banglapedia.org/Images/Rat.jpg"/>
          <p:cNvPicPr>
            <a:picLocks noChangeAspect="1" noChangeArrowheads="1"/>
          </p:cNvPicPr>
          <p:nvPr/>
        </p:nvPicPr>
        <p:blipFill>
          <a:blip r:embed="rId32">
            <a:clrChange>
              <a:clrFrom>
                <a:srgbClr val="FFFFFF"/>
              </a:clrFrom>
              <a:clrTo>
                <a:srgbClr val="FFFFFF">
                  <a:alpha val="0"/>
                </a:srgbClr>
              </a:clrTo>
            </a:clrChange>
          </a:blip>
          <a:srcRect/>
          <a:stretch>
            <a:fillRect/>
          </a:stretch>
        </p:blipFill>
        <p:spPr bwMode="auto">
          <a:xfrm>
            <a:off x="5237163" y="5867400"/>
            <a:ext cx="581025" cy="381000"/>
          </a:xfrm>
          <a:prstGeom prst="rect">
            <a:avLst/>
          </a:prstGeom>
          <a:noFill/>
          <a:ln w="9525">
            <a:noFill/>
            <a:miter lim="800000"/>
            <a:headEnd/>
            <a:tailEnd/>
          </a:ln>
        </p:spPr>
      </p:pic>
      <p:pic>
        <p:nvPicPr>
          <p:cNvPr id="2061" name="Picture 4" descr="C:\Users\niphm\Desktop\dragon etc  flies 13-12-12\owls_5013.jpg"/>
          <p:cNvPicPr>
            <a:picLocks noChangeAspect="1" noChangeArrowheads="1"/>
          </p:cNvPicPr>
          <p:nvPr/>
        </p:nvPicPr>
        <p:blipFill>
          <a:blip r:embed="rId33">
            <a:clrChange>
              <a:clrFrom>
                <a:srgbClr val="040404"/>
              </a:clrFrom>
              <a:clrTo>
                <a:srgbClr val="040404">
                  <a:alpha val="0"/>
                </a:srgbClr>
              </a:clrTo>
            </a:clrChange>
          </a:blip>
          <a:srcRect l="5556" t="29739" r="12492" b="8720"/>
          <a:stretch>
            <a:fillRect/>
          </a:stretch>
        </p:blipFill>
        <p:spPr bwMode="auto">
          <a:xfrm>
            <a:off x="1752600" y="1295400"/>
            <a:ext cx="1371600" cy="762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animEffect transition="in" filter="fade">
                                      <p:cBhvr>
                                        <p:cTn id="7" dur="2000"/>
                                        <p:tgtEl>
                                          <p:spTgt spid="2060"/>
                                        </p:tgtEl>
                                      </p:cBhvr>
                                    </p:animEffect>
                                    <p:anim calcmode="lin" valueType="num">
                                      <p:cBhvr>
                                        <p:cTn id="8" dur="2000" fill="hold"/>
                                        <p:tgtEl>
                                          <p:spTgt spid="2060"/>
                                        </p:tgtEl>
                                        <p:attrNameLst>
                                          <p:attrName>ppt_w</p:attrName>
                                        </p:attrNameLst>
                                      </p:cBhvr>
                                      <p:tavLst>
                                        <p:tav tm="0" fmla="#ppt_w*sin(2.5*pi*$)">
                                          <p:val>
                                            <p:fltVal val="0"/>
                                          </p:val>
                                        </p:tav>
                                        <p:tav tm="100000">
                                          <p:val>
                                            <p:fltVal val="1"/>
                                          </p:val>
                                        </p:tav>
                                      </p:tavLst>
                                    </p:anim>
                                    <p:anim calcmode="lin" valueType="num">
                                      <p:cBhvr>
                                        <p:cTn id="9" dur="2000" fill="hold"/>
                                        <p:tgtEl>
                                          <p:spTgt spid="2060"/>
                                        </p:tgtEl>
                                        <p:attrNameLst>
                                          <p:attrName>ppt_h</p:attrName>
                                        </p:attrNameLst>
                                      </p:cBhvr>
                                      <p:tavLst>
                                        <p:tav tm="0">
                                          <p:val>
                                            <p:strVal val="#ppt_h"/>
                                          </p:val>
                                        </p:tav>
                                        <p:tav tm="100000">
                                          <p:val>
                                            <p:strVal val="#ppt_h"/>
                                          </p:val>
                                        </p:tav>
                                      </p:tavLst>
                                    </p:anim>
                                  </p:childTnLst>
                                </p:cTn>
                              </p:par>
                              <p:par>
                                <p:cTn id="10" presetID="2" presetClass="entr" presetSubtype="3"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63" presetClass="path" presetSubtype="0" accel="50000" decel="50000" fill="hold" nodeType="clickEffect">
                                  <p:stCondLst>
                                    <p:cond delay="0"/>
                                  </p:stCondLst>
                                  <p:childTnLst>
                                    <p:animMotion origin="layout" path="M 5.55556E-7 -4.07407E-6 L 0.61285 0.00024 " pathEditMode="relative" rAng="0" ptsTypes="AA">
                                      <p:cBhvr>
                                        <p:cTn id="23" dur="2000" fill="hold"/>
                                        <p:tgtEl>
                                          <p:spTgt spid="4"/>
                                        </p:tgtEl>
                                        <p:attrNameLst>
                                          <p:attrName>ppt_x</p:attrName>
                                          <p:attrName>ppt_y</p:attrName>
                                        </p:attrNameLst>
                                      </p:cBhvr>
                                      <p:rCtr x="30642" y="0"/>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xit" presetSubtype="4"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
                                          </p:val>
                                        </p:tav>
                                      </p:tavLst>
                                    </p:anim>
                                    <p:anim calcmode="lin" valueType="num">
                                      <p:cBhvr additive="base">
                                        <p:cTn id="28" dur="500"/>
                                        <p:tgtEl>
                                          <p:spTgt spid="2"/>
                                        </p:tgtEl>
                                        <p:attrNameLst>
                                          <p:attrName>ppt_y</p:attrName>
                                        </p:attrNameLst>
                                      </p:cBhvr>
                                      <p:tavLst>
                                        <p:tav tm="0">
                                          <p:val>
                                            <p:strVal val="ppt_y"/>
                                          </p:val>
                                        </p:tav>
                                        <p:tav tm="100000">
                                          <p:val>
                                            <p:strVal val="1+ppt_h/2"/>
                                          </p:val>
                                        </p:tav>
                                      </p:tavLst>
                                    </p:anim>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33" dur="2000" fill="hold"/>
                                        <p:tgtEl>
                                          <p:spTgt spid="2061"/>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6" presetClass="emph" presetSubtype="0" fill="hold" nodeType="clickEffect">
                                  <p:stCondLst>
                                    <p:cond delay="0"/>
                                  </p:stCondLst>
                                  <p:childTnLst>
                                    <p:animScale>
                                      <p:cBhvr>
                                        <p:cTn id="37" dur="2000" fill="hold"/>
                                        <p:tgtEl>
                                          <p:spTgt spid="205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9372600" cy="639762"/>
          </a:xfrm>
        </p:spPr>
        <p:txBody>
          <a:bodyPr>
            <a:normAutofit/>
          </a:bodyPr>
          <a:lstStyle/>
          <a:p>
            <a:r>
              <a:rPr lang="en-IN" sz="3200" b="1" dirty="0" smtClean="0">
                <a:solidFill>
                  <a:srgbClr val="00B050"/>
                </a:solidFill>
              </a:rPr>
              <a:t>NATURAL ENEMIES IN PADDY FIELDS </a:t>
            </a:r>
            <a:endParaRPr lang="en-IN" sz="3200" b="1" dirty="0">
              <a:solidFill>
                <a:srgbClr val="00B050"/>
              </a:solidFill>
            </a:endParaRPr>
          </a:p>
        </p:txBody>
      </p:sp>
      <p:sp>
        <p:nvSpPr>
          <p:cNvPr id="3" name="Content Placeholder 2"/>
          <p:cNvSpPr>
            <a:spLocks noGrp="1"/>
          </p:cNvSpPr>
          <p:nvPr>
            <p:ph idx="1"/>
          </p:nvPr>
        </p:nvSpPr>
        <p:spPr>
          <a:xfrm>
            <a:off x="381000" y="838200"/>
            <a:ext cx="8305800" cy="5715000"/>
          </a:xfrm>
        </p:spPr>
        <p:txBody>
          <a:bodyPr>
            <a:normAutofit fontScale="92500" lnSpcReduction="20000"/>
          </a:bodyPr>
          <a:lstStyle/>
          <a:p>
            <a:r>
              <a:rPr lang="en-IN" b="1" dirty="0" smtClean="0">
                <a:solidFill>
                  <a:srgbClr val="002060"/>
                </a:solidFill>
              </a:rPr>
              <a:t>Predators </a:t>
            </a:r>
          </a:p>
          <a:p>
            <a:r>
              <a:rPr lang="en-IN" dirty="0" smtClean="0"/>
              <a:t>Spiders </a:t>
            </a:r>
          </a:p>
          <a:p>
            <a:r>
              <a:rPr lang="en-IN" dirty="0" smtClean="0"/>
              <a:t>Damsel flies</a:t>
            </a:r>
          </a:p>
          <a:p>
            <a:r>
              <a:rPr lang="en-IN" dirty="0" smtClean="0"/>
              <a:t>Beetles</a:t>
            </a:r>
          </a:p>
          <a:p>
            <a:r>
              <a:rPr lang="en-IN" dirty="0" smtClean="0"/>
              <a:t>Crickets</a:t>
            </a:r>
          </a:p>
          <a:p>
            <a:r>
              <a:rPr lang="en-IN" dirty="0" smtClean="0"/>
              <a:t>Grass Hoppers </a:t>
            </a:r>
          </a:p>
          <a:p>
            <a:r>
              <a:rPr lang="en-IN" dirty="0" smtClean="0"/>
              <a:t>Bugs</a:t>
            </a:r>
          </a:p>
          <a:p>
            <a:r>
              <a:rPr lang="en-IN" b="1" dirty="0" err="1" smtClean="0">
                <a:solidFill>
                  <a:srgbClr val="002060"/>
                </a:solidFill>
              </a:rPr>
              <a:t>Parasitoides</a:t>
            </a:r>
            <a:r>
              <a:rPr lang="en-IN" b="1" dirty="0" smtClean="0">
                <a:solidFill>
                  <a:srgbClr val="002060"/>
                </a:solidFill>
              </a:rPr>
              <a:t> </a:t>
            </a:r>
          </a:p>
          <a:p>
            <a:r>
              <a:rPr lang="en-IN" dirty="0" smtClean="0"/>
              <a:t>Egg </a:t>
            </a:r>
            <a:r>
              <a:rPr lang="en-IN" dirty="0" err="1" smtClean="0"/>
              <a:t>parasitoides</a:t>
            </a:r>
            <a:endParaRPr lang="en-IN" dirty="0" smtClean="0"/>
          </a:p>
          <a:p>
            <a:r>
              <a:rPr lang="en-IN" dirty="0" smtClean="0"/>
              <a:t>Larval </a:t>
            </a:r>
            <a:r>
              <a:rPr lang="en-IN" dirty="0" err="1" smtClean="0"/>
              <a:t>parasitoides</a:t>
            </a:r>
            <a:endParaRPr lang="en-IN" dirty="0" smtClean="0"/>
          </a:p>
          <a:p>
            <a:r>
              <a:rPr lang="en-IN" dirty="0" err="1" smtClean="0"/>
              <a:t>Pupal</a:t>
            </a:r>
            <a:r>
              <a:rPr lang="en-IN" dirty="0" smtClean="0"/>
              <a:t> </a:t>
            </a:r>
            <a:r>
              <a:rPr lang="en-IN" dirty="0" err="1" smtClean="0"/>
              <a:t>Parasitoides</a:t>
            </a:r>
            <a:r>
              <a:rPr lang="en-IN" dirty="0" smtClean="0"/>
              <a:t> </a:t>
            </a:r>
          </a:p>
          <a:p>
            <a:r>
              <a:rPr lang="en-IN" dirty="0" smtClean="0"/>
              <a:t>Adult feeders  </a:t>
            </a:r>
          </a:p>
          <a:p>
            <a:endParaRPr lang="en-IN" dirty="0"/>
          </a:p>
        </p:txBody>
      </p:sp>
      <p:pic>
        <p:nvPicPr>
          <p:cNvPr id="4" name="Picture 4" descr="scan002"/>
          <p:cNvPicPr>
            <a:picLocks noChangeAspect="1" noChangeArrowheads="1"/>
          </p:cNvPicPr>
          <p:nvPr/>
        </p:nvPicPr>
        <p:blipFill>
          <a:blip r:embed="rId2" cstate="print">
            <a:lum bright="18000"/>
          </a:blip>
          <a:srcRect b="65817"/>
          <a:stretch>
            <a:fillRect/>
          </a:stretch>
        </p:blipFill>
        <p:spPr bwMode="auto">
          <a:xfrm>
            <a:off x="3657600" y="914400"/>
            <a:ext cx="2438400" cy="1524000"/>
          </a:xfrm>
          <a:prstGeom prst="rect">
            <a:avLst/>
          </a:prstGeom>
          <a:noFill/>
          <a:ln w="9525">
            <a:noFill/>
            <a:miter lim="800000"/>
            <a:headEnd/>
            <a:tailEnd/>
          </a:ln>
        </p:spPr>
      </p:pic>
      <p:pic>
        <p:nvPicPr>
          <p:cNvPr id="5" name="Picture 2" descr="scan004"/>
          <p:cNvPicPr>
            <a:picLocks noChangeAspect="1" noChangeArrowheads="1"/>
          </p:cNvPicPr>
          <p:nvPr/>
        </p:nvPicPr>
        <p:blipFill>
          <a:blip r:embed="rId3" cstate="print">
            <a:lum bright="12000"/>
          </a:blip>
          <a:srcRect b="51360"/>
          <a:stretch>
            <a:fillRect/>
          </a:stretch>
        </p:blipFill>
        <p:spPr bwMode="auto">
          <a:xfrm>
            <a:off x="6096000" y="838200"/>
            <a:ext cx="2819400" cy="1600200"/>
          </a:xfrm>
          <a:prstGeom prst="rect">
            <a:avLst/>
          </a:prstGeom>
          <a:noFill/>
          <a:ln w="9525">
            <a:noFill/>
            <a:miter lim="800000"/>
            <a:headEnd/>
            <a:tailEnd/>
          </a:ln>
        </p:spPr>
      </p:pic>
      <p:pic>
        <p:nvPicPr>
          <p:cNvPr id="6" name="Picture 3" descr="scan021"/>
          <p:cNvPicPr>
            <a:picLocks noChangeAspect="1" noChangeArrowheads="1"/>
          </p:cNvPicPr>
          <p:nvPr/>
        </p:nvPicPr>
        <p:blipFill>
          <a:blip r:embed="rId4" cstate="print">
            <a:lum bright="12000"/>
          </a:blip>
          <a:srcRect l="44444" t="26479" b="29585"/>
          <a:stretch>
            <a:fillRect/>
          </a:stretch>
        </p:blipFill>
        <p:spPr bwMode="auto">
          <a:xfrm>
            <a:off x="3733800" y="2438400"/>
            <a:ext cx="2362200" cy="1676400"/>
          </a:xfrm>
          <a:prstGeom prst="rect">
            <a:avLst/>
          </a:prstGeom>
          <a:noFill/>
          <a:ln w="9525">
            <a:noFill/>
            <a:miter lim="800000"/>
            <a:headEnd/>
            <a:tailEnd/>
          </a:ln>
        </p:spPr>
      </p:pic>
      <p:pic>
        <p:nvPicPr>
          <p:cNvPr id="7" name="Picture 2" descr="scan012"/>
          <p:cNvPicPr>
            <a:picLocks noChangeAspect="1" noChangeArrowheads="1"/>
          </p:cNvPicPr>
          <p:nvPr/>
        </p:nvPicPr>
        <p:blipFill>
          <a:blip r:embed="rId5" cstate="print">
            <a:lum bright="18000"/>
          </a:blip>
          <a:srcRect b="73550"/>
          <a:stretch>
            <a:fillRect/>
          </a:stretch>
        </p:blipFill>
        <p:spPr bwMode="auto">
          <a:xfrm>
            <a:off x="6096000" y="2438400"/>
            <a:ext cx="2819400" cy="1639887"/>
          </a:xfrm>
          <a:prstGeom prst="rect">
            <a:avLst/>
          </a:prstGeom>
          <a:noFill/>
          <a:ln w="9525">
            <a:noFill/>
            <a:miter lim="800000"/>
            <a:headEnd/>
            <a:tailEnd/>
          </a:ln>
        </p:spPr>
      </p:pic>
      <p:pic>
        <p:nvPicPr>
          <p:cNvPr id="8" name="Picture 2" descr="scan022"/>
          <p:cNvPicPr>
            <a:picLocks noChangeAspect="1" noChangeArrowheads="1"/>
          </p:cNvPicPr>
          <p:nvPr/>
        </p:nvPicPr>
        <p:blipFill>
          <a:blip r:embed="rId6" cstate="print">
            <a:lum bright="6000"/>
          </a:blip>
          <a:srcRect l="3796" t="72183" r="3796"/>
          <a:stretch>
            <a:fillRect/>
          </a:stretch>
        </p:blipFill>
        <p:spPr bwMode="auto">
          <a:xfrm>
            <a:off x="4267200" y="4191000"/>
            <a:ext cx="1904999" cy="2286000"/>
          </a:xfrm>
          <a:prstGeom prst="rect">
            <a:avLst/>
          </a:prstGeom>
          <a:noFill/>
          <a:ln w="9525">
            <a:noFill/>
            <a:miter lim="800000"/>
            <a:headEnd/>
            <a:tailEnd/>
          </a:ln>
        </p:spPr>
      </p:pic>
      <p:pic>
        <p:nvPicPr>
          <p:cNvPr id="9" name="Picture 2" descr="scan034"/>
          <p:cNvPicPr>
            <a:picLocks noChangeAspect="1" noChangeArrowheads="1"/>
          </p:cNvPicPr>
          <p:nvPr/>
        </p:nvPicPr>
        <p:blipFill>
          <a:blip r:embed="rId7" cstate="print">
            <a:lum bright="12000"/>
          </a:blip>
          <a:srcRect l="5957" t="2000" r="6059" b="50000"/>
          <a:stretch>
            <a:fillRect/>
          </a:stretch>
        </p:blipFill>
        <p:spPr bwMode="auto">
          <a:xfrm>
            <a:off x="6172200" y="4114800"/>
            <a:ext cx="27432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381000"/>
            <a:ext cx="7024744" cy="838200"/>
          </a:xfrm>
          <a:ln>
            <a:solidFill>
              <a:srgbClr val="00B0F0"/>
            </a:solidFill>
          </a:ln>
        </p:spPr>
        <p:txBody>
          <a:bodyPr>
            <a:normAutofit fontScale="90000"/>
          </a:bodyPr>
          <a:lstStyle/>
          <a:p>
            <a:pPr algn="ctr"/>
            <a:r>
              <a:rPr lang="en-US" sz="2600" b="1" dirty="0" smtClean="0">
                <a:latin typeface="Cambria" pitchFamily="18" charset="0"/>
              </a:rPr>
              <a:t>AESA BASED FARMERS FIELD SCHOOL IN PADDY</a:t>
            </a:r>
            <a:endParaRPr lang="en-US" sz="2600" b="1" dirty="0">
              <a:latin typeface="Cambria" pitchFamily="18" charset="0"/>
            </a:endParaRPr>
          </a:p>
        </p:txBody>
      </p:sp>
      <p:sp>
        <p:nvSpPr>
          <p:cNvPr id="6" name="Content Placeholder 5"/>
          <p:cNvSpPr>
            <a:spLocks noGrp="1"/>
          </p:cNvSpPr>
          <p:nvPr>
            <p:ph sz="quarter" idx="2"/>
          </p:nvPr>
        </p:nvSpPr>
        <p:spPr>
          <a:xfrm>
            <a:off x="457200" y="1447800"/>
            <a:ext cx="7772400" cy="381000"/>
          </a:xfrm>
        </p:spPr>
        <p:txBody>
          <a:bodyPr>
            <a:normAutofit fontScale="92500" lnSpcReduction="20000"/>
          </a:bodyPr>
          <a:lstStyle/>
          <a:p>
            <a:pPr>
              <a:buNone/>
            </a:pPr>
            <a:r>
              <a:rPr lang="en-IN" dirty="0" smtClean="0"/>
              <a:t>AESA based Pest surveillance to find out pest defender dynamics </a:t>
            </a:r>
            <a:endParaRPr lang="en-IN" dirty="0"/>
          </a:p>
        </p:txBody>
      </p:sp>
      <p:pic>
        <p:nvPicPr>
          <p:cNvPr id="4099" name="Picture 3" descr="C:\Users\User\Desktop\works\kuruvai\ffs\20141129_083412.jpg"/>
          <p:cNvPicPr>
            <a:picLocks noGrp="1" noChangeAspect="1" noChangeArrowheads="1"/>
          </p:cNvPicPr>
          <p:nvPr>
            <p:ph sz="quarter" idx="4"/>
          </p:nvPr>
        </p:nvPicPr>
        <p:blipFill>
          <a:blip r:embed="rId2" cstate="print"/>
          <a:stretch>
            <a:fillRect/>
          </a:stretch>
        </p:blipFill>
        <p:spPr bwMode="auto">
          <a:xfrm>
            <a:off x="4267200" y="1981200"/>
            <a:ext cx="4114800" cy="4267200"/>
          </a:xfrm>
          <a:prstGeom prst="rect">
            <a:avLst/>
          </a:prstGeom>
          <a:noFill/>
        </p:spPr>
      </p:pic>
      <p:pic>
        <p:nvPicPr>
          <p:cNvPr id="4098" name="Picture 2" descr="C:\Users\User\Desktop\works\kuruvai\ffs\20141125_113806.jpg"/>
          <p:cNvPicPr>
            <a:picLocks noChangeAspect="1" noChangeArrowheads="1"/>
          </p:cNvPicPr>
          <p:nvPr/>
        </p:nvPicPr>
        <p:blipFill>
          <a:blip r:embed="rId3" cstate="print"/>
          <a:srcRect/>
          <a:stretch>
            <a:fillRect/>
          </a:stretch>
        </p:blipFill>
        <p:spPr bwMode="auto">
          <a:xfrm>
            <a:off x="304800" y="1905000"/>
            <a:ext cx="3810000" cy="4343400"/>
          </a:xfrm>
          <a:prstGeom prst="rect">
            <a:avLst/>
          </a:prstGeom>
          <a:noFill/>
        </p:spPr>
      </p:pic>
    </p:spTree>
    <p:extLst>
      <p:ext uri="{BB962C8B-B14F-4D97-AF65-F5344CB8AC3E}">
        <p14:creationId xmlns="" xmlns:p14="http://schemas.microsoft.com/office/powerpoint/2010/main" val="27095737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IN" dirty="0" smtClean="0"/>
              <a:t>Calculating P: D ratio</a:t>
            </a:r>
            <a:endParaRPr lang="en-IN" dirty="0"/>
          </a:p>
        </p:txBody>
      </p:sp>
      <p:pic>
        <p:nvPicPr>
          <p:cNvPr id="5122" name="Picture 2"/>
          <p:cNvPicPr>
            <a:picLocks noGrp="1" noChangeAspect="1" noChangeArrowheads="1"/>
          </p:cNvPicPr>
          <p:nvPr>
            <p:ph sz="quarter" idx="1"/>
          </p:nvPr>
        </p:nvPicPr>
        <p:blipFill>
          <a:blip r:embed="rId2" cstate="print"/>
          <a:stretch>
            <a:fillRect/>
          </a:stretch>
        </p:blipFill>
        <p:spPr bwMode="auto">
          <a:xfrm>
            <a:off x="228600" y="1600200"/>
            <a:ext cx="4163675" cy="4953000"/>
          </a:xfrm>
          <a:prstGeom prst="rect">
            <a:avLst/>
          </a:prstGeom>
          <a:noFill/>
          <a:ln w="9525">
            <a:noFill/>
            <a:miter lim="800000"/>
            <a:headEnd/>
            <a:tailEnd/>
          </a:ln>
          <a:effectLst/>
        </p:spPr>
      </p:pic>
      <p:pic>
        <p:nvPicPr>
          <p:cNvPr id="4" name="Picture 2"/>
          <p:cNvPicPr>
            <a:picLocks noChangeAspect="1" noChangeArrowheads="1"/>
          </p:cNvPicPr>
          <p:nvPr/>
        </p:nvPicPr>
        <p:blipFill>
          <a:blip r:embed="rId3" cstate="print"/>
          <a:stretch>
            <a:fillRect/>
          </a:stretch>
        </p:blipFill>
        <p:spPr bwMode="auto">
          <a:xfrm>
            <a:off x="4495800" y="1676400"/>
            <a:ext cx="441960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Preparation of AESA Chart by farmers </a:t>
            </a:r>
            <a:endParaRPr lang="en-IN" dirty="0"/>
          </a:p>
        </p:txBody>
      </p:sp>
      <p:pic>
        <p:nvPicPr>
          <p:cNvPr id="4" name="Picture 2" descr="E:\KB NELKRISHI\ffs-reshmi\IMG_4530.JPG"/>
          <p:cNvPicPr>
            <a:picLocks noGrp="1" noChangeAspect="1" noChangeArrowheads="1"/>
          </p:cNvPicPr>
          <p:nvPr>
            <p:ph sz="quarter" idx="1"/>
          </p:nvPr>
        </p:nvPicPr>
        <p:blipFill>
          <a:blip r:embed="rId2" cstate="print"/>
          <a:stretch>
            <a:fillRect/>
          </a:stretch>
        </p:blipFill>
        <p:spPr bwMode="auto">
          <a:xfrm>
            <a:off x="1371600" y="1600200"/>
            <a:ext cx="6315075" cy="449580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9220200" cy="1219200"/>
          </a:xfrm>
        </p:spPr>
        <p:txBody>
          <a:bodyPr>
            <a:noAutofit/>
          </a:bodyPr>
          <a:lstStyle/>
          <a:p>
            <a:r>
              <a:rPr lang="en-IN" sz="3600" b="1" dirty="0" smtClean="0"/>
              <a:t>Calculation of P: D Ratio to find out management practices  </a:t>
            </a:r>
            <a:endParaRPr lang="en-IN" sz="3600" b="1" dirty="0"/>
          </a:p>
        </p:txBody>
      </p:sp>
      <p:graphicFrame>
        <p:nvGraphicFramePr>
          <p:cNvPr id="4" name="Content Placeholder 3"/>
          <p:cNvGraphicFramePr>
            <a:graphicFrameLocks noGrp="1"/>
          </p:cNvGraphicFramePr>
          <p:nvPr>
            <p:ph sz="quarter" idx="1"/>
          </p:nvPr>
        </p:nvGraphicFramePr>
        <p:xfrm>
          <a:off x="457200" y="1193511"/>
          <a:ext cx="8305800" cy="5512091"/>
        </p:xfrm>
        <a:graphic>
          <a:graphicData uri="http://schemas.openxmlformats.org/drawingml/2006/table">
            <a:tbl>
              <a:tblPr firstRow="1" bandRow="1">
                <a:tableStyleId>{5C22544A-7EE6-4342-B048-85BDC9FD1C3A}</a:tableStyleId>
              </a:tblPr>
              <a:tblGrid>
                <a:gridCol w="2362201"/>
                <a:gridCol w="1752600"/>
                <a:gridCol w="4190999"/>
              </a:tblGrid>
              <a:tr h="626364">
                <a:tc>
                  <a:txBody>
                    <a:bodyPr/>
                    <a:lstStyle/>
                    <a:p>
                      <a:r>
                        <a:rPr lang="en-IN" b="1" dirty="0" smtClean="0"/>
                        <a:t>Growth stage</a:t>
                      </a:r>
                      <a:r>
                        <a:rPr lang="en-IN" b="1" baseline="0" dirty="0" smtClean="0"/>
                        <a:t> of the crop</a:t>
                      </a:r>
                      <a:endParaRPr lang="en-IN" b="1" dirty="0"/>
                    </a:p>
                  </a:txBody>
                  <a:tcPr/>
                </a:tc>
                <a:tc>
                  <a:txBody>
                    <a:bodyPr/>
                    <a:lstStyle/>
                    <a:p>
                      <a:r>
                        <a:rPr lang="en-IN" b="1" dirty="0" smtClean="0"/>
                        <a:t>P: D Ratio</a:t>
                      </a:r>
                      <a:endParaRPr lang="en-IN" b="1" dirty="0"/>
                    </a:p>
                  </a:txBody>
                  <a:tcPr/>
                </a:tc>
                <a:tc>
                  <a:txBody>
                    <a:bodyPr/>
                    <a:lstStyle/>
                    <a:p>
                      <a:r>
                        <a:rPr lang="en-IN" b="1" dirty="0" smtClean="0"/>
                        <a:t>Condition </a:t>
                      </a:r>
                      <a:endParaRPr lang="en-IN" b="1" dirty="0"/>
                    </a:p>
                  </a:txBody>
                  <a:tcPr/>
                </a:tc>
              </a:tr>
              <a:tr h="357922">
                <a:tc>
                  <a:txBody>
                    <a:bodyPr/>
                    <a:lstStyle/>
                    <a:p>
                      <a:r>
                        <a:rPr lang="en-IN" b="1" dirty="0" smtClean="0"/>
                        <a:t>Nursery stage</a:t>
                      </a:r>
                      <a:r>
                        <a:rPr lang="en-IN" b="1" baseline="0" dirty="0" smtClean="0"/>
                        <a:t> </a:t>
                      </a:r>
                      <a:endParaRPr lang="en-IN" b="1" dirty="0"/>
                    </a:p>
                  </a:txBody>
                  <a:tcPr/>
                </a:tc>
                <a:tc>
                  <a:txBody>
                    <a:bodyPr/>
                    <a:lstStyle/>
                    <a:p>
                      <a:r>
                        <a:rPr lang="en-IN" b="1" dirty="0" smtClean="0"/>
                        <a:t>1:8</a:t>
                      </a:r>
                      <a:endParaRPr lang="en-IN" b="1" dirty="0"/>
                    </a:p>
                  </a:txBody>
                  <a:tcPr/>
                </a:tc>
                <a:tc>
                  <a:txBody>
                    <a:bodyPr/>
                    <a:lstStyle/>
                    <a:p>
                      <a:r>
                        <a:rPr lang="en-IN" b="1" dirty="0" smtClean="0"/>
                        <a:t>High level of defenders</a:t>
                      </a:r>
                      <a:r>
                        <a:rPr lang="en-IN" b="1" baseline="0" dirty="0" smtClean="0"/>
                        <a:t> </a:t>
                      </a:r>
                      <a:endParaRPr lang="en-IN" b="1" dirty="0"/>
                    </a:p>
                  </a:txBody>
                  <a:tcPr/>
                </a:tc>
              </a:tr>
              <a:tr h="757211">
                <a:tc>
                  <a:txBody>
                    <a:bodyPr/>
                    <a:lstStyle/>
                    <a:p>
                      <a:r>
                        <a:rPr lang="en-IN" b="1" dirty="0" smtClean="0"/>
                        <a:t>15 DAT</a:t>
                      </a:r>
                      <a:endParaRPr lang="en-IN" b="1" dirty="0"/>
                    </a:p>
                  </a:txBody>
                  <a:tcPr/>
                </a:tc>
                <a:tc>
                  <a:txBody>
                    <a:bodyPr/>
                    <a:lstStyle/>
                    <a:p>
                      <a:r>
                        <a:rPr lang="en-IN" b="1" dirty="0" smtClean="0"/>
                        <a:t>1:3</a:t>
                      </a:r>
                      <a:endParaRPr lang="en-IN" b="1" dirty="0"/>
                    </a:p>
                  </a:txBody>
                  <a:tcPr/>
                </a:tc>
                <a:tc>
                  <a:txBody>
                    <a:bodyPr/>
                    <a:lstStyle/>
                    <a:p>
                      <a:r>
                        <a:rPr lang="en-IN" b="1" dirty="0" smtClean="0"/>
                        <a:t>Defender population was high, but lesser than nursery stage </a:t>
                      </a:r>
                      <a:endParaRPr lang="en-IN" b="1" dirty="0"/>
                    </a:p>
                  </a:txBody>
                  <a:tcPr/>
                </a:tc>
              </a:tr>
              <a:tr h="894806">
                <a:tc>
                  <a:txBody>
                    <a:bodyPr/>
                    <a:lstStyle/>
                    <a:p>
                      <a:r>
                        <a:rPr lang="en-IN" b="1" dirty="0" smtClean="0"/>
                        <a:t>30 DAT</a:t>
                      </a:r>
                      <a:endParaRPr lang="en-IN" b="1" dirty="0"/>
                    </a:p>
                  </a:txBody>
                  <a:tcPr/>
                </a:tc>
                <a:tc>
                  <a:txBody>
                    <a:bodyPr/>
                    <a:lstStyle/>
                    <a:p>
                      <a:r>
                        <a:rPr lang="en-IN" b="1" dirty="0" smtClean="0"/>
                        <a:t>1:3</a:t>
                      </a:r>
                      <a:endParaRPr lang="en-IN"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smtClean="0"/>
                        <a:t>Defender population was high, but lesser than nursery stage – monitoring traps,</a:t>
                      </a:r>
                      <a:r>
                        <a:rPr lang="en-IN" b="1" baseline="0" dirty="0" smtClean="0"/>
                        <a:t> </a:t>
                      </a:r>
                      <a:r>
                        <a:rPr lang="en-IN" b="1" baseline="0" dirty="0" err="1" smtClean="0"/>
                        <a:t>trichocards</a:t>
                      </a:r>
                      <a:r>
                        <a:rPr lang="en-IN" b="1" baseline="0" dirty="0" smtClean="0"/>
                        <a:t> </a:t>
                      </a:r>
                      <a:endParaRPr lang="en-IN" b="1" dirty="0"/>
                    </a:p>
                  </a:txBody>
                  <a:tcPr/>
                </a:tc>
              </a:tr>
              <a:tr h="894806">
                <a:tc>
                  <a:txBody>
                    <a:bodyPr/>
                    <a:lstStyle/>
                    <a:p>
                      <a:r>
                        <a:rPr lang="en-IN" b="1" dirty="0" smtClean="0"/>
                        <a:t>45 DAT</a:t>
                      </a:r>
                      <a:endParaRPr lang="en-IN" b="1" dirty="0"/>
                    </a:p>
                  </a:txBody>
                  <a:tcPr/>
                </a:tc>
                <a:tc>
                  <a:txBody>
                    <a:bodyPr/>
                    <a:lstStyle/>
                    <a:p>
                      <a:r>
                        <a:rPr lang="en-IN" b="1" dirty="0" smtClean="0"/>
                        <a:t>2:1</a:t>
                      </a:r>
                      <a:endParaRPr lang="en-IN" b="1" dirty="0"/>
                    </a:p>
                  </a:txBody>
                  <a:tcPr/>
                </a:tc>
                <a:tc>
                  <a:txBody>
                    <a:bodyPr/>
                    <a:lstStyle/>
                    <a:p>
                      <a:r>
                        <a:rPr lang="en-IN" b="1" dirty="0" smtClean="0"/>
                        <a:t>Pest</a:t>
                      </a:r>
                      <a:r>
                        <a:rPr lang="en-IN" b="1" baseline="0" dirty="0" smtClean="0"/>
                        <a:t> high compared with defenders – control measures to be taken – </a:t>
                      </a:r>
                      <a:r>
                        <a:rPr lang="en-IN" b="1" baseline="0" dirty="0" err="1" smtClean="0"/>
                        <a:t>Trichocards</a:t>
                      </a:r>
                      <a:endParaRPr lang="en-IN" b="1" dirty="0"/>
                    </a:p>
                  </a:txBody>
                  <a:tcPr/>
                </a:tc>
              </a:tr>
              <a:tr h="894806">
                <a:tc>
                  <a:txBody>
                    <a:bodyPr/>
                    <a:lstStyle/>
                    <a:p>
                      <a:r>
                        <a:rPr lang="en-IN" b="1" dirty="0" smtClean="0"/>
                        <a:t>60 DAT</a:t>
                      </a:r>
                      <a:endParaRPr lang="en-IN" b="1" dirty="0"/>
                    </a:p>
                  </a:txBody>
                  <a:tcPr/>
                </a:tc>
                <a:tc>
                  <a:txBody>
                    <a:bodyPr/>
                    <a:lstStyle/>
                    <a:p>
                      <a:r>
                        <a:rPr lang="en-IN" b="1" dirty="0" smtClean="0"/>
                        <a:t>2:1</a:t>
                      </a:r>
                      <a:endParaRPr lang="en-IN" b="1" dirty="0"/>
                    </a:p>
                  </a:txBody>
                  <a:tcPr/>
                </a:tc>
                <a:tc>
                  <a:txBody>
                    <a:bodyPr/>
                    <a:lstStyle/>
                    <a:p>
                      <a:r>
                        <a:rPr lang="en-IN" b="1" dirty="0" smtClean="0"/>
                        <a:t>Pest</a:t>
                      </a:r>
                      <a:r>
                        <a:rPr lang="en-IN" b="1" baseline="0" dirty="0" smtClean="0"/>
                        <a:t> high compared with defenders – control measures to be taken – Flame torches, fish </a:t>
                      </a:r>
                      <a:r>
                        <a:rPr lang="en-IN" b="1" baseline="0" dirty="0" err="1" smtClean="0"/>
                        <a:t>aminoacids</a:t>
                      </a:r>
                      <a:r>
                        <a:rPr lang="en-IN" b="1" baseline="0" dirty="0" smtClean="0"/>
                        <a:t> </a:t>
                      </a:r>
                      <a:endParaRPr lang="en-IN" b="1" dirty="0"/>
                    </a:p>
                  </a:txBody>
                  <a:tcPr/>
                </a:tc>
              </a:tr>
              <a:tr h="626364">
                <a:tc>
                  <a:txBody>
                    <a:bodyPr/>
                    <a:lstStyle/>
                    <a:p>
                      <a:r>
                        <a:rPr lang="en-IN" b="1" dirty="0" smtClean="0"/>
                        <a:t>75 DAT</a:t>
                      </a:r>
                      <a:endParaRPr lang="en-IN" b="1" dirty="0"/>
                    </a:p>
                  </a:txBody>
                  <a:tcPr/>
                </a:tc>
                <a:tc>
                  <a:txBody>
                    <a:bodyPr/>
                    <a:lstStyle/>
                    <a:p>
                      <a:r>
                        <a:rPr lang="en-IN" b="1" dirty="0" smtClean="0"/>
                        <a:t>1:2</a:t>
                      </a:r>
                      <a:endParaRPr lang="en-IN" b="1" dirty="0"/>
                    </a:p>
                  </a:txBody>
                  <a:tcPr/>
                </a:tc>
                <a:tc>
                  <a:txBody>
                    <a:bodyPr/>
                    <a:lstStyle/>
                    <a:p>
                      <a:r>
                        <a:rPr lang="en-IN" b="1" dirty="0" smtClean="0"/>
                        <a:t>Defenders higher than pests- no need to take control measures </a:t>
                      </a:r>
                      <a:endParaRPr lang="en-IN" b="1" dirty="0"/>
                    </a:p>
                  </a:txBody>
                  <a:tcPr/>
                </a:tc>
              </a:tr>
              <a:tr h="357922">
                <a:tc>
                  <a:txBody>
                    <a:bodyPr/>
                    <a:lstStyle/>
                    <a:p>
                      <a:endParaRPr lang="en-IN" dirty="0"/>
                    </a:p>
                  </a:txBody>
                  <a:tcPr/>
                </a:tc>
                <a:tc>
                  <a:txBody>
                    <a:bodyPr/>
                    <a:lstStyle/>
                    <a:p>
                      <a:endParaRPr lang="en-IN"/>
                    </a:p>
                  </a:txBody>
                  <a:tcPr/>
                </a:tc>
                <a:tc>
                  <a:txBody>
                    <a:bodyPr/>
                    <a:lstStyle/>
                    <a:p>
                      <a:endParaRPr lang="en-IN" dirty="0"/>
                    </a:p>
                  </a:txBody>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AESA CHART PREPARED FOR FARMERS </a:t>
            </a:r>
            <a:endParaRPr lang="en-IN" dirty="0"/>
          </a:p>
        </p:txBody>
      </p:sp>
      <p:pic>
        <p:nvPicPr>
          <p:cNvPr id="1026" name="Picture 2" descr="F:\plant health managmt\CLINIC -VDY\1 plant health clinic VDY\PPTS\IMG-20150224-WA0015.jpg"/>
          <p:cNvPicPr>
            <a:picLocks noGrp="1" noChangeAspect="1" noChangeArrowheads="1"/>
          </p:cNvPicPr>
          <p:nvPr>
            <p:ph sz="quarter" idx="2"/>
          </p:nvPr>
        </p:nvPicPr>
        <p:blipFill>
          <a:blip r:embed="rId2" cstate="print"/>
          <a:stretch>
            <a:fillRect/>
          </a:stretch>
        </p:blipFill>
        <p:spPr bwMode="auto">
          <a:xfrm>
            <a:off x="746112" y="2438400"/>
            <a:ext cx="3673488" cy="4114800"/>
          </a:xfrm>
          <a:prstGeom prst="rect">
            <a:avLst/>
          </a:prstGeom>
          <a:noFill/>
        </p:spPr>
      </p:pic>
      <p:pic>
        <p:nvPicPr>
          <p:cNvPr id="1027" name="Picture 3" descr="F:\plant health managmt\CLINIC -VDY\1 plant health clinic VDY\PPTS\IMG-20150224-WA0014.jpg"/>
          <p:cNvPicPr>
            <a:picLocks noGrp="1" noChangeAspect="1" noChangeArrowheads="1"/>
          </p:cNvPicPr>
          <p:nvPr>
            <p:ph sz="quarter" idx="4"/>
          </p:nvPr>
        </p:nvPicPr>
        <p:blipFill>
          <a:blip r:embed="rId3" cstate="print"/>
          <a:stretch>
            <a:fillRect/>
          </a:stretch>
        </p:blipFill>
        <p:spPr bwMode="auto">
          <a:xfrm>
            <a:off x="4724400" y="2438400"/>
            <a:ext cx="3886200" cy="4114800"/>
          </a:xfrm>
          <a:prstGeom prst="rect">
            <a:avLst/>
          </a:prstGeom>
          <a:noFill/>
        </p:spPr>
      </p:pic>
      <p:sp>
        <p:nvSpPr>
          <p:cNvPr id="3" name="Text Placeholder 2"/>
          <p:cNvSpPr>
            <a:spLocks noGrp="1"/>
          </p:cNvSpPr>
          <p:nvPr>
            <p:ph type="body" sz="quarter" idx="1"/>
          </p:nvPr>
        </p:nvSpPr>
        <p:spPr/>
        <p:txBody>
          <a:bodyPr/>
          <a:lstStyle/>
          <a:p>
            <a:r>
              <a:rPr lang="en-IN" dirty="0" smtClean="0"/>
              <a:t>P: D Ratio: 1:3</a:t>
            </a:r>
            <a:endParaRPr lang="en-IN" dirty="0"/>
          </a:p>
        </p:txBody>
      </p:sp>
      <p:sp>
        <p:nvSpPr>
          <p:cNvPr id="4" name="Text Placeholder 3"/>
          <p:cNvSpPr>
            <a:spLocks noGrp="1"/>
          </p:cNvSpPr>
          <p:nvPr>
            <p:ph type="body" sz="quarter" idx="3"/>
          </p:nvPr>
        </p:nvSpPr>
        <p:spPr/>
        <p:txBody>
          <a:bodyPr/>
          <a:lstStyle/>
          <a:p>
            <a:r>
              <a:rPr lang="en-IN" dirty="0" smtClean="0"/>
              <a:t>P:D Ratio: 1:2</a:t>
            </a:r>
            <a:endParaRPr lang="en-I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800"/>
            <a:ext cx="9372600" cy="381000"/>
          </a:xfrm>
          <a:ln>
            <a:solidFill>
              <a:srgbClr val="00B0F0"/>
            </a:solidFill>
          </a:ln>
        </p:spPr>
        <p:txBody>
          <a:bodyPr>
            <a:noAutofit/>
          </a:bodyPr>
          <a:lstStyle/>
          <a:p>
            <a:pPr algn="ctr"/>
            <a:r>
              <a:rPr lang="en-US" sz="3200" b="1" dirty="0" smtClean="0">
                <a:latin typeface="Cambria" pitchFamily="18" charset="0"/>
              </a:rPr>
              <a:t>AESA BASED FARMERS FIELD SCHOOL IN PADDY </a:t>
            </a:r>
            <a:endParaRPr lang="en-US" sz="3200" b="1" dirty="0">
              <a:latin typeface="Cambria" pitchFamily="18" charset="0"/>
            </a:endParaRPr>
          </a:p>
        </p:txBody>
      </p:sp>
      <p:pic>
        <p:nvPicPr>
          <p:cNvPr id="5" name="Content Placeholder 4"/>
          <p:cNvPicPr>
            <a:picLocks noGrp="1" noChangeAspect="1"/>
          </p:cNvPicPr>
          <p:nvPr>
            <p:ph sz="quarter" idx="2"/>
          </p:nvPr>
        </p:nvPicPr>
        <p:blipFill>
          <a:blip r:embed="rId2" cstate="print">
            <a:extLst>
              <a:ext uri="{28A0092B-C50C-407E-A947-70E740481C1C}">
                <a14:useLocalDpi xmlns="" xmlns:a14="http://schemas.microsoft.com/office/drawing/2010/main" val="0"/>
              </a:ext>
            </a:extLst>
          </a:blip>
          <a:stretch>
            <a:fillRect/>
          </a:stretch>
        </p:blipFill>
        <p:spPr>
          <a:xfrm>
            <a:off x="533400" y="2286000"/>
            <a:ext cx="3505200" cy="2348345"/>
          </a:xfrm>
          <a:ln>
            <a:solidFill>
              <a:srgbClr val="00B0F0"/>
            </a:solidFill>
          </a:ln>
        </p:spPr>
      </p:pic>
      <p:pic>
        <p:nvPicPr>
          <p:cNvPr id="9" name="Content Placeholder 8" descr="IMG_5764.JPG"/>
          <p:cNvPicPr>
            <a:picLocks noGrp="1" noChangeAspect="1"/>
          </p:cNvPicPr>
          <p:nvPr>
            <p:ph sz="quarter" idx="4"/>
          </p:nvPr>
        </p:nvPicPr>
        <p:blipFill>
          <a:blip r:embed="rId3" cstate="print"/>
          <a:stretch>
            <a:fillRect/>
          </a:stretch>
        </p:blipFill>
        <p:spPr>
          <a:xfrm>
            <a:off x="4191000" y="2286000"/>
            <a:ext cx="3810000" cy="2439785"/>
          </a:xfrm>
          <a:prstGeom prst="rect">
            <a:avLst/>
          </a:prstGeom>
        </p:spPr>
      </p:pic>
      <p:sp>
        <p:nvSpPr>
          <p:cNvPr id="8" name="Text Placeholder 7"/>
          <p:cNvSpPr>
            <a:spLocks noGrp="1"/>
          </p:cNvSpPr>
          <p:nvPr>
            <p:ph type="body" sz="quarter" idx="1"/>
          </p:nvPr>
        </p:nvSpPr>
        <p:spPr>
          <a:xfrm>
            <a:off x="1066800" y="1524000"/>
            <a:ext cx="7010400" cy="609600"/>
          </a:xfrm>
          <a:ln>
            <a:solidFill>
              <a:srgbClr val="00B0F0"/>
            </a:solidFill>
          </a:ln>
        </p:spPr>
        <p:txBody>
          <a:bodyPr>
            <a:normAutofit fontScale="92500" lnSpcReduction="20000"/>
          </a:bodyPr>
          <a:lstStyle/>
          <a:p>
            <a:pPr algn="ctr"/>
            <a:r>
              <a:rPr lang="en-US" sz="2000" dirty="0" smtClean="0">
                <a:latin typeface="Cambria" pitchFamily="18" charset="0"/>
              </a:rPr>
              <a:t>INSTALATION OF TRICHO CARDS IN PADDY FIELD TO CONTROL LEAF FOLDER AND STEM BORER</a:t>
            </a:r>
            <a:endParaRPr lang="en-US" sz="2000" dirty="0">
              <a:latin typeface="Cambria" pitchFamily="18" charset="0"/>
            </a:endParaRPr>
          </a:p>
        </p:txBody>
      </p:sp>
      <p:pic>
        <p:nvPicPr>
          <p:cNvPr id="10" name="Picture 9"/>
          <p:cNvPicPr/>
          <p:nvPr/>
        </p:nvPicPr>
        <p:blipFill>
          <a:blip r:embed="rId4" cstate="print"/>
          <a:srcRect/>
          <a:stretch>
            <a:fillRect/>
          </a:stretch>
        </p:blipFill>
        <p:spPr bwMode="auto">
          <a:xfrm>
            <a:off x="533400" y="4724400"/>
            <a:ext cx="3429000" cy="1894114"/>
          </a:xfrm>
          <a:prstGeom prst="rect">
            <a:avLst/>
          </a:prstGeom>
          <a:noFill/>
        </p:spPr>
      </p:pic>
      <p:pic>
        <p:nvPicPr>
          <p:cNvPr id="11" name="Picture 2" descr="F:\canon camera photos\paddy 2013-14\NFSM\IMG_2409.JPG"/>
          <p:cNvPicPr>
            <a:picLocks noChangeAspect="1" noChangeArrowheads="1"/>
          </p:cNvPicPr>
          <p:nvPr/>
        </p:nvPicPr>
        <p:blipFill>
          <a:blip r:embed="rId5" cstate="print"/>
          <a:srcRect/>
          <a:stretch>
            <a:fillRect/>
          </a:stretch>
        </p:blipFill>
        <p:spPr bwMode="auto">
          <a:xfrm>
            <a:off x="4114800" y="4800600"/>
            <a:ext cx="3810000" cy="1828800"/>
          </a:xfrm>
          <a:prstGeom prst="rect">
            <a:avLst/>
          </a:prstGeom>
          <a:noFill/>
          <a:ln w="12700" cap="flat" cmpd="sng" algn="ctr">
            <a:solidFill>
              <a:schemeClr val="tx2"/>
            </a:solidFill>
            <a:prstDash val="solid"/>
          </a:ln>
          <a:effectLst/>
        </p:spPr>
      </p:pic>
    </p:spTree>
    <p:extLst>
      <p:ext uri="{BB962C8B-B14F-4D97-AF65-F5344CB8AC3E}">
        <p14:creationId xmlns="" xmlns:p14="http://schemas.microsoft.com/office/powerpoint/2010/main" val="34685882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792162"/>
          </a:xfrm>
        </p:spPr>
        <p:txBody>
          <a:bodyPr>
            <a:normAutofit fontScale="90000"/>
          </a:bodyPr>
          <a:lstStyle/>
          <a:p>
            <a:r>
              <a:rPr lang="en-IN" b="1" dirty="0" smtClean="0">
                <a:solidFill>
                  <a:schemeClr val="tx1"/>
                </a:solidFill>
              </a:rPr>
              <a:t>Monitoring AND MASS </a:t>
            </a:r>
            <a:r>
              <a:rPr lang="en-IN" b="1" dirty="0" err="1" smtClean="0">
                <a:solidFill>
                  <a:schemeClr val="tx1"/>
                </a:solidFill>
              </a:rPr>
              <a:t>TrapPING</a:t>
            </a:r>
            <a:r>
              <a:rPr lang="en-IN" b="1" dirty="0" smtClean="0">
                <a:solidFill>
                  <a:schemeClr val="tx1"/>
                </a:solidFill>
              </a:rPr>
              <a:t>  for YSB in paddy</a:t>
            </a:r>
            <a:endParaRPr lang="en-IN" b="1" dirty="0">
              <a:solidFill>
                <a:schemeClr val="tx1"/>
              </a:solidFill>
            </a:endParaRPr>
          </a:p>
        </p:txBody>
      </p:sp>
      <p:pic>
        <p:nvPicPr>
          <p:cNvPr id="8" name="Content Placeholder 12"/>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4191000" y="1524000"/>
            <a:ext cx="4267200" cy="2362200"/>
          </a:xfrm>
          <a:ln>
            <a:solidFill>
              <a:srgbClr val="00B0F0"/>
            </a:solidFill>
          </a:ln>
        </p:spPr>
      </p:pic>
      <p:pic>
        <p:nvPicPr>
          <p:cNvPr id="7" name="Picture 6" descr="20141121_084609.jpg"/>
          <p:cNvPicPr>
            <a:picLocks noChangeAspect="1"/>
          </p:cNvPicPr>
          <p:nvPr/>
        </p:nvPicPr>
        <p:blipFill>
          <a:blip r:embed="rId3" cstate="print"/>
          <a:stretch>
            <a:fillRect/>
          </a:stretch>
        </p:blipFill>
        <p:spPr>
          <a:xfrm>
            <a:off x="381000" y="1559168"/>
            <a:ext cx="3657600" cy="4994031"/>
          </a:xfrm>
          <a:prstGeom prst="rect">
            <a:avLst/>
          </a:prstGeom>
        </p:spPr>
      </p:pic>
      <p:pic>
        <p:nvPicPr>
          <p:cNvPr id="9" name="Content Placeholder 7"/>
          <p:cNvPicPr>
            <a:picLocks/>
          </p:cNvPicPr>
          <p:nvPr/>
        </p:nvPicPr>
        <p:blipFill>
          <a:blip r:embed="rId4" cstate="print"/>
          <a:srcRect/>
          <a:stretch>
            <a:fillRect/>
          </a:stretch>
        </p:blipFill>
        <p:spPr bwMode="auto">
          <a:xfrm>
            <a:off x="4114800" y="4114800"/>
            <a:ext cx="4419600" cy="24384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0"/>
            <a:ext cx="7795710" cy="1828800"/>
          </a:xfrm>
          <a:ln>
            <a:solidFill>
              <a:srgbClr val="00B0F0"/>
            </a:solidFill>
          </a:ln>
        </p:spPr>
        <p:txBody>
          <a:bodyPr>
            <a:normAutofit/>
          </a:bodyPr>
          <a:lstStyle/>
          <a:p>
            <a:pPr algn="ctr"/>
            <a:r>
              <a:rPr lang="en-US" sz="2600" b="1" dirty="0" smtClean="0">
                <a:latin typeface="Cambria" pitchFamily="18" charset="0"/>
              </a:rPr>
              <a:t>AESA BASED FARMERS FIELD SCHOOL IN PADDY </a:t>
            </a:r>
            <a:endParaRPr lang="en-US" sz="2600" b="1" dirty="0">
              <a:latin typeface="Cambria" pitchFamily="18" charset="0"/>
            </a:endParaRPr>
          </a:p>
        </p:txBody>
      </p:sp>
      <p:pic>
        <p:nvPicPr>
          <p:cNvPr id="11" name="Content Placeholder 10"/>
          <p:cNvPicPr>
            <a:picLocks noGrp="1" noChangeAspect="1"/>
          </p:cNvPicPr>
          <p:nvPr>
            <p:ph sz="quarter" idx="2"/>
          </p:nvPr>
        </p:nvPicPr>
        <p:blipFill>
          <a:blip r:embed="rId2" cstate="print">
            <a:extLst>
              <a:ext uri="{28A0092B-C50C-407E-A947-70E740481C1C}">
                <a14:useLocalDpi xmlns="" xmlns:a14="http://schemas.microsoft.com/office/drawing/2010/main" val="0"/>
              </a:ext>
            </a:extLst>
          </a:blip>
          <a:stretch>
            <a:fillRect/>
          </a:stretch>
        </p:blipFill>
        <p:spPr>
          <a:xfrm>
            <a:off x="842356" y="2946862"/>
            <a:ext cx="3420687" cy="2564476"/>
          </a:xfrm>
          <a:ln>
            <a:solidFill>
              <a:srgbClr val="00B0F0"/>
            </a:solidFill>
          </a:ln>
        </p:spPr>
      </p:pic>
      <p:pic>
        <p:nvPicPr>
          <p:cNvPr id="7" name="Picture 2" descr="D:\Plant health management\clinic vdy\ffs\IMG_9575.JPG"/>
          <p:cNvPicPr>
            <a:picLocks noGrp="1" noChangeAspect="1" noChangeArrowheads="1"/>
          </p:cNvPicPr>
          <p:nvPr>
            <p:ph sz="quarter" idx="4"/>
          </p:nvPr>
        </p:nvPicPr>
        <p:blipFill>
          <a:blip r:embed="rId3" cstate="print"/>
          <a:stretch>
            <a:fillRect/>
          </a:stretch>
        </p:blipFill>
        <p:spPr bwMode="auto">
          <a:xfrm>
            <a:off x="4800600" y="2511538"/>
            <a:ext cx="3886200" cy="3435123"/>
          </a:xfrm>
          <a:prstGeom prst="rect">
            <a:avLst/>
          </a:prstGeom>
          <a:noFill/>
        </p:spPr>
      </p:pic>
      <p:sp>
        <p:nvSpPr>
          <p:cNvPr id="8" name="Text Placeholder 7"/>
          <p:cNvSpPr>
            <a:spLocks noGrp="1"/>
          </p:cNvSpPr>
          <p:nvPr>
            <p:ph type="body" sz="quarter" idx="1"/>
          </p:nvPr>
        </p:nvSpPr>
        <p:spPr>
          <a:xfrm>
            <a:off x="1066800" y="1981200"/>
            <a:ext cx="7010400" cy="639762"/>
          </a:xfrm>
          <a:ln>
            <a:solidFill>
              <a:srgbClr val="00B0F0"/>
            </a:solidFill>
          </a:ln>
        </p:spPr>
        <p:txBody>
          <a:bodyPr>
            <a:normAutofit fontScale="92500" lnSpcReduction="10000"/>
          </a:bodyPr>
          <a:lstStyle/>
          <a:p>
            <a:pPr algn="ctr"/>
            <a:r>
              <a:rPr lang="en-US" sz="2000" dirty="0" smtClean="0">
                <a:latin typeface="Cambria" pitchFamily="18" charset="0"/>
              </a:rPr>
              <a:t>CLASSES ON PEST- DEFENDER DYNAMICS  AND PREPARATION  OF ORGANIC COMPOUND(FISH AMINO ACID)</a:t>
            </a:r>
            <a:endParaRPr lang="en-US" sz="2000" dirty="0">
              <a:latin typeface="Cambria" pitchFamily="18" charset="0"/>
            </a:endParaRPr>
          </a:p>
        </p:txBody>
      </p:sp>
    </p:spTree>
    <p:extLst>
      <p:ext uri="{BB962C8B-B14F-4D97-AF65-F5344CB8AC3E}">
        <p14:creationId xmlns="" xmlns:p14="http://schemas.microsoft.com/office/powerpoint/2010/main" val="30431568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FLAME TORCHES PLACED ON BUNDS TO KILL RICE BUGS </a:t>
            </a:r>
            <a:endParaRPr lang="en-IN" dirty="0"/>
          </a:p>
        </p:txBody>
      </p:sp>
      <p:pic>
        <p:nvPicPr>
          <p:cNvPr id="7" name="Content Placeholder 6" descr="C:\Users\User\Desktop\works\kuruvai\rice bug\20141209_184716.jpg"/>
          <p:cNvPicPr>
            <a:picLocks noGrp="1"/>
          </p:cNvPicPr>
          <p:nvPr>
            <p:ph sz="quarter" idx="2"/>
          </p:nvPr>
        </p:nvPicPr>
        <p:blipFill>
          <a:blip r:embed="rId2" cstate="print"/>
          <a:srcRect/>
          <a:stretch>
            <a:fillRect/>
          </a:stretch>
        </p:blipFill>
        <p:spPr bwMode="auto">
          <a:xfrm>
            <a:off x="457200" y="2209800"/>
            <a:ext cx="3581400" cy="4495800"/>
          </a:xfrm>
          <a:prstGeom prst="rect">
            <a:avLst/>
          </a:prstGeom>
          <a:noFill/>
          <a:ln w="9525">
            <a:noFill/>
            <a:miter lim="800000"/>
            <a:headEnd/>
            <a:tailEnd/>
          </a:ln>
        </p:spPr>
      </p:pic>
      <p:sp>
        <p:nvSpPr>
          <p:cNvPr id="3" name="Text Placeholder 2"/>
          <p:cNvSpPr>
            <a:spLocks noGrp="1"/>
          </p:cNvSpPr>
          <p:nvPr>
            <p:ph type="body" sz="quarter" idx="1"/>
          </p:nvPr>
        </p:nvSpPr>
        <p:spPr>
          <a:xfrm>
            <a:off x="609600" y="1371600"/>
            <a:ext cx="3886200" cy="685800"/>
          </a:xfrm>
        </p:spPr>
        <p:txBody>
          <a:bodyPr/>
          <a:lstStyle/>
          <a:p>
            <a:r>
              <a:rPr lang="en-IN" dirty="0" smtClean="0"/>
              <a:t>Flame torches</a:t>
            </a:r>
            <a:endParaRPr lang="en-IN" dirty="0"/>
          </a:p>
        </p:txBody>
      </p:sp>
      <p:sp>
        <p:nvSpPr>
          <p:cNvPr id="4" name="Text Placeholder 3"/>
          <p:cNvSpPr>
            <a:spLocks noGrp="1"/>
          </p:cNvSpPr>
          <p:nvPr>
            <p:ph type="body" sz="quarter" idx="3"/>
          </p:nvPr>
        </p:nvSpPr>
        <p:spPr>
          <a:xfrm>
            <a:off x="4648200" y="1447800"/>
            <a:ext cx="4038600" cy="609600"/>
          </a:xfrm>
        </p:spPr>
        <p:txBody>
          <a:bodyPr/>
          <a:lstStyle/>
          <a:p>
            <a:r>
              <a:rPr lang="en-IN" dirty="0" smtClean="0"/>
              <a:t>Flame torches </a:t>
            </a:r>
            <a:endParaRPr lang="en-IN" dirty="0"/>
          </a:p>
        </p:txBody>
      </p:sp>
      <p:pic>
        <p:nvPicPr>
          <p:cNvPr id="10" name="Content Placeholder 9" descr="20151216_185107.jpg"/>
          <p:cNvPicPr>
            <a:picLocks noGrp="1" noChangeAspect="1"/>
          </p:cNvPicPr>
          <p:nvPr>
            <p:ph sz="quarter" idx="4"/>
          </p:nvPr>
        </p:nvPicPr>
        <p:blipFill>
          <a:blip r:embed="rId3" cstate="print"/>
          <a:stretch>
            <a:fillRect/>
          </a:stretch>
        </p:blipFill>
        <p:spPr>
          <a:xfrm>
            <a:off x="4140200" y="2209800"/>
            <a:ext cx="4546600" cy="4419600"/>
          </a:xfr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531352" cy="990600"/>
          </a:xfrm>
          <a:noFill/>
        </p:spPr>
        <p:txBody>
          <a:bodyPr>
            <a:normAutofit fontScale="90000"/>
          </a:bodyPr>
          <a:lstStyle/>
          <a:p>
            <a:r>
              <a:rPr lang="en-IN" dirty="0" smtClean="0"/>
              <a:t>Exhibitions on Plant Health Management</a:t>
            </a:r>
            <a:endParaRPr lang="en-IN" dirty="0"/>
          </a:p>
        </p:txBody>
      </p:sp>
      <p:pic>
        <p:nvPicPr>
          <p:cNvPr id="8194" name="Picture 2" descr="D:\Plant health management\clinic vdy\ffs\IMG_9600.JPG"/>
          <p:cNvPicPr>
            <a:picLocks noGrp="1" noChangeAspect="1" noChangeArrowheads="1"/>
          </p:cNvPicPr>
          <p:nvPr>
            <p:ph sz="quarter" idx="1"/>
          </p:nvPr>
        </p:nvPicPr>
        <p:blipFill>
          <a:blip r:embed="rId2" cstate="print"/>
          <a:stretch>
            <a:fillRect/>
          </a:stretch>
        </p:blipFill>
        <p:spPr bwMode="auto">
          <a:xfrm>
            <a:off x="1693660" y="1600200"/>
            <a:ext cx="5991630" cy="44958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PESTS IN PADDY FIELDS </a:t>
            </a:r>
            <a:endParaRPr lang="en-IN" b="1" dirty="0">
              <a:solidFill>
                <a:srgbClr val="00B050"/>
              </a:solidFill>
            </a:endParaRPr>
          </a:p>
        </p:txBody>
      </p:sp>
      <p:sp>
        <p:nvSpPr>
          <p:cNvPr id="3" name="Content Placeholder 2"/>
          <p:cNvSpPr>
            <a:spLocks noGrp="1"/>
          </p:cNvSpPr>
          <p:nvPr>
            <p:ph idx="1"/>
          </p:nvPr>
        </p:nvSpPr>
        <p:spPr>
          <a:xfrm>
            <a:off x="457200" y="1295400"/>
            <a:ext cx="8229600" cy="4830763"/>
          </a:xfrm>
        </p:spPr>
        <p:txBody>
          <a:bodyPr/>
          <a:lstStyle/>
          <a:p>
            <a:r>
              <a:rPr lang="en-IN" dirty="0" smtClean="0"/>
              <a:t>Leaf folder in Rice </a:t>
            </a:r>
          </a:p>
          <a:p>
            <a:r>
              <a:rPr lang="en-IN" dirty="0" smtClean="0"/>
              <a:t>Stem Borer in Rice </a:t>
            </a:r>
          </a:p>
          <a:p>
            <a:r>
              <a:rPr lang="en-IN" dirty="0" smtClean="0"/>
              <a:t>Gall midge in Rice </a:t>
            </a:r>
          </a:p>
          <a:p>
            <a:r>
              <a:rPr lang="en-IN" dirty="0" err="1" smtClean="0"/>
              <a:t>Thrips</a:t>
            </a:r>
            <a:r>
              <a:rPr lang="en-IN" dirty="0" smtClean="0"/>
              <a:t> in Rice</a:t>
            </a:r>
          </a:p>
          <a:p>
            <a:r>
              <a:rPr lang="en-IN" dirty="0" smtClean="0"/>
              <a:t>Case worm in Rice </a:t>
            </a:r>
          </a:p>
          <a:p>
            <a:r>
              <a:rPr lang="en-IN" dirty="0" smtClean="0"/>
              <a:t>Blue beetle in Rice </a:t>
            </a:r>
          </a:p>
          <a:p>
            <a:r>
              <a:rPr lang="en-IN" dirty="0" smtClean="0"/>
              <a:t>Skipper in Rice </a:t>
            </a:r>
          </a:p>
          <a:p>
            <a:endParaRPr lang="en-IN" dirty="0"/>
          </a:p>
        </p:txBody>
      </p:sp>
      <p:pic>
        <p:nvPicPr>
          <p:cNvPr id="4" name="Picture 3" descr="factsheet-leaffolder-1">
            <a:hlinkClick r:id="rId2" tgtFrame="_blank"/>
          </p:cNvPr>
          <p:cNvPicPr/>
          <p:nvPr/>
        </p:nvPicPr>
        <p:blipFill>
          <a:blip r:embed="rId3" cstate="print"/>
          <a:srcRect/>
          <a:stretch>
            <a:fillRect/>
          </a:stretch>
        </p:blipFill>
        <p:spPr bwMode="auto">
          <a:xfrm>
            <a:off x="5181600" y="1371600"/>
            <a:ext cx="342900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838200"/>
            <a:ext cx="6920805" cy="369332"/>
          </a:xfrm>
          <a:prstGeom prst="rect">
            <a:avLst/>
          </a:prstGeom>
          <a:noFill/>
        </p:spPr>
        <p:txBody>
          <a:bodyPr wrap="none" rtlCol="0">
            <a:spAutoFit/>
          </a:bodyPr>
          <a:lstStyle/>
          <a:p>
            <a:r>
              <a:rPr lang="en-IN" dirty="0" smtClean="0"/>
              <a:t>FIELD DAY OF FARMER FIELD SCHOOL AT KURUVAI PADASEKHARAM </a:t>
            </a:r>
            <a:endParaRPr lang="en-IN" dirty="0"/>
          </a:p>
        </p:txBody>
      </p:sp>
      <p:pic>
        <p:nvPicPr>
          <p:cNvPr id="3" name="Picture 2" descr="IMG_9518.JPG"/>
          <p:cNvPicPr>
            <a:picLocks noChangeAspect="1"/>
          </p:cNvPicPr>
          <p:nvPr/>
        </p:nvPicPr>
        <p:blipFill>
          <a:blip r:embed="rId2" cstate="print"/>
          <a:stretch>
            <a:fillRect/>
          </a:stretch>
        </p:blipFill>
        <p:spPr>
          <a:xfrm>
            <a:off x="685800" y="1371600"/>
            <a:ext cx="6807200" cy="51054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10600" cy="1524000"/>
          </a:xfrm>
          <a:ln>
            <a:solidFill>
              <a:srgbClr val="00B0F0"/>
            </a:solidFill>
          </a:ln>
        </p:spPr>
        <p:txBody>
          <a:bodyPr>
            <a:noAutofit/>
          </a:bodyPr>
          <a:lstStyle/>
          <a:p>
            <a:pPr algn="ctr"/>
            <a:r>
              <a:rPr lang="en-US" sz="3200" b="1" dirty="0" smtClean="0">
                <a:latin typeface="Cambria" pitchFamily="18" charset="0"/>
              </a:rPr>
              <a:t>AESA BASED FARMERS FIELD SCHOOL IN PADDY – TO DEMONSTRATE ECOLOGICAL ENGINEERING </a:t>
            </a:r>
            <a:endParaRPr lang="en-US" sz="3200" b="1" dirty="0">
              <a:latin typeface="Cambria" pitchFamily="18" charset="0"/>
            </a:endParaRPr>
          </a:p>
        </p:txBody>
      </p:sp>
      <p:sp>
        <p:nvSpPr>
          <p:cNvPr id="4" name="Content Placeholder 3"/>
          <p:cNvSpPr>
            <a:spLocks noGrp="1"/>
          </p:cNvSpPr>
          <p:nvPr>
            <p:ph sz="quarter" idx="2"/>
          </p:nvPr>
        </p:nvSpPr>
        <p:spPr>
          <a:xfrm>
            <a:off x="457200" y="1711840"/>
            <a:ext cx="7086600" cy="4765160"/>
          </a:xfrm>
        </p:spPr>
        <p:txBody>
          <a:bodyPr>
            <a:normAutofit lnSpcReduction="10000"/>
          </a:bodyPr>
          <a:lstStyle/>
          <a:p>
            <a:endParaRPr lang="en-US" dirty="0" smtClean="0"/>
          </a:p>
          <a:p>
            <a:endParaRPr lang="en-US" dirty="0" smtClean="0"/>
          </a:p>
          <a:p>
            <a:r>
              <a:rPr lang="en-US" dirty="0" smtClean="0"/>
              <a:t>Non pesticide management of paddy in 18 ha in </a:t>
            </a:r>
            <a:r>
              <a:rPr lang="en-US" dirty="0" err="1" smtClean="0"/>
              <a:t>kuruvai</a:t>
            </a:r>
            <a:r>
              <a:rPr lang="en-US" dirty="0" smtClean="0"/>
              <a:t> </a:t>
            </a:r>
            <a:r>
              <a:rPr lang="en-US" dirty="0" err="1" smtClean="0"/>
              <a:t>padasekharam</a:t>
            </a:r>
            <a:r>
              <a:rPr lang="en-US" dirty="0" smtClean="0"/>
              <a:t> by 48 farmers</a:t>
            </a:r>
          </a:p>
          <a:p>
            <a:r>
              <a:rPr lang="en-US" dirty="0" smtClean="0"/>
              <a:t>Cost of cultivation reduced to 25% (earlier 4-5 sprays costs around Rs 4000 – 5000/ha)</a:t>
            </a:r>
          </a:p>
          <a:p>
            <a:r>
              <a:rPr lang="en-US" dirty="0" smtClean="0"/>
              <a:t>Yield increased to 30% (4200 t/ha to 5500 t/ha )</a:t>
            </a:r>
          </a:p>
          <a:p>
            <a:r>
              <a:rPr lang="en-US" dirty="0" smtClean="0"/>
              <a:t>Income increased by the value addition of paddy as Safe to Eat Rice.</a:t>
            </a:r>
          </a:p>
          <a:p>
            <a:r>
              <a:rPr lang="en-US" dirty="0" smtClean="0"/>
              <a:t>Additional 3</a:t>
            </a:r>
            <a:r>
              <a:rPr lang="en-US" baseline="30000" dirty="0" smtClean="0"/>
              <a:t>rd</a:t>
            </a:r>
            <a:r>
              <a:rPr lang="en-US" dirty="0" smtClean="0"/>
              <a:t> crop of Organic vegetable by cluster approach</a:t>
            </a:r>
          </a:p>
          <a:p>
            <a:r>
              <a:rPr lang="en-US" dirty="0" smtClean="0"/>
              <a:t>Still adopting the practices in the 3</a:t>
            </a:r>
            <a:r>
              <a:rPr lang="en-US" baseline="30000" dirty="0" smtClean="0"/>
              <a:t>rd</a:t>
            </a:r>
            <a:r>
              <a:rPr lang="en-US" dirty="0" smtClean="0"/>
              <a:t> year also. </a:t>
            </a:r>
            <a:endParaRPr lang="en-US" dirty="0"/>
          </a:p>
        </p:txBody>
      </p:sp>
      <p:sp>
        <p:nvSpPr>
          <p:cNvPr id="8" name="Text Placeholder 7"/>
          <p:cNvSpPr>
            <a:spLocks noGrp="1"/>
          </p:cNvSpPr>
          <p:nvPr>
            <p:ph type="body" sz="quarter" idx="1"/>
          </p:nvPr>
        </p:nvSpPr>
        <p:spPr>
          <a:xfrm>
            <a:off x="1066800" y="1828800"/>
            <a:ext cx="7010400" cy="533400"/>
          </a:xfrm>
          <a:ln>
            <a:solidFill>
              <a:srgbClr val="00B0F0"/>
            </a:solidFill>
          </a:ln>
        </p:spPr>
        <p:txBody>
          <a:bodyPr>
            <a:noAutofit/>
          </a:bodyPr>
          <a:lstStyle/>
          <a:p>
            <a:pPr algn="ctr"/>
            <a:r>
              <a:rPr lang="en-US" sz="3600" dirty="0" smtClean="0">
                <a:latin typeface="Cambria" pitchFamily="18" charset="0"/>
              </a:rPr>
              <a:t>IMPACTS </a:t>
            </a:r>
            <a:endParaRPr lang="en-US" sz="3600" dirty="0">
              <a:latin typeface="Cambria" pitchFamily="18" charset="0"/>
            </a:endParaRPr>
          </a:p>
        </p:txBody>
      </p:sp>
    </p:spTree>
    <p:extLst>
      <p:ext uri="{BB962C8B-B14F-4D97-AF65-F5344CB8AC3E}">
        <p14:creationId xmlns="" xmlns:p14="http://schemas.microsoft.com/office/powerpoint/2010/main" val="7517608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In News....</a:t>
            </a:r>
            <a:endParaRPr lang="en-IN" dirty="0"/>
          </a:p>
        </p:txBody>
      </p:sp>
      <p:pic>
        <p:nvPicPr>
          <p:cNvPr id="5122" name="Picture 2" descr="D:\Plant health management\clinic vdy\2015-16\newspapaer cuttings\IMG-20151014-WA0044.jpg"/>
          <p:cNvPicPr>
            <a:picLocks noGrp="1" noChangeAspect="1" noChangeArrowheads="1"/>
          </p:cNvPicPr>
          <p:nvPr>
            <p:ph sz="quarter" idx="2"/>
          </p:nvPr>
        </p:nvPicPr>
        <p:blipFill>
          <a:blip r:embed="rId2"/>
          <a:stretch>
            <a:fillRect/>
          </a:stretch>
        </p:blipFill>
        <p:spPr bwMode="auto">
          <a:xfrm>
            <a:off x="457201" y="1371600"/>
            <a:ext cx="4267200" cy="5105400"/>
          </a:xfrm>
          <a:prstGeom prst="rect">
            <a:avLst/>
          </a:prstGeom>
          <a:noFill/>
        </p:spPr>
      </p:pic>
      <p:sp>
        <p:nvSpPr>
          <p:cNvPr id="5" name="Text Placeholder 4"/>
          <p:cNvSpPr>
            <a:spLocks noGrp="1"/>
          </p:cNvSpPr>
          <p:nvPr>
            <p:ph type="body" sz="quarter" idx="1"/>
          </p:nvPr>
        </p:nvSpPr>
        <p:spPr/>
        <p:txBody>
          <a:bodyPr/>
          <a:lstStyle/>
          <a:p>
            <a:endParaRPr lang="en-IN"/>
          </a:p>
        </p:txBody>
      </p:sp>
      <p:sp>
        <p:nvSpPr>
          <p:cNvPr id="6" name="Text Placeholder 5"/>
          <p:cNvSpPr>
            <a:spLocks noGrp="1"/>
          </p:cNvSpPr>
          <p:nvPr>
            <p:ph type="body" sz="quarter" idx="3"/>
          </p:nvPr>
        </p:nvSpPr>
        <p:spPr/>
        <p:txBody>
          <a:bodyPr/>
          <a:lstStyle/>
          <a:p>
            <a:endParaRPr lang="en-IN"/>
          </a:p>
        </p:txBody>
      </p:sp>
      <p:pic>
        <p:nvPicPr>
          <p:cNvPr id="7" name="Content Placeholder 4" descr="IMG-20151106-WA0018.jpg"/>
          <p:cNvPicPr>
            <a:picLocks noGrp="1" noChangeAspect="1"/>
          </p:cNvPicPr>
          <p:nvPr>
            <p:ph sz="quarter" idx="4"/>
          </p:nvPr>
        </p:nvPicPr>
        <p:blipFill>
          <a:blip r:embed="rId3"/>
          <a:stretch>
            <a:fillRect/>
          </a:stretch>
        </p:blipFill>
        <p:spPr>
          <a:xfrm rot="10800000">
            <a:off x="4645023" y="1371600"/>
            <a:ext cx="4041775" cy="5105400"/>
          </a:xfr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524000"/>
          </a:xfrm>
        </p:spPr>
        <p:txBody>
          <a:bodyPr/>
          <a:lstStyle/>
          <a:p>
            <a:r>
              <a:rPr lang="en-IN" dirty="0" smtClean="0">
                <a:solidFill>
                  <a:schemeClr val="accent5">
                    <a:lumMod val="75000"/>
                  </a:schemeClr>
                </a:solidFill>
              </a:rPr>
              <a:t>AGRO ECOSYSTEM ANALYSIS</a:t>
            </a:r>
            <a:endParaRPr lang="en-IN" dirty="0">
              <a:solidFill>
                <a:schemeClr val="accent5">
                  <a:lumMod val="75000"/>
                </a:schemeClr>
              </a:solidFill>
            </a:endParaRPr>
          </a:p>
        </p:txBody>
      </p:sp>
      <p:sp>
        <p:nvSpPr>
          <p:cNvPr id="3" name="Content Placeholder 2"/>
          <p:cNvSpPr>
            <a:spLocks noGrp="1"/>
          </p:cNvSpPr>
          <p:nvPr>
            <p:ph idx="1"/>
          </p:nvPr>
        </p:nvSpPr>
        <p:spPr>
          <a:xfrm>
            <a:off x="457200" y="990600"/>
            <a:ext cx="8229600" cy="5867400"/>
          </a:xfrm>
        </p:spPr>
        <p:txBody>
          <a:bodyPr>
            <a:normAutofit fontScale="77500" lnSpcReduction="20000"/>
          </a:bodyPr>
          <a:lstStyle/>
          <a:p>
            <a:pPr algn="ctr"/>
            <a:r>
              <a:rPr lang="en-IN" dirty="0" smtClean="0">
                <a:solidFill>
                  <a:schemeClr val="accent6">
                    <a:lumMod val="75000"/>
                  </a:schemeClr>
                </a:solidFill>
              </a:rPr>
              <a:t>Importance of P:D Ratio</a:t>
            </a:r>
          </a:p>
          <a:p>
            <a:pPr algn="ctr"/>
            <a:endParaRPr lang="en-IN" dirty="0" smtClean="0">
              <a:solidFill>
                <a:schemeClr val="accent6">
                  <a:lumMod val="75000"/>
                </a:schemeClr>
              </a:solidFill>
            </a:endParaRPr>
          </a:p>
          <a:p>
            <a:r>
              <a:rPr lang="en-IN" sz="3600" u="sng" dirty="0" smtClean="0">
                <a:solidFill>
                  <a:srgbClr val="00B050"/>
                </a:solidFill>
              </a:rPr>
              <a:t>DEFENDERS</a:t>
            </a:r>
            <a:r>
              <a:rPr lang="en-IN" sz="3600" dirty="0" smtClean="0">
                <a:solidFill>
                  <a:srgbClr val="00B050"/>
                </a:solidFill>
              </a:rPr>
              <a:t>  			</a:t>
            </a:r>
            <a:r>
              <a:rPr lang="en-IN" sz="3600" u="sng" dirty="0" smtClean="0">
                <a:solidFill>
                  <a:srgbClr val="FF0000"/>
                </a:solidFill>
              </a:rPr>
              <a:t>PESTS </a:t>
            </a:r>
            <a:r>
              <a:rPr lang="en-IN" sz="3600" u="sng" dirty="0" smtClean="0"/>
              <a:t>	</a:t>
            </a:r>
            <a:endParaRPr lang="en-IN" sz="3600" u="sng" dirty="0" smtClean="0">
              <a:solidFill>
                <a:srgbClr val="00B050"/>
              </a:solidFill>
            </a:endParaRPr>
          </a:p>
          <a:p>
            <a:r>
              <a:rPr lang="en-IN" sz="3600" dirty="0" smtClean="0">
                <a:solidFill>
                  <a:srgbClr val="00B050"/>
                </a:solidFill>
              </a:rPr>
              <a:t>Dragon fly-2 			</a:t>
            </a:r>
            <a:r>
              <a:rPr lang="en-IN" sz="3600" dirty="0" err="1" smtClean="0">
                <a:solidFill>
                  <a:srgbClr val="FF0000"/>
                </a:solidFill>
              </a:rPr>
              <a:t>Stemborer</a:t>
            </a:r>
            <a:r>
              <a:rPr lang="en-IN" sz="3600" dirty="0" smtClean="0">
                <a:solidFill>
                  <a:srgbClr val="FF0000"/>
                </a:solidFill>
              </a:rPr>
              <a:t>- 3</a:t>
            </a:r>
            <a:r>
              <a:rPr lang="en-IN" sz="3600" dirty="0" smtClean="0"/>
              <a:t>		</a:t>
            </a:r>
            <a:endParaRPr lang="en-IN" sz="3600" dirty="0" smtClean="0">
              <a:solidFill>
                <a:srgbClr val="00B050"/>
              </a:solidFill>
            </a:endParaRPr>
          </a:p>
          <a:p>
            <a:r>
              <a:rPr lang="en-IN" sz="3600" dirty="0" err="1" smtClean="0">
                <a:solidFill>
                  <a:srgbClr val="00B050"/>
                </a:solidFill>
              </a:rPr>
              <a:t>Ophionea</a:t>
            </a:r>
            <a:r>
              <a:rPr lang="en-IN" sz="3600" dirty="0" smtClean="0">
                <a:solidFill>
                  <a:srgbClr val="00B050"/>
                </a:solidFill>
              </a:rPr>
              <a:t>- 3 			</a:t>
            </a:r>
            <a:r>
              <a:rPr lang="en-IN" sz="3600" dirty="0" smtClean="0">
                <a:solidFill>
                  <a:srgbClr val="FF0000"/>
                </a:solidFill>
              </a:rPr>
              <a:t>Leaf folder- 4</a:t>
            </a:r>
            <a:r>
              <a:rPr lang="en-IN" sz="3600" dirty="0" smtClean="0"/>
              <a:t>		</a:t>
            </a:r>
            <a:endParaRPr lang="en-IN" sz="3600" dirty="0" smtClean="0">
              <a:solidFill>
                <a:srgbClr val="00B050"/>
              </a:solidFill>
            </a:endParaRPr>
          </a:p>
          <a:p>
            <a:r>
              <a:rPr lang="en-IN" sz="3600" dirty="0" err="1" smtClean="0">
                <a:solidFill>
                  <a:srgbClr val="00B050"/>
                </a:solidFill>
              </a:rPr>
              <a:t>Spides</a:t>
            </a:r>
            <a:r>
              <a:rPr lang="en-IN" sz="3600" dirty="0" smtClean="0">
                <a:solidFill>
                  <a:srgbClr val="00B050"/>
                </a:solidFill>
              </a:rPr>
              <a:t>- 10 			</a:t>
            </a:r>
            <a:r>
              <a:rPr lang="en-IN" sz="3600" dirty="0" smtClean="0">
                <a:solidFill>
                  <a:srgbClr val="FF0000"/>
                </a:solidFill>
              </a:rPr>
              <a:t>Blue beetle- 2</a:t>
            </a:r>
            <a:r>
              <a:rPr lang="en-IN" sz="3600" dirty="0" smtClean="0"/>
              <a:t>		</a:t>
            </a:r>
            <a:endParaRPr lang="en-IN" sz="3600" dirty="0" smtClean="0">
              <a:solidFill>
                <a:srgbClr val="00B050"/>
              </a:solidFill>
            </a:endParaRPr>
          </a:p>
          <a:p>
            <a:r>
              <a:rPr lang="en-IN" sz="3600" dirty="0" err="1" smtClean="0">
                <a:solidFill>
                  <a:srgbClr val="00B050"/>
                </a:solidFill>
              </a:rPr>
              <a:t>Cyrtorhinus</a:t>
            </a:r>
            <a:r>
              <a:rPr lang="en-IN" sz="3600" dirty="0" smtClean="0">
                <a:solidFill>
                  <a:srgbClr val="00B050"/>
                </a:solidFill>
              </a:rPr>
              <a:t> -15 		</a:t>
            </a:r>
            <a:r>
              <a:rPr lang="en-IN" sz="3600" dirty="0" smtClean="0">
                <a:solidFill>
                  <a:srgbClr val="FF0000"/>
                </a:solidFill>
              </a:rPr>
              <a:t>BPH- 6</a:t>
            </a:r>
            <a:r>
              <a:rPr lang="en-IN" sz="3600" dirty="0" smtClean="0"/>
              <a:t>				</a:t>
            </a:r>
            <a:endParaRPr lang="en-IN" sz="3600" dirty="0" smtClean="0">
              <a:solidFill>
                <a:srgbClr val="00B050"/>
              </a:solidFill>
            </a:endParaRPr>
          </a:p>
          <a:p>
            <a:r>
              <a:rPr lang="en-IN" b="1" dirty="0" smtClean="0">
                <a:solidFill>
                  <a:srgbClr val="00B050"/>
                </a:solidFill>
              </a:rPr>
              <a:t>Total- 30 </a:t>
            </a:r>
            <a:r>
              <a:rPr lang="en-IN" dirty="0" smtClean="0">
                <a:solidFill>
                  <a:srgbClr val="00B050"/>
                </a:solidFill>
              </a:rPr>
              <a:t>			</a:t>
            </a:r>
            <a:r>
              <a:rPr lang="en-IN" sz="3600" b="1" dirty="0" smtClean="0">
                <a:solidFill>
                  <a:srgbClr val="FF0000"/>
                </a:solidFill>
              </a:rPr>
              <a:t>Total- 15</a:t>
            </a:r>
            <a:r>
              <a:rPr lang="en-IN" b="1" dirty="0" smtClean="0">
                <a:solidFill>
                  <a:srgbClr val="FF0000"/>
                </a:solidFill>
              </a:rPr>
              <a:t>	</a:t>
            </a:r>
            <a:r>
              <a:rPr lang="en-IN" dirty="0" smtClean="0"/>
              <a:t>		</a:t>
            </a:r>
            <a:endParaRPr lang="en-IN" dirty="0" smtClean="0">
              <a:solidFill>
                <a:srgbClr val="00B050"/>
              </a:solidFill>
            </a:endParaRPr>
          </a:p>
          <a:p>
            <a:pPr algn="ctr">
              <a:buNone/>
            </a:pPr>
            <a:r>
              <a:rPr lang="en-IN" b="1" dirty="0" smtClean="0">
                <a:solidFill>
                  <a:srgbClr val="C00000"/>
                </a:solidFill>
              </a:rPr>
              <a:t>P: D Ratio- 15/30= 1: 2 </a:t>
            </a:r>
          </a:p>
          <a:p>
            <a:pPr algn="ctr">
              <a:buNone/>
            </a:pPr>
            <a:r>
              <a:rPr lang="en-IN" sz="2800" dirty="0" smtClean="0"/>
              <a:t>(Favourable P: D Ratio: 2:1)</a:t>
            </a:r>
            <a:endParaRPr lang="en-IN" sz="28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Trophic-level of energy flow</a:t>
            </a:r>
          </a:p>
        </p:txBody>
      </p:sp>
      <p:sp>
        <p:nvSpPr>
          <p:cNvPr id="79875" name="Rectangle 3"/>
          <p:cNvSpPr>
            <a:spLocks noGrp="1" noChangeArrowheads="1"/>
          </p:cNvSpPr>
          <p:nvPr>
            <p:ph idx="1"/>
          </p:nvPr>
        </p:nvSpPr>
        <p:spPr/>
        <p:txBody>
          <a:bodyPr/>
          <a:lstStyle/>
          <a:p>
            <a:pPr algn="ctr" eaLnBrk="1" hangingPunct="1"/>
            <a:r>
              <a:rPr lang="en-US" b="1" smtClean="0"/>
              <a:t> irrigated rice</a:t>
            </a:r>
            <a:endParaRPr lang="en-US" smtClean="0"/>
          </a:p>
          <a:p>
            <a:pPr algn="ctr" eaLnBrk="1" hangingPunct="1"/>
            <a:r>
              <a:rPr lang="en-US" smtClean="0"/>
              <a:t> </a:t>
            </a:r>
          </a:p>
        </p:txBody>
      </p:sp>
      <p:sp>
        <p:nvSpPr>
          <p:cNvPr id="79876" name="Rectangle 4"/>
          <p:cNvSpPr>
            <a:spLocks noChangeArrowheads="1"/>
          </p:cNvSpPr>
          <p:nvPr/>
        </p:nvSpPr>
        <p:spPr bwMode="auto">
          <a:xfrm>
            <a:off x="-577850" y="2073275"/>
            <a:ext cx="10301288" cy="2652713"/>
          </a:xfrm>
          <a:prstGeom prst="rect">
            <a:avLst/>
          </a:prstGeom>
          <a:noFill/>
          <a:ln w="9525">
            <a:noFill/>
            <a:miter lim="800000"/>
            <a:headEnd/>
            <a:tailEnd/>
          </a:ln>
        </p:spPr>
        <p:txBody>
          <a:bodyPr wrap="none" anchor="ctr">
            <a:spAutoFit/>
          </a:bodyPr>
          <a:lstStyle/>
          <a:p>
            <a:pPr algn="ctr"/>
            <a:endParaRPr lang="en-US"/>
          </a:p>
          <a:p>
            <a:pPr algn="ctr" eaLnBrk="0" hangingPunct="0"/>
            <a:r>
              <a:rPr lang="en-US"/>
              <a:t>  </a:t>
            </a:r>
            <a:r>
              <a:rPr lang="en-US" sz="15000"/>
              <a:t> </a:t>
            </a:r>
            <a:r>
              <a:rPr lang="en-US"/>
              <a:t>                                                                                                                                                     </a:t>
            </a:r>
          </a:p>
        </p:txBody>
      </p:sp>
      <p:pic>
        <p:nvPicPr>
          <p:cNvPr id="79877" name="Picture 5" descr="ac834e10"/>
          <p:cNvPicPr>
            <a:picLocks noChangeAspect="1" noChangeArrowheads="1"/>
          </p:cNvPicPr>
          <p:nvPr/>
        </p:nvPicPr>
        <p:blipFill>
          <a:blip r:embed="rId3" cstate="print"/>
          <a:srcRect/>
          <a:stretch>
            <a:fillRect/>
          </a:stretch>
        </p:blipFill>
        <p:spPr bwMode="auto">
          <a:xfrm>
            <a:off x="685800" y="2286000"/>
            <a:ext cx="76200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1"/>
            <a:ext cx="7772400" cy="2209800"/>
          </a:xfrm>
        </p:spPr>
        <p:txBody>
          <a:bodyPr>
            <a:noAutofit/>
          </a:bodyPr>
          <a:lstStyle/>
          <a:p>
            <a:r>
              <a:rPr lang="en-US" sz="5000" b="1" smtClean="0">
                <a:latin typeface="Consolas" pitchFamily="49" charset="0"/>
                <a:cs typeface="Consolas" pitchFamily="49" charset="0"/>
              </a:rPr>
              <a:t>Agro ecosystem analysis In Rice (AESA)</a:t>
            </a:r>
            <a:endParaRPr lang="en-US" sz="5000" b="1" dirty="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Concepts of AESA</a:t>
            </a:r>
            <a:endParaRPr lang="en-US" sz="4800" dirty="0"/>
          </a:p>
        </p:txBody>
      </p:sp>
      <p:sp>
        <p:nvSpPr>
          <p:cNvPr id="3" name="Content Placeholder 2"/>
          <p:cNvSpPr>
            <a:spLocks noGrp="1"/>
          </p:cNvSpPr>
          <p:nvPr>
            <p:ph idx="1"/>
          </p:nvPr>
        </p:nvSpPr>
        <p:spPr>
          <a:xfrm>
            <a:off x="457200" y="2286000"/>
            <a:ext cx="8229600" cy="3733800"/>
          </a:xfrm>
        </p:spPr>
        <p:txBody>
          <a:bodyPr/>
          <a:lstStyle/>
          <a:p>
            <a:r>
              <a:rPr lang="en-US" dirty="0" smtClean="0"/>
              <a:t>No population exists as an isolated entity in a locality</a:t>
            </a:r>
          </a:p>
          <a:p>
            <a:pPr algn="just"/>
            <a:r>
              <a:rPr lang="en-US" dirty="0" smtClean="0"/>
              <a:t>Individuals </a:t>
            </a:r>
            <a:r>
              <a:rPr lang="en-US" b="1" dirty="0" smtClean="0"/>
              <a:t>not only interact among themselves</a:t>
            </a:r>
            <a:r>
              <a:rPr lang="en-US" dirty="0" smtClean="0"/>
              <a:t> for mating, feeding and other purposes but also </a:t>
            </a:r>
            <a:r>
              <a:rPr lang="en-US" b="1" dirty="0" smtClean="0"/>
              <a:t>interact with individuals of other animal and plant populations</a:t>
            </a:r>
            <a:r>
              <a:rPr lang="en-US" dirty="0" smtClean="0"/>
              <a:t>. </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Community</a:t>
            </a:r>
            <a:endParaRPr lang="en-US" sz="4800" dirty="0"/>
          </a:p>
        </p:txBody>
      </p:sp>
      <p:sp>
        <p:nvSpPr>
          <p:cNvPr id="3" name="Content Placeholder 2"/>
          <p:cNvSpPr>
            <a:spLocks noGrp="1"/>
          </p:cNvSpPr>
          <p:nvPr>
            <p:ph idx="1"/>
          </p:nvPr>
        </p:nvSpPr>
        <p:spPr>
          <a:xfrm>
            <a:off x="457200" y="2438400"/>
            <a:ext cx="8229600" cy="2133600"/>
          </a:xfrm>
        </p:spPr>
        <p:txBody>
          <a:bodyPr/>
          <a:lstStyle/>
          <a:p>
            <a:pPr algn="just"/>
            <a:r>
              <a:rPr lang="en-US" dirty="0" smtClean="0"/>
              <a:t>Individuals in a population </a:t>
            </a:r>
            <a:r>
              <a:rPr lang="en-US" b="1" dirty="0" smtClean="0"/>
              <a:t>feed upon</a:t>
            </a:r>
            <a:r>
              <a:rPr lang="en-US" dirty="0" smtClean="0"/>
              <a:t> and in turn, are </a:t>
            </a:r>
            <a:r>
              <a:rPr lang="en-US" b="1" dirty="0" smtClean="0"/>
              <a:t>fed upon by individuals of other populations</a:t>
            </a:r>
            <a:r>
              <a:rPr lang="en-US" dirty="0" smtClean="0"/>
              <a:t>. This </a:t>
            </a:r>
            <a:r>
              <a:rPr lang="en-US" b="1" dirty="0" smtClean="0"/>
              <a:t>interacting ‘web’ of populations</a:t>
            </a:r>
            <a:r>
              <a:rPr lang="en-US" dirty="0" smtClean="0"/>
              <a:t> in an area is called </a:t>
            </a:r>
            <a:r>
              <a:rPr lang="en-US" b="1" dirty="0" smtClean="0"/>
              <a:t>a community</a:t>
            </a:r>
            <a:r>
              <a:rPr lang="en-US" dirty="0" smtClean="0"/>
              <a:t>.</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Ecosystem</a:t>
            </a:r>
            <a:endParaRPr lang="en-US" sz="4800" dirty="0"/>
          </a:p>
        </p:txBody>
      </p:sp>
      <p:sp>
        <p:nvSpPr>
          <p:cNvPr id="3" name="Content Placeholder 2"/>
          <p:cNvSpPr>
            <a:spLocks noGrp="1"/>
          </p:cNvSpPr>
          <p:nvPr>
            <p:ph idx="1"/>
          </p:nvPr>
        </p:nvSpPr>
        <p:spPr>
          <a:xfrm>
            <a:off x="457200" y="1981200"/>
            <a:ext cx="8229600" cy="3124200"/>
          </a:xfrm>
        </p:spPr>
        <p:txBody>
          <a:bodyPr/>
          <a:lstStyle/>
          <a:p>
            <a:pPr algn="just"/>
            <a:r>
              <a:rPr lang="en-US" b="1" dirty="0" smtClean="0"/>
              <a:t>The interacting populations in a community are influenced by the physical environment.  </a:t>
            </a:r>
            <a:r>
              <a:rPr lang="en-US" dirty="0" smtClean="0"/>
              <a:t>These assemblages of elements, communities and physical environments are usually referred to as ecosystem.  Examples of natural ecosystems are </a:t>
            </a:r>
            <a:r>
              <a:rPr lang="en-US" b="1" dirty="0" smtClean="0"/>
              <a:t>ponds</a:t>
            </a:r>
            <a:r>
              <a:rPr lang="en-US" dirty="0" smtClean="0"/>
              <a:t>, </a:t>
            </a:r>
            <a:r>
              <a:rPr lang="en-US" b="1" dirty="0" smtClean="0"/>
              <a:t>lakes</a:t>
            </a:r>
            <a:r>
              <a:rPr lang="en-US" dirty="0" smtClean="0"/>
              <a:t>, </a:t>
            </a:r>
            <a:r>
              <a:rPr lang="en-US" b="1" dirty="0" smtClean="0"/>
              <a:t>forest </a:t>
            </a:r>
            <a:r>
              <a:rPr lang="en-US" dirty="0" smtClean="0"/>
              <a:t>etc.</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Agro Ecosystem</a:t>
            </a:r>
            <a:endParaRPr lang="en-US" sz="4800" dirty="0"/>
          </a:p>
        </p:txBody>
      </p:sp>
      <p:sp>
        <p:nvSpPr>
          <p:cNvPr id="3" name="Content Placeholder 2"/>
          <p:cNvSpPr>
            <a:spLocks noGrp="1"/>
          </p:cNvSpPr>
          <p:nvPr>
            <p:ph idx="1"/>
          </p:nvPr>
        </p:nvSpPr>
        <p:spPr/>
        <p:txBody>
          <a:bodyPr/>
          <a:lstStyle/>
          <a:p>
            <a:pPr algn="just"/>
            <a:r>
              <a:rPr lang="en-US" dirty="0" smtClean="0"/>
              <a:t>Any ecosystem largely </a:t>
            </a:r>
            <a:r>
              <a:rPr lang="en-US" b="1" dirty="0" smtClean="0"/>
              <a:t>created and maintained to satisfy a human want or need</a:t>
            </a:r>
            <a:r>
              <a:rPr lang="en-US" dirty="0" smtClean="0"/>
              <a:t> is called an agro ecosystem (AES). Agro ecosystems are </a:t>
            </a:r>
            <a:r>
              <a:rPr lang="en-US" b="1" dirty="0" smtClean="0"/>
              <a:t>the basic unit of study for pest management</a:t>
            </a:r>
            <a:r>
              <a:rPr lang="en-US" dirty="0" smtClean="0"/>
              <a:t>.  A typical AES is composed of more or less uniform crop plant population, weed communities, animal communities, micro biotic communities and the physical environment in which they interact.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PADDY ECOSYSTEM </a:t>
            </a:r>
            <a:endParaRPr lang="en-IN" b="1" dirty="0">
              <a:solidFill>
                <a:srgbClr val="00B050"/>
              </a:solidFill>
            </a:endParaRPr>
          </a:p>
        </p:txBody>
      </p:sp>
      <p:sp>
        <p:nvSpPr>
          <p:cNvPr id="3" name="Content Placeholder 2"/>
          <p:cNvSpPr>
            <a:spLocks noGrp="1"/>
          </p:cNvSpPr>
          <p:nvPr>
            <p:ph idx="1"/>
          </p:nvPr>
        </p:nvSpPr>
        <p:spPr/>
        <p:txBody>
          <a:bodyPr/>
          <a:lstStyle/>
          <a:p>
            <a:r>
              <a:rPr lang="en-IN" dirty="0" smtClean="0"/>
              <a:t>1</a:t>
            </a:r>
            <a:r>
              <a:rPr lang="en-IN" baseline="30000" dirty="0" smtClean="0"/>
              <a:t>st</a:t>
            </a:r>
            <a:r>
              <a:rPr lang="en-IN" dirty="0" smtClean="0"/>
              <a:t> 20 days –  More neutrals  and natural enemies than pests of paddy </a:t>
            </a:r>
          </a:p>
          <a:p>
            <a:r>
              <a:rPr lang="en-IN" dirty="0" smtClean="0"/>
              <a:t>20 days to 45 days – More natural enemies than pests of paddy</a:t>
            </a:r>
          </a:p>
          <a:p>
            <a:r>
              <a:rPr lang="en-IN" dirty="0" smtClean="0"/>
              <a:t>45 days to 75 days – more pests than natural enemies </a:t>
            </a:r>
          </a:p>
          <a:p>
            <a:r>
              <a:rPr lang="en-IN" dirty="0" smtClean="0"/>
              <a:t>75 days to 90 days – less pests and less natural enemies </a:t>
            </a:r>
          </a:p>
          <a:p>
            <a:pPr>
              <a:buNone/>
            </a:pPr>
            <a:endParaRPr lang="en-IN" dirty="0" smtClean="0"/>
          </a:p>
          <a:p>
            <a:endParaRPr lang="en-I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Goal of AESA</a:t>
            </a:r>
            <a:endParaRPr lang="en-US" sz="4800" dirty="0"/>
          </a:p>
        </p:txBody>
      </p:sp>
      <p:sp>
        <p:nvSpPr>
          <p:cNvPr id="3" name="Content Placeholder 2"/>
          <p:cNvSpPr>
            <a:spLocks noGrp="1"/>
          </p:cNvSpPr>
          <p:nvPr>
            <p:ph idx="1"/>
          </p:nvPr>
        </p:nvSpPr>
        <p:spPr>
          <a:xfrm>
            <a:off x="457200" y="2286000"/>
            <a:ext cx="8229600" cy="2743200"/>
          </a:xfrm>
        </p:spPr>
        <p:txBody>
          <a:bodyPr/>
          <a:lstStyle/>
          <a:p>
            <a:pPr algn="just"/>
            <a:r>
              <a:rPr lang="en-US" dirty="0" smtClean="0"/>
              <a:t>The goal of agro ecosystem activity is to </a:t>
            </a:r>
            <a:r>
              <a:rPr lang="en-US" b="1" dirty="0" smtClean="0"/>
              <a:t>analyze the field situation by keen observation, recording and interpretation of the data for immediate pest management activities</a:t>
            </a:r>
            <a:r>
              <a:rPr lang="en-US" dirty="0" smtClean="0"/>
              <a:t>. </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Paradigm shift in IPM</a:t>
            </a:r>
            <a:endParaRPr lang="en-US" sz="5400" dirty="0"/>
          </a:p>
        </p:txBody>
      </p:sp>
      <p:sp>
        <p:nvSpPr>
          <p:cNvPr id="3" name="Content Placeholder 2"/>
          <p:cNvSpPr>
            <a:spLocks noGrp="1"/>
          </p:cNvSpPr>
          <p:nvPr>
            <p:ph idx="1"/>
          </p:nvPr>
        </p:nvSpPr>
        <p:spPr/>
        <p:txBody>
          <a:bodyPr>
            <a:normAutofit fontScale="92500" lnSpcReduction="10000"/>
          </a:bodyPr>
          <a:lstStyle/>
          <a:p>
            <a:pPr algn="just"/>
            <a:r>
              <a:rPr lang="en-US" dirty="0" smtClean="0"/>
              <a:t>Based on the results of IPM studies carried out in SE Asian Countries a paradigm shift in IPM has been formulated.</a:t>
            </a:r>
          </a:p>
          <a:p>
            <a:pPr>
              <a:buNone/>
            </a:pPr>
            <a:r>
              <a:rPr lang="en-US" dirty="0" smtClean="0"/>
              <a:t>A shift from</a:t>
            </a:r>
          </a:p>
          <a:p>
            <a:pPr algn="just"/>
            <a:r>
              <a:rPr lang="en-US" dirty="0" smtClean="0"/>
              <a:t>ET model      Behavioral decision model</a:t>
            </a:r>
          </a:p>
          <a:p>
            <a:pPr algn="just"/>
            <a:r>
              <a:rPr lang="en-US" dirty="0" smtClean="0"/>
              <a:t>Crop habitat approach      ecosystem approach</a:t>
            </a:r>
          </a:p>
          <a:p>
            <a:pPr algn="just"/>
            <a:r>
              <a:rPr lang="en-US" dirty="0" smtClean="0"/>
              <a:t>Crop loss assessment      Pest risk assessment</a:t>
            </a:r>
          </a:p>
          <a:p>
            <a:pPr algn="just"/>
            <a:r>
              <a:rPr lang="en-US" dirty="0" smtClean="0"/>
              <a:t>Integration of tactics       Integration of concepts</a:t>
            </a:r>
          </a:p>
          <a:p>
            <a:pPr algn="just"/>
            <a:r>
              <a:rPr lang="en-US" dirty="0" smtClean="0"/>
              <a:t>Technology push     Farmers need pull</a:t>
            </a:r>
            <a:endParaRPr lang="en-US" dirty="0"/>
          </a:p>
        </p:txBody>
      </p:sp>
      <p:sp>
        <p:nvSpPr>
          <p:cNvPr id="8" name="Right Arrow 7"/>
          <p:cNvSpPr/>
          <p:nvPr/>
        </p:nvSpPr>
        <p:spPr>
          <a:xfrm>
            <a:off x="2438400" y="35814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419600" y="41148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267200" y="46482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191000" y="51054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505200" y="55626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IPM </a:t>
            </a:r>
            <a:r>
              <a:rPr lang="en-US" sz="4800" dirty="0" err="1" smtClean="0"/>
              <a:t>programme</a:t>
            </a:r>
            <a:r>
              <a:rPr lang="en-US" sz="4800" dirty="0" smtClean="0"/>
              <a:t> agenda</a:t>
            </a:r>
            <a:endParaRPr lang="en-US" sz="4800" dirty="0"/>
          </a:p>
        </p:txBody>
      </p:sp>
      <p:sp>
        <p:nvSpPr>
          <p:cNvPr id="3" name="Content Placeholder 2"/>
          <p:cNvSpPr>
            <a:spLocks noGrp="1"/>
          </p:cNvSpPr>
          <p:nvPr>
            <p:ph idx="1"/>
          </p:nvPr>
        </p:nvSpPr>
        <p:spPr>
          <a:xfrm>
            <a:off x="457200" y="1752600"/>
            <a:ext cx="8229600" cy="4419600"/>
          </a:xfrm>
        </p:spPr>
        <p:txBody>
          <a:bodyPr>
            <a:normAutofit/>
          </a:bodyPr>
          <a:lstStyle/>
          <a:p>
            <a:pPr algn="just"/>
            <a:r>
              <a:rPr lang="en-US" dirty="0" smtClean="0"/>
              <a:t>On data base generation.</a:t>
            </a:r>
          </a:p>
          <a:p>
            <a:pPr algn="just"/>
            <a:r>
              <a:rPr lang="en-US" dirty="0" smtClean="0"/>
              <a:t>Enhancement of natural control mechanisms.</a:t>
            </a:r>
          </a:p>
          <a:p>
            <a:pPr algn="just"/>
            <a:r>
              <a:rPr lang="en-US" dirty="0" smtClean="0"/>
              <a:t>Varietal resistance development</a:t>
            </a:r>
          </a:p>
          <a:p>
            <a:pPr algn="just"/>
            <a:r>
              <a:rPr lang="en-US" dirty="0" smtClean="0"/>
              <a:t>Pest damage yield assessment research </a:t>
            </a:r>
          </a:p>
          <a:p>
            <a:pPr algn="just"/>
            <a:r>
              <a:rPr lang="en-US" dirty="0" smtClean="0"/>
              <a:t>Environment impact research</a:t>
            </a:r>
          </a:p>
          <a:p>
            <a:pPr algn="just"/>
            <a:r>
              <a:rPr lang="en-US" dirty="0" smtClean="0"/>
              <a:t>PM policy research</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IPM components must be ecosystem focused</a:t>
            </a:r>
            <a:endParaRPr lang="en-US" dirty="0"/>
          </a:p>
        </p:txBody>
      </p:sp>
      <p:sp>
        <p:nvSpPr>
          <p:cNvPr id="3" name="Content Placeholder 2"/>
          <p:cNvSpPr>
            <a:spLocks noGrp="1"/>
          </p:cNvSpPr>
          <p:nvPr>
            <p:ph idx="1"/>
          </p:nvPr>
        </p:nvSpPr>
        <p:spPr/>
        <p:txBody>
          <a:bodyPr>
            <a:normAutofit lnSpcReduction="10000"/>
          </a:bodyPr>
          <a:lstStyle/>
          <a:p>
            <a:endParaRPr lang="en-US" spc="300" dirty="0" smtClean="0"/>
          </a:p>
          <a:p>
            <a:r>
              <a:rPr lang="en-US" spc="300" dirty="0" smtClean="0"/>
              <a:t>They are environment friendly</a:t>
            </a:r>
          </a:p>
          <a:p>
            <a:pPr>
              <a:buNone/>
            </a:pPr>
            <a:endParaRPr lang="en-US" spc="300" dirty="0" smtClean="0"/>
          </a:p>
          <a:p>
            <a:pPr lvl="4"/>
            <a:r>
              <a:rPr lang="en-US" sz="3200" dirty="0" smtClean="0"/>
              <a:t>Cost effective </a:t>
            </a:r>
          </a:p>
          <a:p>
            <a:pPr lvl="4"/>
            <a:r>
              <a:rPr lang="en-US" sz="3200" dirty="0" smtClean="0"/>
              <a:t>Practical</a:t>
            </a:r>
          </a:p>
          <a:p>
            <a:pPr lvl="4"/>
            <a:r>
              <a:rPr lang="en-US" sz="3200" dirty="0" smtClean="0"/>
              <a:t>Flexible</a:t>
            </a:r>
          </a:p>
          <a:p>
            <a:pPr lvl="4"/>
            <a:r>
              <a:rPr lang="en-US" sz="3200" dirty="0" smtClean="0"/>
              <a:t>Mutually compatible and</a:t>
            </a:r>
          </a:p>
          <a:p>
            <a:pPr lvl="4"/>
            <a:r>
              <a:rPr lang="en-US" sz="3200" dirty="0"/>
              <a:t> </a:t>
            </a:r>
            <a:r>
              <a:rPr lang="en-US" sz="3200" dirty="0" smtClean="0"/>
              <a:t>Sustainable</a:t>
            </a:r>
            <a:endParaRPr lang="en-US" sz="32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457200" y="609600"/>
          <a:ext cx="8229600" cy="5906195"/>
        </p:xfrm>
        <a:graphic>
          <a:graphicData uri="http://schemas.openxmlformats.org/drawingml/2006/table">
            <a:tbl>
              <a:tblPr firstRow="1" bandRow="1">
                <a:tableStyleId>{F5AB1C69-6EDB-4FF4-983F-18BD219EF322}</a:tableStyleId>
              </a:tblPr>
              <a:tblGrid>
                <a:gridCol w="4038600"/>
                <a:gridCol w="4191000"/>
              </a:tblGrid>
              <a:tr h="934209">
                <a:tc>
                  <a:txBody>
                    <a:bodyPr/>
                    <a:lstStyle/>
                    <a:p>
                      <a:pPr algn="ctr"/>
                      <a:r>
                        <a:rPr lang="en-US" sz="2800" dirty="0" smtClean="0"/>
                        <a:t>Wet </a:t>
                      </a:r>
                      <a:r>
                        <a:rPr lang="en-US" sz="2800" spc="-150" dirty="0" smtClean="0"/>
                        <a:t>land</a:t>
                      </a:r>
                      <a:r>
                        <a:rPr lang="en-US" sz="2800" baseline="0" dirty="0" smtClean="0"/>
                        <a:t> ecosystem</a:t>
                      </a:r>
                      <a:endParaRPr lang="en-US" sz="2800" dirty="0"/>
                    </a:p>
                  </a:txBody>
                  <a:tcPr/>
                </a:tc>
                <a:tc>
                  <a:txBody>
                    <a:bodyPr/>
                    <a:lstStyle/>
                    <a:p>
                      <a:pPr algn="ctr"/>
                      <a:r>
                        <a:rPr lang="en-US" sz="2800" dirty="0" smtClean="0"/>
                        <a:t> </a:t>
                      </a:r>
                      <a:r>
                        <a:rPr lang="en-US" sz="2800" spc="-150" dirty="0" smtClean="0"/>
                        <a:t>Garden</a:t>
                      </a:r>
                      <a:r>
                        <a:rPr lang="en-US" sz="2800" baseline="0" dirty="0" smtClean="0"/>
                        <a:t> land ecosystem</a:t>
                      </a:r>
                      <a:endParaRPr lang="en-US" sz="2800" dirty="0"/>
                    </a:p>
                  </a:txBody>
                  <a:tcPr/>
                </a:tc>
              </a:tr>
              <a:tr h="1849280">
                <a:tc>
                  <a:txBody>
                    <a:bodyPr/>
                    <a:lstStyle/>
                    <a:p>
                      <a:pPr algn="just"/>
                      <a:r>
                        <a:rPr lang="en-US" sz="2800" dirty="0" smtClean="0"/>
                        <a:t>Sufficient number of parasites predators and micro</a:t>
                      </a:r>
                      <a:r>
                        <a:rPr lang="en-US" sz="2800" baseline="0" dirty="0" smtClean="0"/>
                        <a:t> organisms established well in advance</a:t>
                      </a:r>
                      <a:endParaRPr lang="en-US" sz="2800" dirty="0"/>
                    </a:p>
                  </a:txBody>
                  <a:tcPr/>
                </a:tc>
                <a:tc>
                  <a:txBody>
                    <a:bodyPr/>
                    <a:lstStyle/>
                    <a:p>
                      <a:pPr algn="just"/>
                      <a:r>
                        <a:rPr lang="en-US" sz="2800" dirty="0" smtClean="0"/>
                        <a:t>These organisms develop</a:t>
                      </a:r>
                      <a:r>
                        <a:rPr lang="en-US" sz="2800" baseline="0" dirty="0" smtClean="0"/>
                        <a:t> only after pest established</a:t>
                      </a:r>
                      <a:endParaRPr lang="en-US" sz="2800" dirty="0"/>
                    </a:p>
                  </a:txBody>
                  <a:tcPr/>
                </a:tc>
              </a:tr>
              <a:tr h="1134477">
                <a:tc>
                  <a:txBody>
                    <a:bodyPr/>
                    <a:lstStyle/>
                    <a:p>
                      <a:pPr algn="just"/>
                      <a:r>
                        <a:rPr lang="en-US" sz="2800" dirty="0" smtClean="0"/>
                        <a:t>Pest are received by NE’s</a:t>
                      </a:r>
                      <a:endParaRPr lang="en-US" sz="2800" dirty="0"/>
                    </a:p>
                  </a:txBody>
                  <a:tcPr/>
                </a:tc>
                <a:tc>
                  <a:txBody>
                    <a:bodyPr/>
                    <a:lstStyle/>
                    <a:p>
                      <a:pPr algn="just"/>
                      <a:r>
                        <a:rPr lang="en-US" sz="2800" dirty="0" smtClean="0"/>
                        <a:t>Pests are directly attacking the crop</a:t>
                      </a:r>
                    </a:p>
                  </a:txBody>
                  <a:tcPr/>
                </a:tc>
              </a:tr>
              <a:tr h="1612469">
                <a:tc>
                  <a:txBody>
                    <a:bodyPr/>
                    <a:lstStyle/>
                    <a:p>
                      <a:pPr algn="just"/>
                      <a:r>
                        <a:rPr lang="en-US" sz="2800" dirty="0" smtClean="0"/>
                        <a:t>Foliage</a:t>
                      </a:r>
                      <a:r>
                        <a:rPr lang="en-US" sz="2800" baseline="0" dirty="0" smtClean="0"/>
                        <a:t> loss of rice </a:t>
                      </a:r>
                      <a:r>
                        <a:rPr lang="en-US" sz="2800" baseline="0" dirty="0" err="1" smtClean="0"/>
                        <a:t>upto</a:t>
                      </a:r>
                      <a:r>
                        <a:rPr lang="en-US" sz="2800" baseline="0" dirty="0" smtClean="0"/>
                        <a:t> 50% till 45 DAT will not reduce yield.</a:t>
                      </a:r>
                      <a:endParaRPr lang="en-US" sz="2800" dirty="0"/>
                    </a:p>
                  </a:txBody>
                  <a:tcPr/>
                </a:tc>
                <a:tc>
                  <a:txBody>
                    <a:bodyPr/>
                    <a:lstStyle/>
                    <a:p>
                      <a:pPr algn="just"/>
                      <a:r>
                        <a:rPr lang="en-US" sz="2800" dirty="0" smtClean="0"/>
                        <a:t>Foliage loss</a:t>
                      </a:r>
                      <a:r>
                        <a:rPr lang="en-US" sz="2800" baseline="0" dirty="0" smtClean="0"/>
                        <a:t> directly affect  yield.</a:t>
                      </a:r>
                      <a:endParaRPr lang="en-US" sz="2800" dirty="0" smtClean="0"/>
                    </a:p>
                  </a:txBody>
                  <a:tcP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457200" y="1600201"/>
            <a:ext cx="8229600" cy="609599"/>
          </a:xfrm>
        </p:spPr>
        <p:txBody>
          <a:bodyPr>
            <a:noAutofit/>
          </a:bodyPr>
          <a:lstStyle/>
          <a:p>
            <a:pPr algn="ctr" eaLnBrk="1" hangingPunct="1"/>
            <a:r>
              <a:rPr lang="en-US" sz="4000" b="1" dirty="0" smtClean="0">
                <a:solidFill>
                  <a:schemeClr val="hlink"/>
                </a:solidFill>
              </a:rPr>
              <a:t>Key Pests of Rice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57200" y="533400"/>
            <a:ext cx="7772400" cy="1470025"/>
          </a:xfrm>
        </p:spPr>
        <p:txBody>
          <a:bodyPr/>
          <a:lstStyle/>
          <a:p>
            <a:pPr eaLnBrk="1" hangingPunct="1"/>
            <a:r>
              <a:rPr lang="en-US" smtClean="0"/>
              <a:t>Stem Borer</a:t>
            </a:r>
          </a:p>
        </p:txBody>
      </p:sp>
      <p:sp>
        <p:nvSpPr>
          <p:cNvPr id="3075" name="Rectangle 3"/>
          <p:cNvSpPr>
            <a:spLocks noGrp="1" noChangeArrowheads="1"/>
          </p:cNvSpPr>
          <p:nvPr>
            <p:ph type="subTitle" idx="1"/>
          </p:nvPr>
        </p:nvSpPr>
        <p:spPr>
          <a:xfrm>
            <a:off x="762000" y="2438400"/>
            <a:ext cx="7010400" cy="1219200"/>
          </a:xfrm>
        </p:spPr>
        <p:txBody>
          <a:bodyPr/>
          <a:lstStyle/>
          <a:p>
            <a:pPr eaLnBrk="1" hangingPunct="1"/>
            <a:r>
              <a:rPr lang="en-US" smtClean="0"/>
              <a:t>Stem borer</a:t>
            </a:r>
          </a:p>
        </p:txBody>
      </p:sp>
      <p:pic>
        <p:nvPicPr>
          <p:cNvPr id="3076" name="Picture 4" descr="1a S"/>
          <p:cNvPicPr>
            <a:picLocks noChangeAspect="1" noChangeArrowheads="1"/>
          </p:cNvPicPr>
          <p:nvPr/>
        </p:nvPicPr>
        <p:blipFill>
          <a:blip r:embed="rId2" cstate="print"/>
          <a:srcRect/>
          <a:stretch>
            <a:fillRect/>
          </a:stretch>
        </p:blipFill>
        <p:spPr bwMode="auto">
          <a:xfrm>
            <a:off x="1524000" y="1981200"/>
            <a:ext cx="6248400" cy="39624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cstate="print"/>
          <a:srcRect/>
          <a:stretch>
            <a:fillRect/>
          </a:stretch>
        </p:blipFill>
        <p:spPr bwMode="auto">
          <a:xfrm>
            <a:off x="838200" y="762000"/>
            <a:ext cx="7391399" cy="5364163"/>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2"/>
          <a:srcRect/>
          <a:stretch>
            <a:fillRect/>
          </a:stretch>
        </p:blipFill>
        <p:spPr bwMode="auto">
          <a:xfrm>
            <a:off x="974255" y="838200"/>
            <a:ext cx="7195490" cy="5287963"/>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srcRect/>
          <a:stretch>
            <a:fillRect/>
          </a:stretch>
        </p:blipFill>
        <p:spPr bwMode="auto">
          <a:xfrm>
            <a:off x="1157607" y="838200"/>
            <a:ext cx="6828786" cy="5287963"/>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ECOLOGICAL ENGINEERING PRACTICES </a:t>
            </a:r>
            <a:endParaRPr lang="en-IN" dirty="0"/>
          </a:p>
        </p:txBody>
      </p:sp>
      <p:pic>
        <p:nvPicPr>
          <p:cNvPr id="4" name="Content Placeholder 3" descr="http://ricehoppers.net/wp-content/uploads/2012/05/Pic-1-3-planks.gif">
            <a:hlinkClick r:id="rId2"/>
          </p:cNvPr>
          <p:cNvPicPr>
            <a:picLocks noGrp="1"/>
          </p:cNvPicPr>
          <p:nvPr>
            <p:ph idx="1"/>
          </p:nvPr>
        </p:nvPicPr>
        <p:blipFill>
          <a:blip r:embed="rId3"/>
          <a:srcRect/>
          <a:stretch>
            <a:fillRect/>
          </a:stretch>
        </p:blipFill>
        <p:spPr bwMode="auto">
          <a:xfrm>
            <a:off x="685800" y="1720056"/>
            <a:ext cx="7848600" cy="428625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idx="1"/>
          </p:nvPr>
        </p:nvPicPr>
        <p:blipFill>
          <a:blip r:embed="rId2" cstate="print"/>
          <a:srcRect/>
          <a:stretch>
            <a:fillRect/>
          </a:stretch>
        </p:blipFill>
        <p:spPr bwMode="auto">
          <a:xfrm>
            <a:off x="990600" y="838200"/>
            <a:ext cx="7162799" cy="5287963"/>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Roller</a:t>
            </a:r>
            <a:endParaRPr lang="en-US" dirty="0"/>
          </a:p>
        </p:txBody>
      </p:sp>
      <p:pic>
        <p:nvPicPr>
          <p:cNvPr id="1026" name="Picture 2"/>
          <p:cNvPicPr>
            <a:picLocks noChangeAspect="1" noChangeArrowheads="1"/>
          </p:cNvPicPr>
          <p:nvPr/>
        </p:nvPicPr>
        <p:blipFill>
          <a:blip r:embed="rId2"/>
          <a:srcRect/>
          <a:stretch>
            <a:fillRect/>
          </a:stretch>
        </p:blipFill>
        <p:spPr bwMode="auto">
          <a:xfrm>
            <a:off x="2057400" y="2038350"/>
            <a:ext cx="5029200" cy="367665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762000" y="609600"/>
            <a:ext cx="7543800" cy="5440363"/>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cstate="print"/>
          <a:srcRect/>
          <a:stretch>
            <a:fillRect/>
          </a:stretch>
        </p:blipFill>
        <p:spPr bwMode="auto">
          <a:xfrm>
            <a:off x="914400" y="838200"/>
            <a:ext cx="7162799" cy="5211763"/>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Rice Bug</a:t>
            </a:r>
            <a:endParaRPr lang="en-US" dirty="0"/>
          </a:p>
        </p:txBody>
      </p:sp>
      <p:pic>
        <p:nvPicPr>
          <p:cNvPr id="2050" name="Picture 2"/>
          <p:cNvPicPr>
            <a:picLocks noChangeAspect="1" noChangeArrowheads="1"/>
          </p:cNvPicPr>
          <p:nvPr/>
        </p:nvPicPr>
        <p:blipFill>
          <a:blip r:embed="rId2"/>
          <a:srcRect/>
          <a:stretch>
            <a:fillRect/>
          </a:stretch>
        </p:blipFill>
        <p:spPr bwMode="auto">
          <a:xfrm>
            <a:off x="1905000" y="1371600"/>
            <a:ext cx="5105400" cy="4572000"/>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Rice Thrips </a:t>
            </a:r>
            <a:endParaRPr lang="en-US" dirty="0"/>
          </a:p>
        </p:txBody>
      </p:sp>
      <p:pic>
        <p:nvPicPr>
          <p:cNvPr id="3074" name="Picture 2"/>
          <p:cNvPicPr>
            <a:picLocks noChangeAspect="1" noChangeArrowheads="1"/>
          </p:cNvPicPr>
          <p:nvPr/>
        </p:nvPicPr>
        <p:blipFill>
          <a:blip r:embed="rId2"/>
          <a:srcRect/>
          <a:stretch>
            <a:fillRect/>
          </a:stretch>
        </p:blipFill>
        <p:spPr bwMode="auto">
          <a:xfrm>
            <a:off x="1981200" y="1600200"/>
            <a:ext cx="4876800" cy="426720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cstate="print"/>
          <a:srcRect/>
          <a:stretch>
            <a:fillRect/>
          </a:stretch>
        </p:blipFill>
        <p:spPr bwMode="auto">
          <a:xfrm>
            <a:off x="685800" y="838200"/>
            <a:ext cx="7761252" cy="5287963"/>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rcRect/>
          <a:stretch>
            <a:fillRect/>
          </a:stretch>
        </p:blipFill>
        <p:spPr bwMode="auto">
          <a:xfrm>
            <a:off x="990600" y="914400"/>
            <a:ext cx="7315200" cy="525780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srcRect/>
          <a:stretch>
            <a:fillRect/>
          </a:stretch>
        </p:blipFill>
        <p:spPr bwMode="auto">
          <a:xfrm>
            <a:off x="1143000" y="914400"/>
            <a:ext cx="7010399" cy="5211763"/>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Gallfly </a:t>
            </a:r>
          </a:p>
        </p:txBody>
      </p:sp>
      <p:pic>
        <p:nvPicPr>
          <p:cNvPr id="4099" name="Picture 4"/>
          <p:cNvPicPr>
            <a:picLocks noGrp="1" noChangeAspect="1" noChangeArrowheads="1"/>
          </p:cNvPicPr>
          <p:nvPr>
            <p:ph type="body" idx="1"/>
          </p:nvPr>
        </p:nvPicPr>
        <p:blipFill>
          <a:blip r:embed="rId2" cstate="print"/>
          <a:srcRect/>
          <a:stretch>
            <a:fillRect/>
          </a:stretch>
        </p:blipFill>
        <p:spPr>
          <a:xfrm>
            <a:off x="1066800" y="1828800"/>
            <a:ext cx="6324600" cy="4114800"/>
          </a:xfr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3242</Words>
  <Application>Microsoft Office PowerPoint</Application>
  <PresentationFormat>On-screen Show (4:3)</PresentationFormat>
  <Paragraphs>646</Paragraphs>
  <Slides>180</Slides>
  <Notes>12</Notes>
  <HiddenSlides>2</HiddenSlides>
  <MMClips>0</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Office Theme</vt:lpstr>
      <vt:lpstr>INNOVATIVE EXTENSION-ECOLOGICAL ENGINEERING PRACTICES</vt:lpstr>
      <vt:lpstr>ECOLOGICAL ENGINEERING PRACTICES IN PADDY </vt:lpstr>
      <vt:lpstr>Slide 3</vt:lpstr>
      <vt:lpstr>RICE ECOSYSTEM FOOD WEB </vt:lpstr>
      <vt:lpstr>NEUTRALS IN PADDY FIELDS </vt:lpstr>
      <vt:lpstr>NATURAL ENEMIES IN PADDY FIELDS </vt:lpstr>
      <vt:lpstr>PESTS IN PADDY FIELDS </vt:lpstr>
      <vt:lpstr>PADDY ECOSYSTEM </vt:lpstr>
      <vt:lpstr>ECOLOGICAL ENGINEERING PRACTICES </vt:lpstr>
      <vt:lpstr>Plank 1:  Moderated insecticide use – especially early in the season </vt:lpstr>
      <vt:lpstr> Plank 2:  Enhancement of generalist natural enemies – predator build up on detritivore prey </vt:lpstr>
      <vt:lpstr>Rice has three separate pathways for energy supporting natural enemies</vt:lpstr>
      <vt:lpstr>Slide 13</vt:lpstr>
      <vt:lpstr>Predators</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  Plank 3: Enhancement of specialist natural enemies by habitat manipulation – nectar plants on bunds </vt:lpstr>
      <vt:lpstr>Parasites</vt:lpstr>
      <vt:lpstr>Slide 34</vt:lpstr>
      <vt:lpstr>Slide 35</vt:lpstr>
      <vt:lpstr>Slide 36</vt:lpstr>
      <vt:lpstr>Slide 37</vt:lpstr>
      <vt:lpstr>Slide 38</vt:lpstr>
      <vt:lpstr>Slide 39</vt:lpstr>
      <vt:lpstr>Slide 40</vt:lpstr>
      <vt:lpstr>Slide 41</vt:lpstr>
      <vt:lpstr>Slide 42</vt:lpstr>
      <vt:lpstr>Slide 43</vt:lpstr>
      <vt:lpstr>Predator gets an opportunity to develop well in advance of normal pest population</vt:lpstr>
      <vt:lpstr>Treated with pesticides and untreated</vt:lpstr>
      <vt:lpstr>Slide 46</vt:lpstr>
      <vt:lpstr>ECOLOGICAL ENGINEERING IN PADDY </vt:lpstr>
      <vt:lpstr>Ecological engineering in paddy</vt:lpstr>
      <vt:lpstr>Above ground and below ground management of ecosystem </vt:lpstr>
      <vt:lpstr>Conservation of natural enemies through ecological engineering </vt:lpstr>
      <vt:lpstr>Habitat manipulation for pest management</vt:lpstr>
      <vt:lpstr>Microorganisams enriches soil also</vt:lpstr>
      <vt:lpstr>Increases biodiversity- Additional income to farmers </vt:lpstr>
      <vt:lpstr>ECOLOGICAL ENGINEERING IN VEGETABLES – POPULARISED BY NIPHM, HYDRABAD </vt:lpstr>
      <vt:lpstr>Slide 55</vt:lpstr>
      <vt:lpstr>  </vt:lpstr>
      <vt:lpstr>Slide 57</vt:lpstr>
      <vt:lpstr>FFS Learning Field 2.00 acres</vt:lpstr>
      <vt:lpstr>Slide 59</vt:lpstr>
      <vt:lpstr>AESA BASED FARMERS FIELD SCHOOL IN PADDY</vt:lpstr>
      <vt:lpstr>Calculating P: D ratio</vt:lpstr>
      <vt:lpstr>Preparation of AESA Chart by farmers </vt:lpstr>
      <vt:lpstr>Calculation of P: D Ratio to find out management practices  </vt:lpstr>
      <vt:lpstr>AESA CHART PREPARED FOR FARMERS </vt:lpstr>
      <vt:lpstr>AESA BASED FARMERS FIELD SCHOOL IN PADDY </vt:lpstr>
      <vt:lpstr>Monitoring AND MASS TrapPING  for YSB in paddy</vt:lpstr>
      <vt:lpstr>AESA BASED FARMERS FIELD SCHOOL IN PADDY </vt:lpstr>
      <vt:lpstr>FLAME TORCHES PLACED ON BUNDS TO KILL RICE BUGS </vt:lpstr>
      <vt:lpstr>Exhibitions on Plant Health Management</vt:lpstr>
      <vt:lpstr>Slide 70</vt:lpstr>
      <vt:lpstr>AESA BASED FARMERS FIELD SCHOOL IN PADDY – TO DEMONSTRATE ECOLOGICAL ENGINEERING </vt:lpstr>
      <vt:lpstr>In News....</vt:lpstr>
      <vt:lpstr>AGRO ECOSYSTEM ANALYSIS</vt:lpstr>
      <vt:lpstr>Trophic-level of energy flow</vt:lpstr>
      <vt:lpstr>Agro ecosystem analysis In Rice (AESA)</vt:lpstr>
      <vt:lpstr>Concepts of AESA</vt:lpstr>
      <vt:lpstr>Community</vt:lpstr>
      <vt:lpstr>Ecosystem</vt:lpstr>
      <vt:lpstr>Agro Ecosystem</vt:lpstr>
      <vt:lpstr>Goal of AESA</vt:lpstr>
      <vt:lpstr>Paradigm shift in IPM</vt:lpstr>
      <vt:lpstr>IPM programme agenda</vt:lpstr>
      <vt:lpstr>IPM components must be ecosystem focused</vt:lpstr>
      <vt:lpstr>Slide 84</vt:lpstr>
      <vt:lpstr>Slide 85</vt:lpstr>
      <vt:lpstr>Stem Borer</vt:lpstr>
      <vt:lpstr>Slide 87</vt:lpstr>
      <vt:lpstr>Slide 88</vt:lpstr>
      <vt:lpstr>Slide 89</vt:lpstr>
      <vt:lpstr>Slide 90</vt:lpstr>
      <vt:lpstr>Leaf Roller</vt:lpstr>
      <vt:lpstr>Slide 92</vt:lpstr>
      <vt:lpstr>Slide 93</vt:lpstr>
      <vt:lpstr>Rice Bug</vt:lpstr>
      <vt:lpstr>Rice Thrips </vt:lpstr>
      <vt:lpstr>Slide 96</vt:lpstr>
      <vt:lpstr>Slide 97</vt:lpstr>
      <vt:lpstr>Slide 98</vt:lpstr>
      <vt:lpstr>Gallfly </vt:lpstr>
      <vt:lpstr>Slide 100</vt:lpstr>
      <vt:lpstr>Slide 101</vt:lpstr>
      <vt:lpstr>Case worm</vt:lpstr>
      <vt:lpstr>Slide 103</vt:lpstr>
      <vt:lpstr>Brown Plant Hopper</vt:lpstr>
      <vt:lpstr>Slide 105</vt:lpstr>
      <vt:lpstr>Slide 106</vt:lpstr>
      <vt:lpstr>Slide 107</vt:lpstr>
      <vt:lpstr>Rice Hispa</vt:lpstr>
      <vt:lpstr>Slide 109</vt:lpstr>
      <vt:lpstr>Slide 110</vt:lpstr>
      <vt:lpstr>Green leaf Hopper</vt:lpstr>
      <vt:lpstr>Slide 112</vt:lpstr>
      <vt:lpstr>Climbing Cut Worm</vt:lpstr>
      <vt:lpstr>Slide 114</vt:lpstr>
      <vt:lpstr>Black Bug</vt:lpstr>
      <vt:lpstr>Slide 116</vt:lpstr>
      <vt:lpstr>Slide 117</vt:lpstr>
      <vt:lpstr>Slide 118</vt:lpstr>
      <vt:lpstr>Slide 119</vt:lpstr>
      <vt:lpstr>Slide 120</vt:lpstr>
      <vt:lpstr>Slide 121</vt:lpstr>
      <vt:lpstr>Slide 122</vt:lpstr>
      <vt:lpstr>Slide 123</vt:lpstr>
      <vt:lpstr>Agro ecosystem analysis (AESA)</vt:lpstr>
      <vt:lpstr>Compilation of data, preparation and presentation of AESA chart</vt:lpstr>
      <vt:lpstr>Slide 126</vt:lpstr>
      <vt:lpstr>AGRO ECOSYSTEM ANALYSIS CHART (AESA)</vt:lpstr>
      <vt:lpstr>Slide 128</vt:lpstr>
      <vt:lpstr>Rice has three separate pathways for energy supporting natural enemies</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 PLANT COMPENSATION IN RICE PLANT </vt:lpstr>
      <vt:lpstr>Slide 149</vt:lpstr>
      <vt:lpstr>Slide 150</vt:lpstr>
      <vt:lpstr>Slide 151</vt:lpstr>
      <vt:lpstr>Slide 152</vt:lpstr>
      <vt:lpstr>Slide 153</vt:lpstr>
      <vt:lpstr>What is FFS….....?</vt:lpstr>
      <vt:lpstr>  </vt:lpstr>
      <vt:lpstr>Slide 156</vt:lpstr>
      <vt:lpstr>Slide 157</vt:lpstr>
      <vt:lpstr>FFS Learning Field 2.00 acres</vt:lpstr>
      <vt:lpstr>Slide 159</vt:lpstr>
      <vt:lpstr>Slide 160</vt:lpstr>
      <vt:lpstr>THANK YOU.....</vt:lpstr>
      <vt:lpstr>Slide 162</vt:lpstr>
      <vt:lpstr>ECOLOGICAL ENGINEERING IN PADDY </vt:lpstr>
      <vt:lpstr>Ecological engineering in paddy</vt:lpstr>
      <vt:lpstr>Above ground and below ground management of ecosystem </vt:lpstr>
      <vt:lpstr>Conservation of natural enemies through ecological engineering </vt:lpstr>
      <vt:lpstr>Habitat manipulation for pest management</vt:lpstr>
      <vt:lpstr>Microorganisams enriches soil also</vt:lpstr>
      <vt:lpstr>Increases biodiversity- Additional income to farmers </vt:lpstr>
      <vt:lpstr>ECOLOGICAL ENGINEERING IN VEGETABLES – POPULARISED BY NIPHM, HYDRABAD </vt:lpstr>
      <vt:lpstr>AESA Based Farmers Field School in Paddy </vt:lpstr>
      <vt:lpstr>AESA BASED FFS UNDER ATMA PLUS </vt:lpstr>
      <vt:lpstr>AESA BASED FARMERS FIELD SCHOOL IN PADDY </vt:lpstr>
      <vt:lpstr>Demonstration of Ecological Engineering for pests management at Holy Queens U P School Rajakumary</vt:lpstr>
      <vt:lpstr>Ecological Engineering for pests management in vegetables,cardamom of Farmer fields</vt:lpstr>
      <vt:lpstr>Ecological Engineering for pests management in Primary Health Centre Rajakumary</vt:lpstr>
      <vt:lpstr>Slide 177</vt:lpstr>
      <vt:lpstr>Ecological Engineering</vt:lpstr>
      <vt:lpstr>Paddy-Marigold(EE)</vt:lpstr>
      <vt:lpstr>ACTUAL LAY OUT OF EE Cauliflower with maize border and radish as trap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user</cp:lastModifiedBy>
  <cp:revision>17</cp:revision>
  <dcterms:created xsi:type="dcterms:W3CDTF">2006-08-16T00:00:00Z</dcterms:created>
  <dcterms:modified xsi:type="dcterms:W3CDTF">2018-12-19T18:21:56Z</dcterms:modified>
</cp:coreProperties>
</file>